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emf" ContentType="image/x-emf"/>
  <Default Extension="rels" ContentType="application/vnd.openxmlformats-package.relationships+xml"/>
  <Default Extension="bin" ContentType="application/vnd.openxmlformats-officedocument.oleObject"/>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466.xml" ContentType="application/vnd.openxmlformats-officedocument.presentationml.slide+xml"/>
  <Override PartName="/ppt/slides/slide465.xml" ContentType="application/vnd.openxmlformats-officedocument.presentationml.slide+xml"/>
  <Override PartName="/ppt/slides/slide463.xml" ContentType="application/vnd.openxmlformats-officedocument.presentationml.slide+xml"/>
  <Override PartName="/ppt/slides/slide461.xml" ContentType="application/vnd.openxmlformats-officedocument.presentationml.slide+xml"/>
  <Override PartName="/ppt/slides/slide460.xml" ContentType="application/vnd.openxmlformats-officedocument.presentationml.slide+xml"/>
  <Override PartName="/ppt/slides/slide458.xml" ContentType="application/vnd.openxmlformats-officedocument.presentationml.slide+xml"/>
  <Override PartName="/ppt/slides/slide457.xml" ContentType="application/vnd.openxmlformats-officedocument.presentationml.slide+xml"/>
  <Override PartName="/ppt/slides/slide456.xml" ContentType="application/vnd.openxmlformats-officedocument.presentationml.slide+xml"/>
  <Override PartName="/ppt/slides/slide448.xml" ContentType="application/vnd.openxmlformats-officedocument.presentationml.slide+xml"/>
  <Override PartName="/ppt/slides/slide446.xml" ContentType="application/vnd.openxmlformats-officedocument.presentationml.slide+xml"/>
  <Override PartName="/ppt/slides/slide443.xml" ContentType="application/vnd.openxmlformats-officedocument.presentationml.slide+xml"/>
  <Override PartName="/ppt/slides/slide441.xml" ContentType="application/vnd.openxmlformats-officedocument.presentationml.slide+xml"/>
  <Override PartName="/ppt/slides/slide434.xml" ContentType="application/vnd.openxmlformats-officedocument.presentationml.slide+xml"/>
  <Override PartName="/ppt/slides/slide429.xml" ContentType="application/vnd.openxmlformats-officedocument.presentationml.slide+xml"/>
  <Override PartName="/ppt/slides/slide428.xml" ContentType="application/vnd.openxmlformats-officedocument.presentationml.slide+xml"/>
  <Override PartName="/ppt/slides/slide426.xml" ContentType="application/vnd.openxmlformats-officedocument.presentationml.slide+xml"/>
  <Override PartName="/ppt/slides/slide425.xml" ContentType="application/vnd.openxmlformats-officedocument.presentationml.slide+xml"/>
  <Override PartName="/ppt/slides/slide424.xml" ContentType="application/vnd.openxmlformats-officedocument.presentationml.slide+xml"/>
  <Override PartName="/ppt/slides/slide422.xml" ContentType="application/vnd.openxmlformats-officedocument.presentationml.slide+xml"/>
  <Override PartName="/ppt/slides/slide421.xml" ContentType="application/vnd.openxmlformats-officedocument.presentationml.slide+xml"/>
  <Override PartName="/ppt/slides/slide419.xml" ContentType="application/vnd.openxmlformats-officedocument.presentationml.slide+xml"/>
  <Override PartName="/ppt/slides/slide418.xml" ContentType="application/vnd.openxmlformats-officedocument.presentationml.slide+xml"/>
  <Override PartName="/ppt/slides/slide416.xml" ContentType="application/vnd.openxmlformats-officedocument.presentationml.slide+xml"/>
  <Override PartName="/ppt/slides/slide413.xml" ContentType="application/vnd.openxmlformats-officedocument.presentationml.slide+xml"/>
  <Override PartName="/ppt/slides/slide409.xml" ContentType="application/vnd.openxmlformats-officedocument.presentationml.slide+xml"/>
  <Override PartName="/ppt/slides/slide407.xml" ContentType="application/vnd.openxmlformats-officedocument.presentationml.slide+xml"/>
  <Override PartName="/ppt/slides/slide403.xml" ContentType="application/vnd.openxmlformats-officedocument.presentationml.slide+xml"/>
  <Override PartName="/ppt/slides/slide401.xml" ContentType="application/vnd.openxmlformats-officedocument.presentationml.slide+xml"/>
  <Override PartName="/ppt/slides/slide398.xml" ContentType="application/vnd.openxmlformats-officedocument.presentationml.slide+xml"/>
  <Override PartName="/ppt/slides/slide396.xml" ContentType="application/vnd.openxmlformats-officedocument.presentationml.slide+xml"/>
  <Override PartName="/ppt/slides/slide395.xml" ContentType="application/vnd.openxmlformats-officedocument.presentationml.slide+xml"/>
  <Override PartName="/ppt/slides/slide394.xml" ContentType="application/vnd.openxmlformats-officedocument.presentationml.slide+xml"/>
  <Override PartName="/ppt/slides/slide417.xml" ContentType="application/vnd.openxmlformats-officedocument.presentationml.slide+xml"/>
  <Override PartName="/ppt/slides/slide391.xml" ContentType="application/vnd.openxmlformats-officedocument.presentationml.slide+xml"/>
  <Override PartName="/ppt/slides/slide468.xml" ContentType="application/vnd.openxmlformats-officedocument.presentationml.slide+xml"/>
  <Override PartName="/ppt/slides/slide390.xml" ContentType="application/vnd.openxmlformats-officedocument.presentationml.slide+xml"/>
  <Override PartName="/ppt/slides/slide389.xml" ContentType="application/vnd.openxmlformats-officedocument.presentationml.slide+xml"/>
  <Override PartName="/ppt/slides/slide388.xml" ContentType="application/vnd.openxmlformats-officedocument.presentationml.slide+xml"/>
  <Override PartName="/ppt/slides/slide387.xml" ContentType="application/vnd.openxmlformats-officedocument.presentationml.slide+xml"/>
  <Override PartName="/ppt/slides/slide386.xml" ContentType="application/vnd.openxmlformats-officedocument.presentationml.slide+xml"/>
  <Override PartName="/ppt/slides/slide384.xml" ContentType="application/vnd.openxmlformats-officedocument.presentationml.slide+xml"/>
  <Override PartName="/ppt/slides/slide415.xml" ContentType="application/vnd.openxmlformats-officedocument.presentationml.slide+xml"/>
  <Override PartName="/ppt/slides/slide383.xml" ContentType="application/vnd.openxmlformats-officedocument.presentationml.slide+xml"/>
  <Override PartName="/ppt/slides/slide381.xml" ContentType="application/vnd.openxmlformats-officedocument.presentationml.slide+xml"/>
  <Override PartName="/ppt/slides/slide380.xml" ContentType="application/vnd.openxmlformats-officedocument.presentationml.slide+xml"/>
  <Override PartName="/ppt/slides/slide379.xml" ContentType="application/vnd.openxmlformats-officedocument.presentationml.slide+xml"/>
  <Override PartName="/ppt/slides/slide377.xml" ContentType="application/vnd.openxmlformats-officedocument.presentationml.slide+xml"/>
  <Override PartName="/ppt/slides/slide376.xml" ContentType="application/vnd.openxmlformats-officedocument.presentationml.slide+xml"/>
  <Override PartName="/ppt/slides/slide375.xml" ContentType="application/vnd.openxmlformats-officedocument.presentationml.slide+xml"/>
  <Override PartName="/ppt/slides/slide374.xml" ContentType="application/vnd.openxmlformats-officedocument.presentationml.slide+xml"/>
  <Override PartName="/ppt/slides/slide372.xml" ContentType="application/vnd.openxmlformats-officedocument.presentationml.slide+xml"/>
  <Override PartName="/ppt/slides/slide469.xml" ContentType="application/vnd.openxmlformats-officedocument.presentationml.slide+xml"/>
  <Override PartName="/ppt/slides/slide371.xml" ContentType="application/vnd.openxmlformats-officedocument.presentationml.slide+xml"/>
  <Override PartName="/ppt/slides/slide451.xml" ContentType="application/vnd.openxmlformats-officedocument.presentationml.slide+xml"/>
  <Override PartName="/ppt/slides/slide369.xml" ContentType="application/vnd.openxmlformats-officedocument.presentationml.slide+xml"/>
  <Override PartName="/ppt/slides/slide449.xml" ContentType="application/vnd.openxmlformats-officedocument.presentationml.slide+xml"/>
  <Override PartName="/ppt/slides/slide368.xml" ContentType="application/vnd.openxmlformats-officedocument.presentationml.slide+xml"/>
  <Override PartName="/ppt/slides/slide367.xml" ContentType="application/vnd.openxmlformats-officedocument.presentationml.slide+xml"/>
  <Override PartName="/ppt/slides/slide397.xml" ContentType="application/vnd.openxmlformats-officedocument.presentationml.slide+xml"/>
  <Override PartName="/ppt/slides/slide365.xml" ContentType="application/vnd.openxmlformats-officedocument.presentationml.slide+xml"/>
  <Override PartName="/ppt/slides/slide360.xml" ContentType="application/vnd.openxmlformats-officedocument.presentationml.slide+xml"/>
  <Override PartName="/ppt/slides/slide435.xml" ContentType="application/vnd.openxmlformats-officedocument.presentationml.slide+xml"/>
  <Override PartName="/ppt/slides/slide378.xml" ContentType="application/vnd.openxmlformats-officedocument.presentationml.slide+xml"/>
  <Override PartName="/ppt/slides/slide358.xml" ContentType="application/vnd.openxmlformats-officedocument.presentationml.slide+xml"/>
  <Override PartName="/ppt/slides/slide357.xml" ContentType="application/vnd.openxmlformats-officedocument.presentationml.slide+xml"/>
  <Override PartName="/ppt/slides/slide356.xml" ContentType="application/vnd.openxmlformats-officedocument.presentationml.slide+xml"/>
  <Override PartName="/ppt/slides/slide345.xml" ContentType="application/vnd.openxmlformats-officedocument.presentationml.slide+xml"/>
  <Override PartName="/ppt/slides/slide344.xml" ContentType="application/vnd.openxmlformats-officedocument.presentationml.slide+xml"/>
  <Override PartName="/ppt/slides/slide343.xml" ContentType="application/vnd.openxmlformats-officedocument.presentationml.slide+xml"/>
  <Override PartName="/ppt/slides/slide340.xml" ContentType="application/vnd.openxmlformats-officedocument.presentationml.slide+xml"/>
  <Override PartName="/ppt/slides/slide338.xml" ContentType="application/vnd.openxmlformats-officedocument.presentationml.slide+xml"/>
  <Override PartName="/ppt/slides/slide334.xml" ContentType="application/vnd.openxmlformats-officedocument.presentationml.slide+xml"/>
  <Override PartName="/ppt/slides/slide332.xml" ContentType="application/vnd.openxmlformats-officedocument.presentationml.slide+xml"/>
  <Override PartName="/ppt/slides/slide328.xml" ContentType="application/vnd.openxmlformats-officedocument.presentationml.slide+xml"/>
  <Override PartName="/ppt/slides/slide404.xml" ContentType="application/vnd.openxmlformats-officedocument.presentationml.slide+xml"/>
  <Override PartName="/ppt/slides/slide327.xml" ContentType="application/vnd.openxmlformats-officedocument.presentationml.slide+xml"/>
  <Override PartName="/ppt/slides/slide355.xml" ContentType="application/vnd.openxmlformats-officedocument.presentationml.slide+xml"/>
  <Override PartName="/ppt/slides/slide325.xml" ContentType="application/vnd.openxmlformats-officedocument.presentationml.slide+xml"/>
  <Override PartName="/ppt/slides/slide323.xml" ContentType="application/vnd.openxmlformats-officedocument.presentationml.slide+xml"/>
  <Override PartName="/ppt/slides/slide322.xml" ContentType="application/vnd.openxmlformats-officedocument.presentationml.slide+xml"/>
  <Override PartName="/ppt/slides/slide317.xml" ContentType="application/vnd.openxmlformats-officedocument.presentationml.slide+xml"/>
  <Override PartName="/ppt/slides/slide316.xml" ContentType="application/vnd.openxmlformats-officedocument.presentationml.slide+xml"/>
  <Override PartName="/ppt/slides/slide405.xml" ContentType="application/vnd.openxmlformats-officedocument.presentationml.slide+xml"/>
  <Override PartName="/ppt/slides/slide314.xml" ContentType="application/vnd.openxmlformats-officedocument.presentationml.slide+xml"/>
  <Override PartName="/ppt/slides/slide312.xml" ContentType="application/vnd.openxmlformats-officedocument.presentationml.slide+xml"/>
  <Override PartName="/ppt/slides/slide352.xml" ContentType="application/vnd.openxmlformats-officedocument.presentationml.slide+xml"/>
  <Override PartName="/ppt/slides/slide311.xml" ContentType="application/vnd.openxmlformats-officedocument.presentationml.slide+xml"/>
  <Override PartName="/ppt/slides/slide439.xml" ContentType="application/vnd.openxmlformats-officedocument.presentationml.slide+xml"/>
  <Override PartName="/ppt/slides/slide308.xml" ContentType="application/vnd.openxmlformats-officedocument.presentationml.slide+xml"/>
  <Override PartName="/ppt/slides/slide307.xml" ContentType="application/vnd.openxmlformats-officedocument.presentationml.slide+xml"/>
  <Override PartName="/ppt/slides/slide450.xml" ContentType="application/vnd.openxmlformats-officedocument.presentationml.slide+xml"/>
  <Override PartName="/ppt/slides/slide306.xml" ContentType="application/vnd.openxmlformats-officedocument.presentationml.slide+xml"/>
  <Override PartName="/ppt/slides/slide305.xml" ContentType="application/vnd.openxmlformats-officedocument.presentationml.slide+xml"/>
  <Override PartName="/ppt/slides/slide303.xml" ContentType="application/vnd.openxmlformats-officedocument.presentationml.slide+xml"/>
  <Override PartName="/ppt/slides/slide299.xml" ContentType="application/vnd.openxmlformats-officedocument.presentationml.slide+xml"/>
  <Override PartName="/ppt/slides/slide431.xml" ContentType="application/vnd.openxmlformats-officedocument.presentationml.slide+xml"/>
  <Override PartName="/ppt/slides/slide298.xml" ContentType="application/vnd.openxmlformats-officedocument.presentationml.slide+xml"/>
  <Override PartName="/ppt/slides/slide297.xml" ContentType="application/vnd.openxmlformats-officedocument.presentationml.slide+xml"/>
  <Override PartName="/ppt/slides/slide296.xml" ContentType="application/vnd.openxmlformats-officedocument.presentationml.slide+xml"/>
  <Override PartName="/ppt/slides/slide430.xml" ContentType="application/vnd.openxmlformats-officedocument.presentationml.slide+xml"/>
  <Override PartName="/ppt/slides/slide295.xml" ContentType="application/vnd.openxmlformats-officedocument.presentationml.slide+xml"/>
  <Override PartName="/ppt/slides/slide349.xml" ContentType="application/vnd.openxmlformats-officedocument.presentationml.slide+xml"/>
  <Override PartName="/ppt/slides/slide294.xml" ContentType="application/vnd.openxmlformats-officedocument.presentationml.slide+xml"/>
  <Override PartName="/ppt/slides/slide293.xml" ContentType="application/vnd.openxmlformats-officedocument.presentationml.slide+xml"/>
  <Override PartName="/ppt/slides/slide289.xml" ContentType="application/vnd.openxmlformats-officedocument.presentationml.slide+xml"/>
  <Override PartName="/ppt/slides/slide288.xml" ContentType="application/vnd.openxmlformats-officedocument.presentationml.slide+xml"/>
  <Override PartName="/ppt/slides/slide286.xml" ContentType="application/vnd.openxmlformats-officedocument.presentationml.slide+xml"/>
  <Override PartName="/ppt/slides/slide283.xml" ContentType="application/vnd.openxmlformats-officedocument.presentationml.slide+xml"/>
  <Override PartName="/ppt/slides/slide445.xml" ContentType="application/vnd.openxmlformats-officedocument.presentationml.slide+xml"/>
  <Override PartName="/ppt/slides/slide280.xml" ContentType="application/vnd.openxmlformats-officedocument.presentationml.slide+xml"/>
  <Override PartName="/ppt/slides/slide277.xml" ContentType="application/vnd.openxmlformats-officedocument.presentationml.slide+xml"/>
  <Override PartName="/ppt/slides/slide276.xml" ContentType="application/vnd.openxmlformats-officedocument.presentationml.slide+xml"/>
  <Override PartName="/ppt/slides/slide330.xml" ContentType="application/vnd.openxmlformats-officedocument.presentationml.slide+xml"/>
  <Override PartName="/ppt/slides/slide275.xml" ContentType="application/vnd.openxmlformats-officedocument.presentationml.slide+xml"/>
  <Override PartName="/ppt/slides/slide272.xml" ContentType="application/vnd.openxmlformats-officedocument.presentationml.slide+xml"/>
  <Override PartName="/ppt/slides/slide432.xml" ContentType="application/vnd.openxmlformats-officedocument.presentationml.slide+xml"/>
  <Override PartName="/ppt/slides/slide271.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4.xml" ContentType="application/vnd.openxmlformats-officedocument.presentationml.slide+xml"/>
  <Override PartName="/ppt/slides/slide373.xml" ContentType="application/vnd.openxmlformats-officedocument.presentationml.slide+xml"/>
  <Override PartName="/ppt/slides/slide263.xml" ContentType="application/vnd.openxmlformats-officedocument.presentationml.slide+xml"/>
  <Override PartName="/ppt/slides/slide315.xml" ContentType="application/vnd.openxmlformats-officedocument.presentationml.slide+xml"/>
  <Override PartName="/ppt/slides/slide260.xml" ContentType="application/vnd.openxmlformats-officedocument.presentationml.slide+xml"/>
  <Override PartName="/ppt/slides/slide259.xml" ContentType="application/vnd.openxmlformats-officedocument.presentationml.slide+xml"/>
  <Override PartName="/ppt/slides/slide261.xml" ContentType="application/vnd.openxmlformats-officedocument.presentationml.slide+xml"/>
  <Override PartName="/ppt/slides/slide258.xml" ContentType="application/vnd.openxmlformats-officedocument.presentationml.slide+xml"/>
  <Override PartName="/ppt/slides/slide257.xml" ContentType="application/vnd.openxmlformats-officedocument.presentationml.slide+xml"/>
  <Override PartName="/ppt/slides/slide444.xml" ContentType="application/vnd.openxmlformats-officedocument.presentationml.slide+xml"/>
  <Override PartName="/ppt/slides/slide255.xml" ContentType="application/vnd.openxmlformats-officedocument.presentationml.slide+xml"/>
  <Override PartName="/ppt/slides/slide281.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0.xml" ContentType="application/vnd.openxmlformats-officedocument.presentationml.slide+xml"/>
  <Override PartName="/ppt/slides/slide247.xml" ContentType="application/vnd.openxmlformats-officedocument.presentationml.slide+xml"/>
  <Override PartName="/ppt/slides/slide245.xml" ContentType="application/vnd.openxmlformats-officedocument.presentationml.slide+xml"/>
  <Override PartName="/ppt/slides/slide243.xml" ContentType="application/vnd.openxmlformats-officedocument.presentationml.slide+xml"/>
  <Override PartName="/ppt/slides/slide241.xml" ContentType="application/vnd.openxmlformats-officedocument.presentationml.slide+xml"/>
  <Override PartName="/ppt/slides/slide240.xml" ContentType="application/vnd.openxmlformats-officedocument.presentationml.slide+xml"/>
  <Override PartName="/ppt/slides/slide339.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5.xml" ContentType="application/vnd.openxmlformats-officedocument.presentationml.slide+xml"/>
  <Override PartName="/ppt/slides/slide319.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436.xml" ContentType="application/vnd.openxmlformats-officedocument.presentationml.slide+xml"/>
  <Override PartName="/ppt/slides/slide232.xml" ContentType="application/vnd.openxmlformats-officedocument.presentationml.slide+xml"/>
  <Override PartName="/ppt/slides/slide228.xml" ContentType="application/vnd.openxmlformats-officedocument.presentationml.slide+xml"/>
  <Override PartName="/ppt/slides/slide226.xml" ContentType="application/vnd.openxmlformats-officedocument.presentationml.slide+xml"/>
  <Override PartName="/ppt/slides/slide223.xml" ContentType="application/vnd.openxmlformats-officedocument.presentationml.slide+xml"/>
  <Override PartName="/ppt/slides/slide221.xml" ContentType="application/vnd.openxmlformats-officedocument.presentationml.slide+xml"/>
  <Override PartName="/ppt/slides/slide464.xml" ContentType="application/vnd.openxmlformats-officedocument.presentationml.slide+xml"/>
  <Override PartName="/ppt/slides/slide393.xml" ContentType="application/vnd.openxmlformats-officedocument.presentationml.slide+xml"/>
  <Override PartName="/ppt/slides/slide219.xml" ContentType="application/vnd.openxmlformats-officedocument.presentationml.slide+xml"/>
  <Override PartName="/ppt/slides/slide459.xml" ContentType="application/vnd.openxmlformats-officedocument.presentationml.slide+xml"/>
  <Override PartName="/ppt/slides/slide218.xml" ContentType="application/vnd.openxmlformats-officedocument.presentationml.slide+xml"/>
  <Override PartName="/ppt/notesSlides/notesSlide10.xml" ContentType="application/vnd.openxmlformats-officedocument.presentationml.notesSlide+xml"/>
  <Override PartName="/ppt/slides/slide284.xml" ContentType="application/vnd.openxmlformats-officedocument.presentationml.slide+xml"/>
  <Override PartName="/ppt/slides/slide214.xml" ContentType="application/vnd.openxmlformats-officedocument.presentationml.slide+xml"/>
  <Override PartName="/ppt/slides/slide209.xml" ContentType="application/vnd.openxmlformats-officedocument.presentationml.slide+xml"/>
  <Override PartName="/ppt/slides/slide207.xml" ContentType="application/vnd.openxmlformats-officedocument.presentationml.slide+xml"/>
  <Override PartName="/ppt/slides/slide447.xml" ContentType="application/vnd.openxmlformats-officedocument.presentationml.slide+xml"/>
  <Override PartName="/ppt/slides/slide205.xml" ContentType="application/vnd.openxmlformats-officedocument.presentationml.slide+xml"/>
  <Override PartName="/ppt/slides/slide326.xml" ContentType="application/vnd.openxmlformats-officedocument.presentationml.slide+xml"/>
  <Override PartName="/ppt/slides/slide197.xml" ContentType="application/vnd.openxmlformats-officedocument.presentationml.slide+xml"/>
  <Override PartName="/ppt/slides/slide194.xml" ContentType="application/vnd.openxmlformats-officedocument.presentationml.slide+xml"/>
  <Override PartName="/ppt/slides/slide192.xml" ContentType="application/vnd.openxmlformats-officedocument.presentationml.slide+xml"/>
  <Override PartName="/ppt/slides/slide187.xml" ContentType="application/vnd.openxmlformats-officedocument.presentationml.slide+xml"/>
  <Override PartName="/ppt/slides/slide341.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231.xml" ContentType="application/vnd.openxmlformats-officedocument.presentationml.slide+xml"/>
  <Override PartName="/ppt/slides/slide173.xml" ContentType="application/vnd.openxmlformats-officedocument.presentationml.slide+xml"/>
  <Override PartName="/ppt/slides/slide410.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68.xml" ContentType="application/vnd.openxmlformats-officedocument.presentationml.slide+xml"/>
  <Override PartName="/ppt/slides/slide227.xml" ContentType="application/vnd.openxmlformats-officedocument.presentationml.slide+xml"/>
  <Override PartName="/ppt/slides/slide160.xml" ContentType="application/vnd.openxmlformats-officedocument.presentationml.slide+xml"/>
  <Override PartName="/ppt/slides/slide157.xml" ContentType="application/vnd.openxmlformats-officedocument.presentationml.slide+xml"/>
  <Override PartName="/ppt/slides/slide154.xml" ContentType="application/vnd.openxmlformats-officedocument.presentationml.slide+xml"/>
  <Override PartName="/ppt/slides/slide151.xml" ContentType="application/vnd.openxmlformats-officedocument.presentationml.slide+xml"/>
  <Override PartName="/ppt/slides/slide324.xml" ContentType="application/vnd.openxmlformats-officedocument.presentationml.slide+xml"/>
  <Override PartName="/ppt/slides/slide150.xml" ContentType="application/vnd.openxmlformats-officedocument.presentationml.slide+xml"/>
  <Override PartName="/ppt/slides/slide206.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3.xml" ContentType="application/vnd.openxmlformats-officedocument.presentationml.slide+xml"/>
  <Override PartName="/ppt/slides/slide166.xml" ContentType="application/vnd.openxmlformats-officedocument.presentationml.slide+xml"/>
  <Override PartName="/ppt/slides/slide454.xml" ContentType="application/vnd.openxmlformats-officedocument.presentationml.slide+xml"/>
  <Override PartName="/ppt/slides/slide213.xml" ContentType="application/vnd.openxmlformats-officedocument.presentationml.slide+xml"/>
  <Override PartName="/ppt/slides/slide142.xml" ContentType="application/vnd.openxmlformats-officedocument.presentationml.slide+xml"/>
  <Override PartName="/ppt/slides/slide189.xml" ContentType="application/vnd.openxmlformats-officedocument.presentationml.slide+xml"/>
  <Override PartName="/ppt/slides/slide141.xml" ContentType="application/vnd.openxmlformats-officedocument.presentationml.slide+xml"/>
  <Override PartName="/ppt/slides/slide175.xml" ContentType="application/vnd.openxmlformats-officedocument.presentationml.slide+xml"/>
  <Override PartName="/ppt/slides/slide291.xml" ContentType="application/vnd.openxmlformats-officedocument.presentationml.slide+xml"/>
  <Override PartName="/ppt/slides/slide140.xml" ContentType="application/vnd.openxmlformats-officedocument.presentationml.slide+xml"/>
  <Override PartName="/ppt/slides/slide400.xml" ContentType="application/vnd.openxmlformats-officedocument.presentationml.slide+xml"/>
  <Override PartName="/ppt/slides/slide331.xml" ContentType="application/vnd.openxmlformats-officedocument.presentationml.slide+xml"/>
  <Override PartName="/ppt/slides/slide165.xml" ContentType="application/vnd.openxmlformats-officedocument.presentationml.slide+xml"/>
  <Override PartName="/ppt/slides/slide414.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85.xml" ContentType="application/vnd.openxmlformats-officedocument.presentationml.slide+xml"/>
  <Override PartName="/ppt/slides/slide399.xml" ContentType="application/vnd.openxmlformats-officedocument.presentationml.slide+xml"/>
  <Override PartName="/ppt/slides/slide177.xml" ContentType="application/vnd.openxmlformats-officedocument.presentationml.slide+xml"/>
  <Override PartName="/ppt/slides/slide292.xml" ContentType="application/vnd.openxmlformats-officedocument.presentationml.slide+xml"/>
  <Override PartName="/ppt/slides/slide133.xml" ContentType="application/vnd.openxmlformats-officedocument.presentationml.slide+xml"/>
  <Override PartName="/ppt/slides/slide361.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78.xml" ContentType="application/vnd.openxmlformats-officedocument.presentationml.slide+xml"/>
  <Override PartName="/ppt/slides/slide129.xml" ContentType="application/vnd.openxmlformats-officedocument.presentationml.slide+xml"/>
  <Override PartName="/ppt/slides/slide127.xml" ContentType="application/vnd.openxmlformats-officedocument.presentationml.slide+xml"/>
  <Override PartName="/ppt/slides/slide125.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362.xml" ContentType="application/vnd.openxmlformats-officedocument.presentationml.slide+xml"/>
  <Override PartName="/ppt/slides/slide121.xml" ContentType="application/vnd.openxmlformats-officedocument.presentationml.slide+xml"/>
  <Override PartName="/ppt/slides/slide119.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440.xml" ContentType="application/vnd.openxmlformats-officedocument.presentationml.slide+xml"/>
  <Override PartName="/ppt/slides/slide110.xml" ContentType="application/vnd.openxmlformats-officedocument.presentationml.slide+xml"/>
  <Override PartName="/ppt/notesSlides/notesSlide4.xml" ContentType="application/vnd.openxmlformats-officedocument.presentationml.notesSlide+xml"/>
  <Override PartName="/ppt/slides/slide153.xml" ContentType="application/vnd.openxmlformats-officedocument.presentationml.slide+xml"/>
  <Override PartName="/ppt/slides/slide217.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2.xml" ContentType="application/vnd.openxmlformats-officedocument.presentationml.slide+xml"/>
  <Override PartName="/ppt/slides/slide453.xml" ContentType="application/vnd.openxmlformats-officedocument.presentationml.slide+xml"/>
  <Override PartName="/ppt/slides/slide99.xml" ContentType="application/vnd.openxmlformats-officedocument.presentationml.slide+xml"/>
  <Override PartName="/ppt/slides/slide144.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336.xml" ContentType="application/vnd.openxmlformats-officedocument.presentationml.slide+xml"/>
  <Override PartName="/ppt/slides/slide128.xml" ContentType="application/vnd.openxmlformats-officedocument.presentationml.slide+xml"/>
  <Override PartName="/ppt/slides/slide462.xml" ContentType="application/vnd.openxmlformats-officedocument.presentationml.slide+xml"/>
  <Override PartName="/ppt/slides/slide92.xml" ContentType="application/vnd.openxmlformats-officedocument.presentationml.slide+xml"/>
  <Override PartName="/ppt/slides/slide87.xml" ContentType="application/vnd.openxmlformats-officedocument.presentationml.slide+xml"/>
  <Override PartName="/ppt/slides/slide262.xml" ContentType="application/vnd.openxmlformats-officedocument.presentationml.slide+xml"/>
  <Override PartName="/ppt/slides/slide85.xml" ContentType="application/vnd.openxmlformats-officedocument.presentationml.slide+xml"/>
  <Override PartName="/ppt/slides/slide83.xml" ContentType="application/vnd.openxmlformats-officedocument.presentationml.slide+xml"/>
  <Override PartName="/ppt/slides/slide135.xml" ContentType="application/vnd.openxmlformats-officedocument.presentationml.slide+xml"/>
  <Override PartName="/ppt/slides/slide437.xml" ContentType="application/vnd.openxmlformats-officedocument.presentationml.slide+xml"/>
  <Override PartName="/ppt/slides/slide320.xml" ContentType="application/vnd.openxmlformats-officedocument.presentationml.slide+xml"/>
  <Override PartName="/ppt/slides/slide95.xml" ContentType="application/vnd.openxmlformats-officedocument.presentationml.slide+xml"/>
  <Override PartName="/ppt/slides/slide81.xml" ContentType="application/vnd.openxmlformats-officedocument.presentationml.slide+xml"/>
  <Override PartName="/ppt/slides/slide180.xml" ContentType="application/vnd.openxmlformats-officedocument.presentationml.slide+xml"/>
  <Override PartName="/ppt/slides/slide176.xml" ContentType="application/vnd.openxmlformats-officedocument.presentationml.slide+xml"/>
  <Override PartName="/ppt/slides/slide90.xml" ContentType="application/vnd.openxmlformats-officedocument.presentationml.slide+xml"/>
  <Override PartName="/ppt/slides/slide79.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95.xml" ContentType="application/vnd.openxmlformats-officedocument.presentationml.slide+xml"/>
  <Override PartName="/ppt/slides/slide75.xml" ContentType="application/vnd.openxmlformats-officedocument.presentationml.slide+xml"/>
  <Override PartName="/ppt/slides/slide408.xml" ContentType="application/vnd.openxmlformats-officedocument.presentationml.slide+xml"/>
  <Override PartName="/ppt/slides/slide72.xml" ContentType="application/vnd.openxmlformats-officedocument.presentationml.slide+xml"/>
  <Override PartName="/ppt/slides/slide198.xml" ContentType="application/vnd.openxmlformats-officedocument.presentationml.slide+xml"/>
  <Override PartName="/ppt/slides/slide301.xml" ContentType="application/vnd.openxmlformats-officedocument.presentationml.slide+xml"/>
  <Override PartName="/ppt/slides/slide122.xml" ContentType="application/vnd.openxmlformats-officedocument.presentationml.slide+xml"/>
  <Override PartName="/ppt/slides/slide204.xml" ContentType="application/vnd.openxmlformats-officedocument.presentationml.slide+xml"/>
  <Override PartName="/ppt/slides/slide366.xml" ContentType="application/vnd.openxmlformats-officedocument.presentationml.slide+xml"/>
  <Override PartName="/ppt/slides/slide71.xml" ContentType="application/vnd.openxmlformats-officedocument.presentationml.slide+xml"/>
  <Override PartName="/ppt/slides/slide467.xml" ContentType="application/vnd.openxmlformats-officedocument.presentationml.slide+xml"/>
  <Override PartName="/ppt/slides/slide70.xml" ContentType="application/vnd.openxmlformats-officedocument.presentationml.slide+xml"/>
  <Override PartName="/ppt/slides/slide67.xml" ContentType="application/vnd.openxmlformats-officedocument.presentationml.slide+xml"/>
  <Override PartName="/ppt/slides/slide406.xml" ContentType="application/vnd.openxmlformats-officedocument.presentationml.slide+xml"/>
  <Override PartName="/ppt/slides/slide363.xml" ContentType="application/vnd.openxmlformats-officedocument.presentationml.slide+xml"/>
  <Override PartName="/ppt/slides/slide66.xml" ContentType="application/vnd.openxmlformats-officedocument.presentationml.slide+xml"/>
  <Override PartName="/ppt/notesSlides/notesSlide7.xml" ContentType="application/vnd.openxmlformats-officedocument.presentationml.notesSlide+xml"/>
  <Override PartName="/ppt/slides/slide65.xml" ContentType="application/vnd.openxmlformats-officedocument.presentationml.slide+xml"/>
  <Override PartName="/ppt/slides/slide370.xml" ContentType="application/vnd.openxmlformats-officedocument.presentationml.slide+xml"/>
  <Override PartName="/ppt/slides/slide68.xml" ContentType="application/vnd.openxmlformats-officedocument.presentationml.slide+xml"/>
  <Override PartName="/ppt/slides/slide64.xml" ContentType="application/vnd.openxmlformats-officedocument.presentationml.slide+xml"/>
  <Override PartName="/ppt/slides/slide225.xml" ContentType="application/vnd.openxmlformats-officedocument.presentationml.slide+xml"/>
  <Override PartName="/ppt/slides/slide402.xml" ContentType="application/vnd.openxmlformats-officedocument.presentationml.slide+xml"/>
  <Override PartName="/ppt/slides/slide63.xml" ContentType="application/vnd.openxmlformats-officedocument.presentationml.slide+xml"/>
  <Override PartName="/ppt/slides/slide93.xml" ContentType="application/vnd.openxmlformats-officedocument.presentationml.slide+xml"/>
  <Override PartName="/ppt/slides/slide61.xml" ContentType="application/vnd.openxmlformats-officedocument.presentationml.slide+xml"/>
  <Override PartName="/ppt/slides/slide188.xml" ContentType="application/vnd.openxmlformats-officedocument.presentationml.slide+xml"/>
  <Override PartName="/ppt/slides/slide89.xml" ContentType="application/vnd.openxmlformats-officedocument.presentationml.slide+xml"/>
  <Override PartName="/ppt/slides/slide147.xml" ContentType="application/vnd.openxmlformats-officedocument.presentationml.slide+xml"/>
  <Override PartName="/ppt/slides/slide337.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118.xml" ContentType="application/vnd.openxmlformats-officedocument.presentationml.slide+xml"/>
  <Override PartName="/ppt/slides/slide158.xml" ContentType="application/vnd.openxmlformats-officedocument.presentationml.slide+xml"/>
  <Override PartName="/ppt/slides/slide74.xml" ContentType="application/vnd.openxmlformats-officedocument.presentationml.slide+xml"/>
  <Override PartName="/ppt/slides/slide148.xml" ContentType="application/vnd.openxmlformats-officedocument.presentationml.slide+xml"/>
  <Override PartName="/ppt/slides/slide55.xml" ContentType="application/vnd.openxmlformats-officedocument.presentationml.slide+xml"/>
  <Override PartName="/ppt/slides/slide104.xml" ContentType="application/vnd.openxmlformats-officedocument.presentationml.slide+xml"/>
  <Override PartName="/ppt/slides/slide52.xml" ContentType="application/vnd.openxmlformats-officedocument.presentationml.slide+xml"/>
  <Override PartName="/ppt/slides/slide98.xml" ContentType="application/vnd.openxmlformats-officedocument.presentationml.slide+xml"/>
  <Override PartName="/ppt/slides/slide212.xml" ContentType="application/vnd.openxmlformats-officedocument.presentationml.slide+xml"/>
  <Override PartName="/ppt/slides/slide236.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82.xml" ContentType="application/vnd.openxmlformats-officedocument.presentationml.slide+xml"/>
  <Override PartName="/ppt/slides/slide179.xml" ContentType="application/vnd.openxmlformats-officedocument.presentationml.slide+xml"/>
  <Override PartName="/ppt/slides/slide278.xml" ContentType="application/vnd.openxmlformats-officedocument.presentationml.slide+xml"/>
  <Override PartName="/ppt/slides/slide242.xml" ContentType="application/vnd.openxmlformats-officedocument.presentationml.slide+xml"/>
  <Override PartName="/ppt/slides/slide101.xml" ContentType="application/vnd.openxmlformats-officedocument.presentationml.slide+xml"/>
  <Override PartName="/ppt/slides/slide45.xml" ContentType="application/vnd.openxmlformats-officedocument.presentationml.slide+xml"/>
  <Override PartName="/ppt/slides/slide167.xml" ContentType="application/vnd.openxmlformats-officedocument.presentationml.slide+xml"/>
  <Override PartName="/ppt/slides/slide237.xml" ContentType="application/vnd.openxmlformats-officedocument.presentationml.slide+xml"/>
  <Override PartName="/ppt/slides/slide43.xml" ContentType="application/vnd.openxmlformats-officedocument.presentationml.slide+xml"/>
  <Override PartName="/ppt/slides/slide333.xml" ContentType="application/vnd.openxmlformats-officedocument.presentationml.slide+xml"/>
  <Override PartName="/ppt/slides/slide309.xml" ContentType="application/vnd.openxmlformats-officedocument.presentationml.slide+xml"/>
  <Override PartName="/ppt/slides/slide248.xml" ContentType="application/vnd.openxmlformats-officedocument.presentationml.slide+xml"/>
  <Override PartName="/ppt/slides/slide37.xml" ContentType="application/vnd.openxmlformats-officedocument.presentationml.slide+xml"/>
  <Override PartName="/ppt/slides/slide202.xml" ContentType="application/vnd.openxmlformats-officedocument.presentationml.slide+xml"/>
  <Override PartName="/ppt/slides/slide310.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6.xml" ContentType="application/vnd.openxmlformats-officedocument.presentationml.slide+xml"/>
  <Override PartName="/ppt/slides/slide220.xml" ContentType="application/vnd.openxmlformats-officedocument.presentationml.slide+xml"/>
  <Override PartName="/ppt/slides/slide111.xml" ContentType="application/vnd.openxmlformats-officedocument.presentationml.slide+xml"/>
  <Override PartName="/ppt/slides/slide411.xml" ContentType="application/vnd.openxmlformats-officedocument.presentationml.slide+xml"/>
  <Override PartName="/ppt/slides/slide62.xml" ContentType="application/vnd.openxmlformats-officedocument.presentationml.slide+xml"/>
  <Override PartName="/ppt/slides/slide120.xml" ContentType="application/vnd.openxmlformats-officedocument.presentationml.slide+xml"/>
  <Override PartName="/ppt/slides/slide346.xml" ContentType="application/vnd.openxmlformats-officedocument.presentationml.slide+xml"/>
  <Override PartName="/ppt/slides/slide273.xml" ContentType="application/vnd.openxmlformats-officedocument.presentationml.slide+xml"/>
  <Override PartName="/ppt/slides/slide203.xml" ContentType="application/vnd.openxmlformats-officedocument.presentationml.slide+xml"/>
  <Override PartName="/ppt/slides/slide32.xml" ContentType="application/vnd.openxmlformats-officedocument.presentationml.slide+xml"/>
  <Override PartName="/ppt/slides/slide155.xml" ContentType="application/vnd.openxmlformats-officedocument.presentationml.slide+xml"/>
  <Override PartName="/ppt/slides/slide31.xml" ContentType="application/vnd.openxmlformats-officedocument.presentationml.slide+xml"/>
  <Override PartName="/ppt/slides/slide184.xml" ContentType="application/vnd.openxmlformats-officedocument.presentationml.slide+xml"/>
  <Override PartName="/ppt/slides/slide229.xml" ContentType="application/vnd.openxmlformats-officedocument.presentationml.slide+xml"/>
  <Override PartName="/ppt/slides/slide265.xml" ContentType="application/vnd.openxmlformats-officedocument.presentationml.slide+xml"/>
  <Override PartName="/ppt/slides/slide222.xml" ContentType="application/vnd.openxmlformats-officedocument.presentationml.slide+xml"/>
  <Override PartName="/ppt/slides/slide420.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433.xml" ContentType="application/vnd.openxmlformats-officedocument.presentationml.slide+xml"/>
  <Override PartName="/ppt/slides/slide23.xml" ContentType="application/vnd.openxmlformats-officedocument.presentationml.slide+xml"/>
  <Override PartName="/ppt/slides/slide38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164.xml" ContentType="application/vnd.openxmlformats-officedocument.presentationml.slide+xml"/>
  <Override PartName="/ppt/slides/slide116.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353.xml" ContentType="application/vnd.openxmlformats-officedocument.presentationml.slide+xml"/>
  <Override PartName="/ppt/slides/slide105.xml" ContentType="application/vnd.openxmlformats-officedocument.presentationml.slide+xml"/>
  <Override PartName="/ppt/slides/slide270.xml" ContentType="application/vnd.openxmlformats-officedocument.presentationml.slide+xml"/>
  <Override PartName="/ppt/slides/slide18.xml" ContentType="application/vnd.openxmlformats-officedocument.presentationml.slide+xml"/>
  <Override PartName="/ppt/slides/slide215.xml" ContentType="application/vnd.openxmlformats-officedocument.presentationml.slide+xml"/>
  <Override PartName="/ppt/slides/slide329.xml" ContentType="application/vnd.openxmlformats-officedocument.presentationml.slide+xml"/>
  <Override PartName="/ppt/slides/slide106.xml" ContentType="application/vnd.openxmlformats-officedocument.presentationml.slide+xml"/>
  <Override PartName="/ppt/slides/slide42.xml" ContentType="application/vnd.openxmlformats-officedocument.presentationml.slide+xml"/>
  <Override PartName="/ppt/slides/slide269.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26.xml" ContentType="application/vnd.openxmlformats-officedocument.presentationml.slide+xml"/>
  <Override PartName="/ppt/slides/slide211.xml" ContentType="application/vnd.openxmlformats-officedocument.presentationml.slide+xml"/>
  <Override PartName="/ppt/slides/slide20.xml" ContentType="application/vnd.openxmlformats-officedocument.presentationml.slide+xml"/>
  <Override PartName="/ppt/slides/slide348.xml" ContentType="application/vnd.openxmlformats-officedocument.presentationml.slide+xml"/>
  <Override PartName="/ppt/slides/slide11.xml" ContentType="application/vnd.openxmlformats-officedocument.presentationml.slide+xml"/>
  <Override PartName="/ppt/slides/slide224.xml" ContentType="application/vnd.openxmlformats-officedocument.presentationml.slide+xml"/>
  <Override PartName="/ppt/slides/slide318.xml" ContentType="application/vnd.openxmlformats-officedocument.presentationml.slide+xml"/>
  <Override PartName="/ppt/slides/slide18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69.xml" ContentType="application/vnd.openxmlformats-officedocument.presentationml.slide+xml"/>
  <Override PartName="/ppt/slides/slide304.xml" ContentType="application/vnd.openxmlformats-officedocument.presentationml.slide+xml"/>
  <Override PartName="/ppt/slides/slide57.xml" ContentType="application/vnd.openxmlformats-officedocument.presentationml.slide+xml"/>
  <Override PartName="/ppt/slides/slide7.xml" ContentType="application/vnd.openxmlformats-officedocument.presentationml.slide+xml"/>
  <Override PartName="/ppt/slides/slide94.xml" ContentType="application/vnd.openxmlformats-officedocument.presentationml.slide+xml"/>
  <Override PartName="/ppt/slides/slide44.xml" ContentType="application/vnd.openxmlformats-officedocument.presentationml.slide+xml"/>
  <Override PartName="/ppt/slides/slide201.xml" ContentType="application/vnd.openxmlformats-officedocument.presentationml.slide+xml"/>
  <Override PartName="/ppt/slides/slide252.xml" ContentType="application/vnd.openxmlformats-officedocument.presentationml.slide+xml"/>
  <Override PartName="/ppt/slides/slide103.xml" ContentType="application/vnd.openxmlformats-officedocument.presentationml.slide+xml"/>
  <Override PartName="/ppt/slides/slide427.xml" ContentType="application/vnd.openxmlformats-officedocument.presentationml.slide+xml"/>
  <Override PartName="/ppt/slides/slide6.xml" ContentType="application/vnd.openxmlformats-officedocument.presentationml.slide+xml"/>
  <Override PartName="/ppt/slides/slide159.xml" ContentType="application/vnd.openxmlformats-officedocument.presentationml.slide+xml"/>
  <Override PartName="/ppt/slides/slide33.xml" ContentType="application/vnd.openxmlformats-officedocument.presentationml.slide+xml"/>
  <Override PartName="/ppt/slides/slide199.xml" ContentType="application/vnd.openxmlformats-officedocument.presentationml.slide+xml"/>
  <Override PartName="/ppt/slides/slide452.xml" ContentType="application/vnd.openxmlformats-officedocument.presentationml.slide+xml"/>
  <Override PartName="/ppt/slides/slide100.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s/slide274.xml" ContentType="application/vnd.openxmlformats-officedocument.presentationml.slide+xml"/>
  <Override PartName="/ppt/slides/slide26.xml" ContentType="application/vnd.openxmlformats-officedocument.presentationml.slide+xml"/>
  <Override PartName="/ppt/slides/slide161.xml" ContentType="application/vnd.openxmlformats-officedocument.presentationml.slide+xml"/>
  <Override PartName="/ppt/slideLayouts/slideLayout8.xml" ContentType="application/vnd.openxmlformats-officedocument.presentationml.slideLayout+xml"/>
  <Override PartName="/ppt/slides/slide27.xml" ContentType="application/vnd.openxmlformats-officedocument.presentationml.slide+xml"/>
  <Override PartName="/ppt/slides/slide423.xml" ContentType="application/vnd.openxmlformats-officedocument.presentationml.slide+xml"/>
  <Override PartName="/ppt/slides/slide48.xml" ContentType="application/vnd.openxmlformats-officedocument.presentationml.slide+xml"/>
  <Override PartName="/ppt/slides/slide246.xml" ContentType="application/vnd.openxmlformats-officedocument.presentationml.slide+xml"/>
  <Override PartName="/ppt/slides/slide244.xml" ContentType="application/vnd.openxmlformats-officedocument.presentationml.slide+xml"/>
  <Override PartName="/ppt/slides/slide169.xml" ContentType="application/vnd.openxmlformats-officedocument.presentationml.slide+xml"/>
  <Override PartName="/ppt/slides/slide342.xml" ContentType="application/vnd.openxmlformats-officedocument.presentationml.slide+xml"/>
  <Override PartName="/ppt/slides/slide279.xml" ContentType="application/vnd.openxmlformats-officedocument.presentationml.slide+xml"/>
  <Override PartName="/ppt/slides/slide4.xml" ContentType="application/vnd.openxmlformats-officedocument.presentationml.slide+xml"/>
  <Override PartName="/ppt/slides/slide455.xml" ContentType="application/vnd.openxmlformats-officedocument.presentationml.slide+xml"/>
  <Override PartName="/ppt/slides/slide354.xml" ContentType="application/vnd.openxmlformats-officedocument.presentationml.slide+xml"/>
  <Override PartName="/ppt/slideLayouts/slideLayout12.xml" ContentType="application/vnd.openxmlformats-officedocument.presentationml.slideLayout+xml"/>
  <Override PartName="/ppt/slides/slide80.xml" ContentType="application/vnd.openxmlformats-officedocument.presentationml.slide+xml"/>
  <Override PartName="/ppt/slideLayouts/slideLayout4.xml" ContentType="application/vnd.openxmlformats-officedocument.presentationml.slideLayout+xml"/>
  <Override PartName="/ppt/slides/slide174.xml" ContentType="application/vnd.openxmlformats-officedocument.presentationml.slide+xml"/>
  <Override PartName="/ppt/slides/slide190.xml" ContentType="application/vnd.openxmlformats-officedocument.presentationml.slide+xml"/>
  <Override PartName="/ppt/slideLayouts/slideLayout3.xml" ContentType="application/vnd.openxmlformats-officedocument.presentationml.slideLayout+xml"/>
  <Override PartName="/ppt/slides/slide9.xml" ContentType="application/vnd.openxmlformats-officedocument.presentationml.slide+xml"/>
  <Override PartName="/ppt/slides/slide321.xml" ContentType="application/vnd.openxmlformats-officedocument.presentationml.slide+xml"/>
  <Override PartName="/ppt/slides/slide186.xml" ContentType="application/vnd.openxmlformats-officedocument.presentationml.slide+xml"/>
  <Override PartName="/ppt/slides/slide364.xml" ContentType="application/vnd.openxmlformats-officedocument.presentationml.slide+xml"/>
  <Override PartName="/ppt/slides/slide256.xml" ContentType="application/vnd.openxmlformats-officedocument.presentationml.slide+xml"/>
  <Override PartName="/ppt/slides/slide76.xml" ContentType="application/vnd.openxmlformats-officedocument.presentationml.slide+xml"/>
  <Override PartName="/ppt/slides/slide287.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s/slide191.xml" ContentType="application/vnd.openxmlformats-officedocument.presentationml.slide+xml"/>
  <Override PartName="/ppt/slides/slide196.xml" ContentType="application/vnd.openxmlformats-officedocument.presentationml.slide+xml"/>
  <Override PartName="/ppt/slideLayouts/slideLayout7.xml" ContentType="application/vnd.openxmlformats-officedocument.presentationml.slideLayout+xml"/>
  <Override PartName="/ppt/slides/slide335.xml" ContentType="application/vnd.openxmlformats-officedocument.presentationml.slide+xml"/>
  <Override PartName="/ppt/slides/slide230.xml" ContentType="application/vnd.openxmlformats-officedocument.presentationml.slide+xml"/>
  <Override PartName="/ppt/slides/slide282.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91.xml" ContentType="application/vnd.openxmlformats-officedocument.presentationml.slide+xml"/>
  <Override PartName="/ppt/slides/slide208.xml" ContentType="application/vnd.openxmlformats-officedocument.presentationml.slide+xml"/>
  <Override PartName="/ppt/slides/slide385.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slides/slide347.xml" ContentType="application/vnd.openxmlformats-officedocument.presentationml.slide+xml"/>
  <Override PartName="/ppt/slides/slide24.xml" ContentType="application/vnd.openxmlformats-officedocument.presentationml.slide+xml"/>
  <Override PartName="/ppt/slides/slide78.xml" ContentType="application/vnd.openxmlformats-officedocument.presentationml.slide+xml"/>
  <Override PartName="/ppt/slides/slide73.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53.xml" ContentType="application/vnd.openxmlformats-officedocument.presentationml.slide+xml"/>
  <Override PartName="/ppt/slides/slide28.xml" ContentType="application/vnd.openxmlformats-officedocument.presentationml.slide+xml"/>
  <Override PartName="/ppt/slides/slide216.xml" ContentType="application/vnd.openxmlformats-officedocument.presentationml.slide+xml"/>
  <Override PartName="/ppt/slides/slide412.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slides/slide210.xml" ContentType="application/vnd.openxmlformats-officedocument.presentationml.slide+xml"/>
  <Override PartName="/ppt/slides/slide162.xml" ContentType="application/vnd.openxmlformats-officedocument.presentationml.slide+xml"/>
  <Override PartName="/ppt/slides/slide41.xml" ContentType="application/vnd.openxmlformats-officedocument.presentationml.slide+xml"/>
  <Override PartName="/ppt/slides/slide442.xml" ContentType="application/vnd.openxmlformats-officedocument.presentationml.slide+xml"/>
  <Override PartName="/ppt/slides/slide350.xml" ContentType="application/vnd.openxmlformats-officedocument.presentationml.slide+xml"/>
  <Override PartName="/ppt/slides/slide16.xml" ContentType="application/vnd.openxmlformats-officedocument.presentationml.slide+xml"/>
  <Override PartName="/ppt/slides/slide200.xml" ContentType="application/vnd.openxmlformats-officedocument.presentationml.slide+xml"/>
  <Override PartName="/ppt/slides/slide60.xml" ContentType="application/vnd.openxmlformats-officedocument.presentationml.slide+xml"/>
  <Override PartName="/ppt/slides/slide136.xml" ContentType="application/vnd.openxmlformats-officedocument.presentationml.slide+xml"/>
  <Override PartName="/ppt/slides/slide2.xml" ContentType="application/vnd.openxmlformats-officedocument.presentationml.slide+xml"/>
  <Override PartName="/ppt/slides/slide359.xml" ContentType="application/vnd.openxmlformats-officedocument.presentationml.slide+xml"/>
  <Override PartName="/ppt/slides/slide152.xml" ContentType="application/vnd.openxmlformats-officedocument.presentationml.slide+xml"/>
  <Override PartName="/ppt/slides/slide351.xml" ContentType="application/vnd.openxmlformats-officedocument.presentationml.slide+xml"/>
  <Override PartName="/ppt/slides/slide285.xml" ContentType="application/vnd.openxmlformats-officedocument.presentationml.slide+xml"/>
  <Override PartName="/ppt/slides/slide86.xml" ContentType="application/vnd.openxmlformats-officedocument.presentationml.slide+xml"/>
  <Override PartName="/ppt/slides/slide438.xml" ContentType="application/vnd.openxmlformats-officedocument.presentationml.slide+xml"/>
  <Override PartName="/ppt/slides/slide300.xml" ContentType="application/vnd.openxmlformats-officedocument.presentationml.slide+xml"/>
  <Override PartName="/ppt/slides/slide39.xml" ContentType="application/vnd.openxmlformats-officedocument.presentationml.slide+xml"/>
  <Override PartName="/ppt/slides/slide115.xml" ContentType="application/vnd.openxmlformats-officedocument.presentationml.slide+xml"/>
  <Override PartName="/ppt/slides/slide134.xml" ContentType="application/vnd.openxmlformats-officedocument.presentationml.slide+xml"/>
  <Override PartName="/ppt/slides/slide117.xml" ContentType="application/vnd.openxmlformats-officedocument.presentationml.slide+xml"/>
  <Override PartName="/ppt/slides/slide163.xml" ContentType="application/vnd.openxmlformats-officedocument.presentationml.slide+xml"/>
  <Override PartName="/ppt/slides/slide58.xml" ContentType="application/vnd.openxmlformats-officedocument.presentationml.slide+xml"/>
  <Override PartName="/ppt/slides/slide392.xml" ContentType="application/vnd.openxmlformats-officedocument.presentationml.slide+xml"/>
  <Override PartName="/ppt/slides/slide302.xml" ContentType="application/vnd.openxmlformats-officedocument.presentationml.slide+xml"/>
  <Override PartName="/ppt/slides/slide251.xml" ContentType="application/vnd.openxmlformats-officedocument.presentationml.slide+xml"/>
  <Override PartName="/ppt/viewProps.xml" ContentType="application/vnd.openxmlformats-officedocument.presentationml.viewProps+xml"/>
  <Override PartName="/ppt/slides/slide88.xml" ContentType="application/vnd.openxmlformats-officedocument.presentationml.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290.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slides/slide109.xml" ContentType="application/vnd.openxmlformats-officedocument.presentationml.slide+xml"/>
  <Override PartName="/ppt/slides/slide149.xml" ContentType="application/vnd.openxmlformats-officedocument.presentationml.slide+xml"/>
  <Override PartName="/ppt/slides/slide34.xml" ContentType="application/vnd.openxmlformats-officedocument.presentationml.slide+xml"/>
  <Override PartName="/ppt/slides/slide54.xml" ContentType="application/vnd.openxmlformats-officedocument.presentationml.slide+xml"/>
  <Override PartName="/ppt/slideLayouts/slideLayout5.xml" ContentType="application/vnd.openxmlformats-officedocument.presentationml.slideLayout+xml"/>
  <Override PartName="/ppt/slides/slide268.xml" ContentType="application/vnd.openxmlformats-officedocument.presentationml.slide+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s/slide156.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showSpecialPlsOnTitleSld="0">
  <p:sldMasterIdLst>
    <p:sldMasterId id="2147483648" r:id="rId1"/>
  </p:sldMasterIdLst>
  <p:notesMasterIdLst>
    <p:notesMasterId r:id="rId47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6" r:id="rId294"/>
    <p:sldId id="547" r:id="rId295"/>
    <p:sldId id="548" r:id="rId296"/>
    <p:sldId id="549" r:id="rId297"/>
    <p:sldId id="550" r:id="rId298"/>
    <p:sldId id="551" r:id="rId299"/>
    <p:sldId id="552" r:id="rId300"/>
    <p:sldId id="553"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 id="645" r:id="rId393"/>
    <p:sldId id="646" r:id="rId394"/>
    <p:sldId id="647" r:id="rId395"/>
    <p:sldId id="648" r:id="rId396"/>
    <p:sldId id="649" r:id="rId397"/>
    <p:sldId id="650" r:id="rId398"/>
    <p:sldId id="651" r:id="rId399"/>
    <p:sldId id="652" r:id="rId400"/>
    <p:sldId id="653" r:id="rId401"/>
    <p:sldId id="654" r:id="rId402"/>
    <p:sldId id="655" r:id="rId403"/>
    <p:sldId id="656" r:id="rId404"/>
    <p:sldId id="657" r:id="rId405"/>
    <p:sldId id="658" r:id="rId406"/>
    <p:sldId id="659" r:id="rId407"/>
    <p:sldId id="660" r:id="rId408"/>
    <p:sldId id="661" r:id="rId409"/>
    <p:sldId id="662" r:id="rId410"/>
    <p:sldId id="663" r:id="rId411"/>
    <p:sldId id="664" r:id="rId412"/>
    <p:sldId id="665" r:id="rId413"/>
    <p:sldId id="666" r:id="rId414"/>
    <p:sldId id="667" r:id="rId415"/>
    <p:sldId id="668" r:id="rId416"/>
    <p:sldId id="669" r:id="rId417"/>
    <p:sldId id="670" r:id="rId418"/>
    <p:sldId id="671" r:id="rId419"/>
    <p:sldId id="672" r:id="rId420"/>
    <p:sldId id="673" r:id="rId421"/>
    <p:sldId id="674" r:id="rId422"/>
    <p:sldId id="675" r:id="rId423"/>
    <p:sldId id="676" r:id="rId424"/>
    <p:sldId id="677" r:id="rId425"/>
    <p:sldId id="678" r:id="rId426"/>
    <p:sldId id="679" r:id="rId427"/>
    <p:sldId id="680" r:id="rId428"/>
    <p:sldId id="681" r:id="rId429"/>
    <p:sldId id="682" r:id="rId430"/>
    <p:sldId id="683" r:id="rId431"/>
    <p:sldId id="684" r:id="rId432"/>
    <p:sldId id="685" r:id="rId433"/>
    <p:sldId id="686" r:id="rId434"/>
    <p:sldId id="687" r:id="rId435"/>
    <p:sldId id="688" r:id="rId436"/>
    <p:sldId id="689" r:id="rId437"/>
    <p:sldId id="690" r:id="rId438"/>
    <p:sldId id="691" r:id="rId439"/>
    <p:sldId id="692" r:id="rId440"/>
    <p:sldId id="693" r:id="rId441"/>
    <p:sldId id="694" r:id="rId442"/>
    <p:sldId id="695" r:id="rId443"/>
    <p:sldId id="696" r:id="rId444"/>
    <p:sldId id="697" r:id="rId445"/>
    <p:sldId id="698" r:id="rId446"/>
    <p:sldId id="699" r:id="rId447"/>
    <p:sldId id="700" r:id="rId448"/>
    <p:sldId id="701" r:id="rId449"/>
    <p:sldId id="702" r:id="rId450"/>
    <p:sldId id="703" r:id="rId451"/>
    <p:sldId id="704" r:id="rId452"/>
    <p:sldId id="705" r:id="rId453"/>
    <p:sldId id="706" r:id="rId454"/>
    <p:sldId id="707" r:id="rId455"/>
    <p:sldId id="708" r:id="rId456"/>
    <p:sldId id="709" r:id="rId457"/>
    <p:sldId id="710" r:id="rId458"/>
    <p:sldId id="711" r:id="rId459"/>
    <p:sldId id="712" r:id="rId460"/>
    <p:sldId id="713" r:id="rId461"/>
    <p:sldId id="714" r:id="rId462"/>
    <p:sldId id="715" r:id="rId463"/>
    <p:sldId id="716" r:id="rId464"/>
    <p:sldId id="717" r:id="rId465"/>
    <p:sldId id="718" r:id="rId466"/>
    <p:sldId id="719" r:id="rId467"/>
    <p:sldId id="720" r:id="rId468"/>
    <p:sldId id="721" r:id="rId469"/>
    <p:sldId id="722" r:id="rId470"/>
    <p:sldId id="723" r:id="rId471"/>
    <p:sldId id="724" r:id="rId472"/>
  </p:sldIdLst>
  <p:sldSz cx="9144000" cy="6858000" type="screen4x3"/>
  <p:notesSz cx="9144000" cy="6858000"/>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940675A-B579-460E-94D1-54222C63F5DA}" styleName="Нет стиля, сетка таблицы">
    <a:wholeTbl>
      <a:tcTxStyle>
        <a:fontRef idx="minor">
          <a:srgbClr val="000000"/>
        </a:fontRef>
        <a:schemeClr val="tx1"/>
      </a:tcTxStyle>
      <a:tcStyle>
        <a:tcBdr>
          <a:left>
            <a:ln w="12700">
              <a:solidFill>
                <a:schemeClr val="tx1"/>
              </a:solidFill>
            </a:ln>
          </a:left>
          <a:right>
            <a:ln w="12700">
              <a:solidFill>
                <a:schemeClr val="tx1"/>
              </a:solidFill>
            </a:ln>
          </a:right>
          <a:top>
            <a:ln w="12700">
              <a:solidFill>
                <a:schemeClr val="tx1"/>
              </a:solidFill>
            </a:ln>
          </a:top>
          <a:bottom>
            <a:ln w="12700">
              <a:solidFill>
                <a:schemeClr val="tx1"/>
              </a:solidFill>
            </a:ln>
          </a:bottom>
          <a:insideH>
            <a:ln w="12700">
              <a:solidFill>
                <a:schemeClr val="tx1"/>
              </a:solidFill>
            </a:ln>
          </a:insideH>
          <a:insideV>
            <a:ln w="12700">
              <a:solidFill>
                <a:schemeClr val="tx1"/>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C22544A-7EE6-4342-B048-85BDC9FD1C3A}" styleName="Средний стиль 2 - акцент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68" d="100"/>
          <a:sy n="68" d="100"/>
        </p:scale>
        <p:origin x="1116" y="52"/>
      </p:cViewPr>
      <p:guideLst>
        <p:guide pos="2160" orient="horz"/>
        <p:guide pos="288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40" Type="http://schemas.openxmlformats.org/officeDocument/2006/relationships/slide" Target="slides/slide137.xml"/><Relationship Id="rId141" Type="http://schemas.openxmlformats.org/officeDocument/2006/relationships/slide" Target="slides/slide138.xml"/><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173" Type="http://schemas.openxmlformats.org/officeDocument/2006/relationships/slide" Target="slides/slide170.xml"/><Relationship Id="rId174" Type="http://schemas.openxmlformats.org/officeDocument/2006/relationships/slide" Target="slides/slide171.xml"/><Relationship Id="rId175" Type="http://schemas.openxmlformats.org/officeDocument/2006/relationships/slide" Target="slides/slide172.xml"/><Relationship Id="rId176" Type="http://schemas.openxmlformats.org/officeDocument/2006/relationships/slide" Target="slides/slide173.xml"/><Relationship Id="rId177" Type="http://schemas.openxmlformats.org/officeDocument/2006/relationships/slide" Target="slides/slide174.xml"/><Relationship Id="rId178" Type="http://schemas.openxmlformats.org/officeDocument/2006/relationships/slide" Target="slides/slide175.xml"/><Relationship Id="rId179" Type="http://schemas.openxmlformats.org/officeDocument/2006/relationships/slide" Target="slides/slide176.xml"/><Relationship Id="rId180" Type="http://schemas.openxmlformats.org/officeDocument/2006/relationships/slide" Target="slides/slide177.xml"/><Relationship Id="rId181" Type="http://schemas.openxmlformats.org/officeDocument/2006/relationships/slide" Target="slides/slide178.xml"/><Relationship Id="rId182" Type="http://schemas.openxmlformats.org/officeDocument/2006/relationships/slide" Target="slides/slide179.xml"/><Relationship Id="rId183" Type="http://schemas.openxmlformats.org/officeDocument/2006/relationships/slide" Target="slides/slide180.xml"/><Relationship Id="rId184" Type="http://schemas.openxmlformats.org/officeDocument/2006/relationships/slide" Target="slides/slide181.xml"/><Relationship Id="rId185" Type="http://schemas.openxmlformats.org/officeDocument/2006/relationships/slide" Target="slides/slide182.xml"/><Relationship Id="rId186" Type="http://schemas.openxmlformats.org/officeDocument/2006/relationships/slide" Target="slides/slide183.xml"/><Relationship Id="rId187" Type="http://schemas.openxmlformats.org/officeDocument/2006/relationships/slide" Target="slides/slide184.xml"/><Relationship Id="rId188" Type="http://schemas.openxmlformats.org/officeDocument/2006/relationships/slide" Target="slides/slide185.xml"/><Relationship Id="rId189" Type="http://schemas.openxmlformats.org/officeDocument/2006/relationships/slide" Target="slides/slide186.xml"/><Relationship Id="rId190" Type="http://schemas.openxmlformats.org/officeDocument/2006/relationships/slide" Target="slides/slide187.xml"/><Relationship Id="rId191" Type="http://schemas.openxmlformats.org/officeDocument/2006/relationships/slide" Target="slides/slide188.xml"/><Relationship Id="rId192" Type="http://schemas.openxmlformats.org/officeDocument/2006/relationships/slide" Target="slides/slide189.xml"/><Relationship Id="rId193" Type="http://schemas.openxmlformats.org/officeDocument/2006/relationships/slide" Target="slides/slide190.xml"/><Relationship Id="rId194" Type="http://schemas.openxmlformats.org/officeDocument/2006/relationships/slide" Target="slides/slide191.xml"/><Relationship Id="rId195" Type="http://schemas.openxmlformats.org/officeDocument/2006/relationships/slide" Target="slides/slide192.xml"/><Relationship Id="rId196" Type="http://schemas.openxmlformats.org/officeDocument/2006/relationships/slide" Target="slides/slide193.xml"/><Relationship Id="rId197" Type="http://schemas.openxmlformats.org/officeDocument/2006/relationships/slide" Target="slides/slide194.xml"/><Relationship Id="rId198" Type="http://schemas.openxmlformats.org/officeDocument/2006/relationships/slide" Target="slides/slide195.xml"/><Relationship Id="rId199" Type="http://schemas.openxmlformats.org/officeDocument/2006/relationships/slide" Target="slides/slide196.xml"/><Relationship Id="rId200" Type="http://schemas.openxmlformats.org/officeDocument/2006/relationships/slide" Target="slides/slide197.xml"/><Relationship Id="rId201" Type="http://schemas.openxmlformats.org/officeDocument/2006/relationships/slide" Target="slides/slide198.xml"/><Relationship Id="rId202" Type="http://schemas.openxmlformats.org/officeDocument/2006/relationships/slide" Target="slides/slide199.xml"/><Relationship Id="rId203" Type="http://schemas.openxmlformats.org/officeDocument/2006/relationships/slide" Target="slides/slide200.xml"/><Relationship Id="rId204" Type="http://schemas.openxmlformats.org/officeDocument/2006/relationships/slide" Target="slides/slide201.xml"/><Relationship Id="rId205" Type="http://schemas.openxmlformats.org/officeDocument/2006/relationships/slide" Target="slides/slide202.xml"/><Relationship Id="rId206" Type="http://schemas.openxmlformats.org/officeDocument/2006/relationships/slide" Target="slides/slide203.xml"/><Relationship Id="rId207" Type="http://schemas.openxmlformats.org/officeDocument/2006/relationships/slide" Target="slides/slide204.xml"/><Relationship Id="rId208" Type="http://schemas.openxmlformats.org/officeDocument/2006/relationships/slide" Target="slides/slide205.xml"/><Relationship Id="rId209" Type="http://schemas.openxmlformats.org/officeDocument/2006/relationships/slide" Target="slides/slide206.xml"/><Relationship Id="rId210" Type="http://schemas.openxmlformats.org/officeDocument/2006/relationships/slide" Target="slides/slide207.xml"/><Relationship Id="rId211" Type="http://schemas.openxmlformats.org/officeDocument/2006/relationships/slide" Target="slides/slide208.xml"/><Relationship Id="rId212" Type="http://schemas.openxmlformats.org/officeDocument/2006/relationships/slide" Target="slides/slide209.xml"/><Relationship Id="rId213" Type="http://schemas.openxmlformats.org/officeDocument/2006/relationships/slide" Target="slides/slide210.xml"/><Relationship Id="rId214" Type="http://schemas.openxmlformats.org/officeDocument/2006/relationships/slide" Target="slides/slide211.xml"/><Relationship Id="rId215" Type="http://schemas.openxmlformats.org/officeDocument/2006/relationships/slide" Target="slides/slide212.xml"/><Relationship Id="rId216" Type="http://schemas.openxmlformats.org/officeDocument/2006/relationships/slide" Target="slides/slide213.xml"/><Relationship Id="rId217" Type="http://schemas.openxmlformats.org/officeDocument/2006/relationships/slide" Target="slides/slide214.xml"/><Relationship Id="rId218" Type="http://schemas.openxmlformats.org/officeDocument/2006/relationships/slide" Target="slides/slide215.xml"/><Relationship Id="rId219" Type="http://schemas.openxmlformats.org/officeDocument/2006/relationships/slide" Target="slides/slide216.xml"/><Relationship Id="rId220" Type="http://schemas.openxmlformats.org/officeDocument/2006/relationships/slide" Target="slides/slide217.xml"/><Relationship Id="rId221" Type="http://schemas.openxmlformats.org/officeDocument/2006/relationships/slide" Target="slides/slide218.xml"/><Relationship Id="rId222" Type="http://schemas.openxmlformats.org/officeDocument/2006/relationships/slide" Target="slides/slide219.xml"/><Relationship Id="rId223" Type="http://schemas.openxmlformats.org/officeDocument/2006/relationships/slide" Target="slides/slide220.xml"/><Relationship Id="rId224" Type="http://schemas.openxmlformats.org/officeDocument/2006/relationships/slide" Target="slides/slide221.xml"/><Relationship Id="rId225" Type="http://schemas.openxmlformats.org/officeDocument/2006/relationships/slide" Target="slides/slide222.xml"/><Relationship Id="rId226" Type="http://schemas.openxmlformats.org/officeDocument/2006/relationships/slide" Target="slides/slide223.xml"/><Relationship Id="rId227" Type="http://schemas.openxmlformats.org/officeDocument/2006/relationships/slide" Target="slides/slide224.xml"/><Relationship Id="rId228" Type="http://schemas.openxmlformats.org/officeDocument/2006/relationships/slide" Target="slides/slide225.xml"/><Relationship Id="rId229" Type="http://schemas.openxmlformats.org/officeDocument/2006/relationships/slide" Target="slides/slide226.xml"/><Relationship Id="rId230" Type="http://schemas.openxmlformats.org/officeDocument/2006/relationships/slide" Target="slides/slide227.xml"/><Relationship Id="rId231" Type="http://schemas.openxmlformats.org/officeDocument/2006/relationships/slide" Target="slides/slide228.xml"/><Relationship Id="rId232" Type="http://schemas.openxmlformats.org/officeDocument/2006/relationships/slide" Target="slides/slide229.xml"/><Relationship Id="rId233" Type="http://schemas.openxmlformats.org/officeDocument/2006/relationships/slide" Target="slides/slide230.xml"/><Relationship Id="rId234" Type="http://schemas.openxmlformats.org/officeDocument/2006/relationships/slide" Target="slides/slide231.xml"/><Relationship Id="rId235" Type="http://schemas.openxmlformats.org/officeDocument/2006/relationships/slide" Target="slides/slide232.xml"/><Relationship Id="rId236" Type="http://schemas.openxmlformats.org/officeDocument/2006/relationships/slide" Target="slides/slide233.xml"/><Relationship Id="rId237" Type="http://schemas.openxmlformats.org/officeDocument/2006/relationships/slide" Target="slides/slide234.xml"/><Relationship Id="rId238" Type="http://schemas.openxmlformats.org/officeDocument/2006/relationships/slide" Target="slides/slide235.xml"/><Relationship Id="rId239" Type="http://schemas.openxmlformats.org/officeDocument/2006/relationships/slide" Target="slides/slide236.xml"/><Relationship Id="rId240" Type="http://schemas.openxmlformats.org/officeDocument/2006/relationships/slide" Target="slides/slide237.xml"/><Relationship Id="rId241" Type="http://schemas.openxmlformats.org/officeDocument/2006/relationships/slide" Target="slides/slide238.xml"/><Relationship Id="rId242" Type="http://schemas.openxmlformats.org/officeDocument/2006/relationships/slide" Target="slides/slide239.xml"/><Relationship Id="rId243" Type="http://schemas.openxmlformats.org/officeDocument/2006/relationships/slide" Target="slides/slide240.xml"/><Relationship Id="rId244" Type="http://schemas.openxmlformats.org/officeDocument/2006/relationships/slide" Target="slides/slide241.xml"/><Relationship Id="rId245" Type="http://schemas.openxmlformats.org/officeDocument/2006/relationships/slide" Target="slides/slide242.xml"/><Relationship Id="rId246" Type="http://schemas.openxmlformats.org/officeDocument/2006/relationships/slide" Target="slides/slide243.xml"/><Relationship Id="rId247" Type="http://schemas.openxmlformats.org/officeDocument/2006/relationships/slide" Target="slides/slide244.xml"/><Relationship Id="rId248" Type="http://schemas.openxmlformats.org/officeDocument/2006/relationships/slide" Target="slides/slide245.xml"/><Relationship Id="rId249" Type="http://schemas.openxmlformats.org/officeDocument/2006/relationships/slide" Target="slides/slide246.xml"/><Relationship Id="rId250" Type="http://schemas.openxmlformats.org/officeDocument/2006/relationships/slide" Target="slides/slide247.xml"/><Relationship Id="rId251" Type="http://schemas.openxmlformats.org/officeDocument/2006/relationships/slide" Target="slides/slide248.xml"/><Relationship Id="rId252" Type="http://schemas.openxmlformats.org/officeDocument/2006/relationships/slide" Target="slides/slide249.xml"/><Relationship Id="rId253" Type="http://schemas.openxmlformats.org/officeDocument/2006/relationships/slide" Target="slides/slide250.xml"/><Relationship Id="rId254" Type="http://schemas.openxmlformats.org/officeDocument/2006/relationships/slide" Target="slides/slide251.xml"/><Relationship Id="rId255" Type="http://schemas.openxmlformats.org/officeDocument/2006/relationships/slide" Target="slides/slide252.xml"/><Relationship Id="rId256" Type="http://schemas.openxmlformats.org/officeDocument/2006/relationships/slide" Target="slides/slide253.xml"/><Relationship Id="rId257" Type="http://schemas.openxmlformats.org/officeDocument/2006/relationships/slide" Target="slides/slide254.xml"/><Relationship Id="rId258" Type="http://schemas.openxmlformats.org/officeDocument/2006/relationships/slide" Target="slides/slide255.xml"/><Relationship Id="rId259" Type="http://schemas.openxmlformats.org/officeDocument/2006/relationships/slide" Target="slides/slide256.xml"/><Relationship Id="rId260" Type="http://schemas.openxmlformats.org/officeDocument/2006/relationships/slide" Target="slides/slide257.xml"/><Relationship Id="rId261" Type="http://schemas.openxmlformats.org/officeDocument/2006/relationships/slide" Target="slides/slide258.xml"/><Relationship Id="rId262" Type="http://schemas.openxmlformats.org/officeDocument/2006/relationships/slide" Target="slides/slide259.xml"/><Relationship Id="rId263" Type="http://schemas.openxmlformats.org/officeDocument/2006/relationships/slide" Target="slides/slide260.xml"/><Relationship Id="rId264" Type="http://schemas.openxmlformats.org/officeDocument/2006/relationships/slide" Target="slides/slide261.xml"/><Relationship Id="rId265" Type="http://schemas.openxmlformats.org/officeDocument/2006/relationships/slide" Target="slides/slide262.xml"/><Relationship Id="rId266" Type="http://schemas.openxmlformats.org/officeDocument/2006/relationships/slide" Target="slides/slide263.xml"/><Relationship Id="rId267" Type="http://schemas.openxmlformats.org/officeDocument/2006/relationships/slide" Target="slides/slide264.xml"/><Relationship Id="rId268" Type="http://schemas.openxmlformats.org/officeDocument/2006/relationships/slide" Target="slides/slide265.xml"/><Relationship Id="rId269" Type="http://schemas.openxmlformats.org/officeDocument/2006/relationships/slide" Target="slides/slide266.xml"/><Relationship Id="rId270" Type="http://schemas.openxmlformats.org/officeDocument/2006/relationships/slide" Target="slides/slide267.xml"/><Relationship Id="rId271" Type="http://schemas.openxmlformats.org/officeDocument/2006/relationships/slide" Target="slides/slide268.xml"/><Relationship Id="rId272" Type="http://schemas.openxmlformats.org/officeDocument/2006/relationships/slide" Target="slides/slide269.xml"/><Relationship Id="rId273" Type="http://schemas.openxmlformats.org/officeDocument/2006/relationships/slide" Target="slides/slide270.xml"/><Relationship Id="rId274" Type="http://schemas.openxmlformats.org/officeDocument/2006/relationships/slide" Target="slides/slide271.xml"/><Relationship Id="rId275" Type="http://schemas.openxmlformats.org/officeDocument/2006/relationships/slide" Target="slides/slide272.xml"/><Relationship Id="rId276" Type="http://schemas.openxmlformats.org/officeDocument/2006/relationships/slide" Target="slides/slide273.xml"/><Relationship Id="rId277" Type="http://schemas.openxmlformats.org/officeDocument/2006/relationships/slide" Target="slides/slide274.xml"/><Relationship Id="rId278" Type="http://schemas.openxmlformats.org/officeDocument/2006/relationships/slide" Target="slides/slide275.xml"/><Relationship Id="rId279" Type="http://schemas.openxmlformats.org/officeDocument/2006/relationships/slide" Target="slides/slide276.xml"/><Relationship Id="rId280" Type="http://schemas.openxmlformats.org/officeDocument/2006/relationships/slide" Target="slides/slide277.xml"/><Relationship Id="rId281" Type="http://schemas.openxmlformats.org/officeDocument/2006/relationships/slide" Target="slides/slide278.xml"/><Relationship Id="rId282" Type="http://schemas.openxmlformats.org/officeDocument/2006/relationships/slide" Target="slides/slide279.xml"/><Relationship Id="rId283" Type="http://schemas.openxmlformats.org/officeDocument/2006/relationships/slide" Target="slides/slide280.xml"/><Relationship Id="rId284" Type="http://schemas.openxmlformats.org/officeDocument/2006/relationships/slide" Target="slides/slide281.xml"/><Relationship Id="rId285" Type="http://schemas.openxmlformats.org/officeDocument/2006/relationships/slide" Target="slides/slide282.xml"/><Relationship Id="rId286" Type="http://schemas.openxmlformats.org/officeDocument/2006/relationships/slide" Target="slides/slide283.xml"/><Relationship Id="rId287" Type="http://schemas.openxmlformats.org/officeDocument/2006/relationships/slide" Target="slides/slide284.xml"/><Relationship Id="rId288" Type="http://schemas.openxmlformats.org/officeDocument/2006/relationships/slide" Target="slides/slide285.xml"/><Relationship Id="rId289" Type="http://schemas.openxmlformats.org/officeDocument/2006/relationships/slide" Target="slides/slide286.xml"/><Relationship Id="rId290" Type="http://schemas.openxmlformats.org/officeDocument/2006/relationships/slide" Target="slides/slide287.xml"/><Relationship Id="rId291" Type="http://schemas.openxmlformats.org/officeDocument/2006/relationships/slide" Target="slides/slide288.xml"/><Relationship Id="rId292" Type="http://schemas.openxmlformats.org/officeDocument/2006/relationships/slide" Target="slides/slide289.xml"/><Relationship Id="rId293" Type="http://schemas.openxmlformats.org/officeDocument/2006/relationships/slide" Target="slides/slide290.xml"/><Relationship Id="rId294" Type="http://schemas.openxmlformats.org/officeDocument/2006/relationships/slide" Target="slides/slide291.xml"/><Relationship Id="rId295" Type="http://schemas.openxmlformats.org/officeDocument/2006/relationships/slide" Target="slides/slide292.xml"/><Relationship Id="rId296" Type="http://schemas.openxmlformats.org/officeDocument/2006/relationships/slide" Target="slides/slide293.xml"/><Relationship Id="rId297" Type="http://schemas.openxmlformats.org/officeDocument/2006/relationships/slide" Target="slides/slide294.xml"/><Relationship Id="rId298" Type="http://schemas.openxmlformats.org/officeDocument/2006/relationships/slide" Target="slides/slide295.xml"/><Relationship Id="rId299" Type="http://schemas.openxmlformats.org/officeDocument/2006/relationships/slide" Target="slides/slide296.xml"/><Relationship Id="rId300" Type="http://schemas.openxmlformats.org/officeDocument/2006/relationships/slide" Target="slides/slide297.xml"/><Relationship Id="rId301" Type="http://schemas.openxmlformats.org/officeDocument/2006/relationships/slide" Target="slides/slide298.xml"/><Relationship Id="rId302" Type="http://schemas.openxmlformats.org/officeDocument/2006/relationships/slide" Target="slides/slide299.xml"/><Relationship Id="rId303" Type="http://schemas.openxmlformats.org/officeDocument/2006/relationships/slide" Target="slides/slide300.xml"/><Relationship Id="rId304" Type="http://schemas.openxmlformats.org/officeDocument/2006/relationships/slide" Target="slides/slide301.xml"/><Relationship Id="rId305" Type="http://schemas.openxmlformats.org/officeDocument/2006/relationships/slide" Target="slides/slide302.xml"/><Relationship Id="rId306" Type="http://schemas.openxmlformats.org/officeDocument/2006/relationships/slide" Target="slides/slide303.xml"/><Relationship Id="rId307" Type="http://schemas.openxmlformats.org/officeDocument/2006/relationships/slide" Target="slides/slide304.xml"/><Relationship Id="rId308" Type="http://schemas.openxmlformats.org/officeDocument/2006/relationships/slide" Target="slides/slide305.xml"/><Relationship Id="rId309" Type="http://schemas.openxmlformats.org/officeDocument/2006/relationships/slide" Target="slides/slide306.xml"/><Relationship Id="rId310" Type="http://schemas.openxmlformats.org/officeDocument/2006/relationships/slide" Target="slides/slide307.xml"/><Relationship Id="rId311" Type="http://schemas.openxmlformats.org/officeDocument/2006/relationships/slide" Target="slides/slide308.xml"/><Relationship Id="rId312" Type="http://schemas.openxmlformats.org/officeDocument/2006/relationships/slide" Target="slides/slide309.xml"/><Relationship Id="rId313" Type="http://schemas.openxmlformats.org/officeDocument/2006/relationships/slide" Target="slides/slide310.xml"/><Relationship Id="rId314" Type="http://schemas.openxmlformats.org/officeDocument/2006/relationships/slide" Target="slides/slide311.xml"/><Relationship Id="rId315" Type="http://schemas.openxmlformats.org/officeDocument/2006/relationships/slide" Target="slides/slide312.xml"/><Relationship Id="rId316" Type="http://schemas.openxmlformats.org/officeDocument/2006/relationships/slide" Target="slides/slide313.xml"/><Relationship Id="rId317" Type="http://schemas.openxmlformats.org/officeDocument/2006/relationships/slide" Target="slides/slide314.xml"/><Relationship Id="rId318" Type="http://schemas.openxmlformats.org/officeDocument/2006/relationships/slide" Target="slides/slide315.xml"/><Relationship Id="rId319" Type="http://schemas.openxmlformats.org/officeDocument/2006/relationships/slide" Target="slides/slide316.xml"/><Relationship Id="rId320" Type="http://schemas.openxmlformats.org/officeDocument/2006/relationships/slide" Target="slides/slide317.xml"/><Relationship Id="rId321" Type="http://schemas.openxmlformats.org/officeDocument/2006/relationships/slide" Target="slides/slide318.xml"/><Relationship Id="rId322" Type="http://schemas.openxmlformats.org/officeDocument/2006/relationships/slide" Target="slides/slide319.xml"/><Relationship Id="rId323" Type="http://schemas.openxmlformats.org/officeDocument/2006/relationships/slide" Target="slides/slide320.xml"/><Relationship Id="rId324" Type="http://schemas.openxmlformats.org/officeDocument/2006/relationships/slide" Target="slides/slide321.xml"/><Relationship Id="rId325" Type="http://schemas.openxmlformats.org/officeDocument/2006/relationships/slide" Target="slides/slide322.xml"/><Relationship Id="rId326" Type="http://schemas.openxmlformats.org/officeDocument/2006/relationships/slide" Target="slides/slide323.xml"/><Relationship Id="rId327" Type="http://schemas.openxmlformats.org/officeDocument/2006/relationships/slide" Target="slides/slide324.xml"/><Relationship Id="rId328" Type="http://schemas.openxmlformats.org/officeDocument/2006/relationships/slide" Target="slides/slide325.xml"/><Relationship Id="rId329" Type="http://schemas.openxmlformats.org/officeDocument/2006/relationships/slide" Target="slides/slide326.xml"/><Relationship Id="rId330" Type="http://schemas.openxmlformats.org/officeDocument/2006/relationships/slide" Target="slides/slide327.xml"/><Relationship Id="rId331" Type="http://schemas.openxmlformats.org/officeDocument/2006/relationships/slide" Target="slides/slide328.xml"/><Relationship Id="rId332" Type="http://schemas.openxmlformats.org/officeDocument/2006/relationships/slide" Target="slides/slide329.xml"/><Relationship Id="rId333" Type="http://schemas.openxmlformats.org/officeDocument/2006/relationships/slide" Target="slides/slide330.xml"/><Relationship Id="rId334" Type="http://schemas.openxmlformats.org/officeDocument/2006/relationships/slide" Target="slides/slide331.xml"/><Relationship Id="rId335" Type="http://schemas.openxmlformats.org/officeDocument/2006/relationships/slide" Target="slides/slide332.xml"/><Relationship Id="rId336" Type="http://schemas.openxmlformats.org/officeDocument/2006/relationships/slide" Target="slides/slide333.xml"/><Relationship Id="rId337" Type="http://schemas.openxmlformats.org/officeDocument/2006/relationships/slide" Target="slides/slide334.xml"/><Relationship Id="rId338" Type="http://schemas.openxmlformats.org/officeDocument/2006/relationships/slide" Target="slides/slide335.xml"/><Relationship Id="rId339" Type="http://schemas.openxmlformats.org/officeDocument/2006/relationships/slide" Target="slides/slide336.xml"/><Relationship Id="rId340" Type="http://schemas.openxmlformats.org/officeDocument/2006/relationships/slide" Target="slides/slide337.xml"/><Relationship Id="rId341" Type="http://schemas.openxmlformats.org/officeDocument/2006/relationships/slide" Target="slides/slide338.xml"/><Relationship Id="rId342" Type="http://schemas.openxmlformats.org/officeDocument/2006/relationships/slide" Target="slides/slide339.xml"/><Relationship Id="rId343" Type="http://schemas.openxmlformats.org/officeDocument/2006/relationships/slide" Target="slides/slide340.xml"/><Relationship Id="rId344" Type="http://schemas.openxmlformats.org/officeDocument/2006/relationships/slide" Target="slides/slide341.xml"/><Relationship Id="rId345" Type="http://schemas.openxmlformats.org/officeDocument/2006/relationships/slide" Target="slides/slide342.xml"/><Relationship Id="rId346" Type="http://schemas.openxmlformats.org/officeDocument/2006/relationships/slide" Target="slides/slide343.xml"/><Relationship Id="rId347" Type="http://schemas.openxmlformats.org/officeDocument/2006/relationships/slide" Target="slides/slide344.xml"/><Relationship Id="rId348" Type="http://schemas.openxmlformats.org/officeDocument/2006/relationships/slide" Target="slides/slide345.xml"/><Relationship Id="rId349" Type="http://schemas.openxmlformats.org/officeDocument/2006/relationships/slide" Target="slides/slide346.xml"/><Relationship Id="rId350" Type="http://schemas.openxmlformats.org/officeDocument/2006/relationships/slide" Target="slides/slide347.xml"/><Relationship Id="rId351" Type="http://schemas.openxmlformats.org/officeDocument/2006/relationships/slide" Target="slides/slide348.xml"/><Relationship Id="rId352" Type="http://schemas.openxmlformats.org/officeDocument/2006/relationships/slide" Target="slides/slide349.xml"/><Relationship Id="rId353" Type="http://schemas.openxmlformats.org/officeDocument/2006/relationships/slide" Target="slides/slide350.xml"/><Relationship Id="rId354" Type="http://schemas.openxmlformats.org/officeDocument/2006/relationships/slide" Target="slides/slide351.xml"/><Relationship Id="rId355" Type="http://schemas.openxmlformats.org/officeDocument/2006/relationships/slide" Target="slides/slide352.xml"/><Relationship Id="rId356" Type="http://schemas.openxmlformats.org/officeDocument/2006/relationships/slide" Target="slides/slide353.xml"/><Relationship Id="rId357" Type="http://schemas.openxmlformats.org/officeDocument/2006/relationships/slide" Target="slides/slide354.xml"/><Relationship Id="rId358" Type="http://schemas.openxmlformats.org/officeDocument/2006/relationships/slide" Target="slides/slide355.xml"/><Relationship Id="rId359" Type="http://schemas.openxmlformats.org/officeDocument/2006/relationships/slide" Target="slides/slide356.xml"/><Relationship Id="rId360" Type="http://schemas.openxmlformats.org/officeDocument/2006/relationships/slide" Target="slides/slide357.xml"/><Relationship Id="rId361" Type="http://schemas.openxmlformats.org/officeDocument/2006/relationships/slide" Target="slides/slide358.xml"/><Relationship Id="rId362" Type="http://schemas.openxmlformats.org/officeDocument/2006/relationships/slide" Target="slides/slide359.xml"/><Relationship Id="rId363" Type="http://schemas.openxmlformats.org/officeDocument/2006/relationships/slide" Target="slides/slide360.xml"/><Relationship Id="rId364" Type="http://schemas.openxmlformats.org/officeDocument/2006/relationships/slide" Target="slides/slide361.xml"/><Relationship Id="rId365" Type="http://schemas.openxmlformats.org/officeDocument/2006/relationships/slide" Target="slides/slide362.xml"/><Relationship Id="rId366" Type="http://schemas.openxmlformats.org/officeDocument/2006/relationships/slide" Target="slides/slide363.xml"/><Relationship Id="rId367" Type="http://schemas.openxmlformats.org/officeDocument/2006/relationships/slide" Target="slides/slide364.xml"/><Relationship Id="rId368" Type="http://schemas.openxmlformats.org/officeDocument/2006/relationships/slide" Target="slides/slide365.xml"/><Relationship Id="rId369" Type="http://schemas.openxmlformats.org/officeDocument/2006/relationships/slide" Target="slides/slide366.xml"/><Relationship Id="rId370" Type="http://schemas.openxmlformats.org/officeDocument/2006/relationships/slide" Target="slides/slide367.xml"/><Relationship Id="rId371" Type="http://schemas.openxmlformats.org/officeDocument/2006/relationships/slide" Target="slides/slide368.xml"/><Relationship Id="rId372" Type="http://schemas.openxmlformats.org/officeDocument/2006/relationships/slide" Target="slides/slide369.xml"/><Relationship Id="rId373" Type="http://schemas.openxmlformats.org/officeDocument/2006/relationships/slide" Target="slides/slide370.xml"/><Relationship Id="rId374" Type="http://schemas.openxmlformats.org/officeDocument/2006/relationships/slide" Target="slides/slide371.xml"/><Relationship Id="rId375" Type="http://schemas.openxmlformats.org/officeDocument/2006/relationships/slide" Target="slides/slide372.xml"/><Relationship Id="rId376" Type="http://schemas.openxmlformats.org/officeDocument/2006/relationships/slide" Target="slides/slide373.xml"/><Relationship Id="rId377" Type="http://schemas.openxmlformats.org/officeDocument/2006/relationships/slide" Target="slides/slide374.xml"/><Relationship Id="rId378" Type="http://schemas.openxmlformats.org/officeDocument/2006/relationships/slide" Target="slides/slide375.xml"/><Relationship Id="rId379" Type="http://schemas.openxmlformats.org/officeDocument/2006/relationships/slide" Target="slides/slide376.xml"/><Relationship Id="rId380" Type="http://schemas.openxmlformats.org/officeDocument/2006/relationships/slide" Target="slides/slide377.xml"/><Relationship Id="rId381" Type="http://schemas.openxmlformats.org/officeDocument/2006/relationships/slide" Target="slides/slide378.xml"/><Relationship Id="rId382" Type="http://schemas.openxmlformats.org/officeDocument/2006/relationships/slide" Target="slides/slide379.xml"/><Relationship Id="rId383" Type="http://schemas.openxmlformats.org/officeDocument/2006/relationships/slide" Target="slides/slide380.xml"/><Relationship Id="rId384" Type="http://schemas.openxmlformats.org/officeDocument/2006/relationships/slide" Target="slides/slide381.xml"/><Relationship Id="rId385" Type="http://schemas.openxmlformats.org/officeDocument/2006/relationships/slide" Target="slides/slide382.xml"/><Relationship Id="rId386" Type="http://schemas.openxmlformats.org/officeDocument/2006/relationships/slide" Target="slides/slide383.xml"/><Relationship Id="rId387" Type="http://schemas.openxmlformats.org/officeDocument/2006/relationships/slide" Target="slides/slide384.xml"/><Relationship Id="rId388" Type="http://schemas.openxmlformats.org/officeDocument/2006/relationships/slide" Target="slides/slide385.xml"/><Relationship Id="rId389" Type="http://schemas.openxmlformats.org/officeDocument/2006/relationships/slide" Target="slides/slide386.xml"/><Relationship Id="rId390" Type="http://schemas.openxmlformats.org/officeDocument/2006/relationships/slide" Target="slides/slide387.xml"/><Relationship Id="rId391" Type="http://schemas.openxmlformats.org/officeDocument/2006/relationships/slide" Target="slides/slide388.xml"/><Relationship Id="rId392" Type="http://schemas.openxmlformats.org/officeDocument/2006/relationships/slide" Target="slides/slide389.xml"/><Relationship Id="rId393" Type="http://schemas.openxmlformats.org/officeDocument/2006/relationships/slide" Target="slides/slide390.xml"/><Relationship Id="rId394" Type="http://schemas.openxmlformats.org/officeDocument/2006/relationships/slide" Target="slides/slide391.xml"/><Relationship Id="rId395" Type="http://schemas.openxmlformats.org/officeDocument/2006/relationships/slide" Target="slides/slide392.xml"/><Relationship Id="rId396" Type="http://schemas.openxmlformats.org/officeDocument/2006/relationships/slide" Target="slides/slide393.xml"/><Relationship Id="rId397" Type="http://schemas.openxmlformats.org/officeDocument/2006/relationships/slide" Target="slides/slide394.xml"/><Relationship Id="rId398" Type="http://schemas.openxmlformats.org/officeDocument/2006/relationships/slide" Target="slides/slide395.xml"/><Relationship Id="rId399" Type="http://schemas.openxmlformats.org/officeDocument/2006/relationships/slide" Target="slides/slide396.xml"/><Relationship Id="rId400" Type="http://schemas.openxmlformats.org/officeDocument/2006/relationships/slide" Target="slides/slide397.xml"/><Relationship Id="rId401" Type="http://schemas.openxmlformats.org/officeDocument/2006/relationships/slide" Target="slides/slide398.xml"/><Relationship Id="rId402" Type="http://schemas.openxmlformats.org/officeDocument/2006/relationships/slide" Target="slides/slide399.xml"/><Relationship Id="rId403" Type="http://schemas.openxmlformats.org/officeDocument/2006/relationships/slide" Target="slides/slide400.xml"/><Relationship Id="rId404" Type="http://schemas.openxmlformats.org/officeDocument/2006/relationships/slide" Target="slides/slide401.xml"/><Relationship Id="rId405" Type="http://schemas.openxmlformats.org/officeDocument/2006/relationships/slide" Target="slides/slide402.xml"/><Relationship Id="rId406" Type="http://schemas.openxmlformats.org/officeDocument/2006/relationships/slide" Target="slides/slide403.xml"/><Relationship Id="rId407" Type="http://schemas.openxmlformats.org/officeDocument/2006/relationships/slide" Target="slides/slide404.xml"/><Relationship Id="rId408" Type="http://schemas.openxmlformats.org/officeDocument/2006/relationships/slide" Target="slides/slide405.xml"/><Relationship Id="rId409" Type="http://schemas.openxmlformats.org/officeDocument/2006/relationships/slide" Target="slides/slide406.xml"/><Relationship Id="rId410" Type="http://schemas.openxmlformats.org/officeDocument/2006/relationships/slide" Target="slides/slide407.xml"/><Relationship Id="rId411" Type="http://schemas.openxmlformats.org/officeDocument/2006/relationships/slide" Target="slides/slide408.xml"/><Relationship Id="rId412" Type="http://schemas.openxmlformats.org/officeDocument/2006/relationships/slide" Target="slides/slide409.xml"/><Relationship Id="rId413" Type="http://schemas.openxmlformats.org/officeDocument/2006/relationships/slide" Target="slides/slide410.xml"/><Relationship Id="rId414" Type="http://schemas.openxmlformats.org/officeDocument/2006/relationships/slide" Target="slides/slide411.xml"/><Relationship Id="rId415" Type="http://schemas.openxmlformats.org/officeDocument/2006/relationships/slide" Target="slides/slide412.xml"/><Relationship Id="rId416" Type="http://schemas.openxmlformats.org/officeDocument/2006/relationships/slide" Target="slides/slide413.xml"/><Relationship Id="rId417" Type="http://schemas.openxmlformats.org/officeDocument/2006/relationships/slide" Target="slides/slide414.xml"/><Relationship Id="rId418" Type="http://schemas.openxmlformats.org/officeDocument/2006/relationships/slide" Target="slides/slide415.xml"/><Relationship Id="rId419" Type="http://schemas.openxmlformats.org/officeDocument/2006/relationships/slide" Target="slides/slide416.xml"/><Relationship Id="rId420" Type="http://schemas.openxmlformats.org/officeDocument/2006/relationships/slide" Target="slides/slide417.xml"/><Relationship Id="rId421" Type="http://schemas.openxmlformats.org/officeDocument/2006/relationships/slide" Target="slides/slide418.xml"/><Relationship Id="rId422" Type="http://schemas.openxmlformats.org/officeDocument/2006/relationships/slide" Target="slides/slide419.xml"/><Relationship Id="rId423" Type="http://schemas.openxmlformats.org/officeDocument/2006/relationships/slide" Target="slides/slide420.xml"/><Relationship Id="rId424" Type="http://schemas.openxmlformats.org/officeDocument/2006/relationships/slide" Target="slides/slide421.xml"/><Relationship Id="rId425" Type="http://schemas.openxmlformats.org/officeDocument/2006/relationships/slide" Target="slides/slide422.xml"/><Relationship Id="rId426" Type="http://schemas.openxmlformats.org/officeDocument/2006/relationships/slide" Target="slides/slide423.xml"/><Relationship Id="rId427" Type="http://schemas.openxmlformats.org/officeDocument/2006/relationships/slide" Target="slides/slide424.xml"/><Relationship Id="rId428" Type="http://schemas.openxmlformats.org/officeDocument/2006/relationships/slide" Target="slides/slide425.xml"/><Relationship Id="rId429" Type="http://schemas.openxmlformats.org/officeDocument/2006/relationships/slide" Target="slides/slide426.xml"/><Relationship Id="rId430" Type="http://schemas.openxmlformats.org/officeDocument/2006/relationships/slide" Target="slides/slide427.xml"/><Relationship Id="rId431" Type="http://schemas.openxmlformats.org/officeDocument/2006/relationships/slide" Target="slides/slide428.xml"/><Relationship Id="rId432" Type="http://schemas.openxmlformats.org/officeDocument/2006/relationships/slide" Target="slides/slide429.xml"/><Relationship Id="rId433" Type="http://schemas.openxmlformats.org/officeDocument/2006/relationships/slide" Target="slides/slide430.xml"/><Relationship Id="rId434" Type="http://schemas.openxmlformats.org/officeDocument/2006/relationships/slide" Target="slides/slide431.xml"/><Relationship Id="rId435" Type="http://schemas.openxmlformats.org/officeDocument/2006/relationships/slide" Target="slides/slide432.xml"/><Relationship Id="rId436" Type="http://schemas.openxmlformats.org/officeDocument/2006/relationships/slide" Target="slides/slide433.xml"/><Relationship Id="rId437" Type="http://schemas.openxmlformats.org/officeDocument/2006/relationships/slide" Target="slides/slide434.xml"/><Relationship Id="rId438" Type="http://schemas.openxmlformats.org/officeDocument/2006/relationships/slide" Target="slides/slide435.xml"/><Relationship Id="rId439" Type="http://schemas.openxmlformats.org/officeDocument/2006/relationships/slide" Target="slides/slide436.xml"/><Relationship Id="rId440" Type="http://schemas.openxmlformats.org/officeDocument/2006/relationships/slide" Target="slides/slide437.xml"/><Relationship Id="rId441" Type="http://schemas.openxmlformats.org/officeDocument/2006/relationships/slide" Target="slides/slide438.xml"/><Relationship Id="rId442" Type="http://schemas.openxmlformats.org/officeDocument/2006/relationships/slide" Target="slides/slide439.xml"/><Relationship Id="rId443" Type="http://schemas.openxmlformats.org/officeDocument/2006/relationships/slide" Target="slides/slide440.xml"/><Relationship Id="rId444" Type="http://schemas.openxmlformats.org/officeDocument/2006/relationships/slide" Target="slides/slide441.xml"/><Relationship Id="rId445" Type="http://schemas.openxmlformats.org/officeDocument/2006/relationships/slide" Target="slides/slide442.xml"/><Relationship Id="rId446" Type="http://schemas.openxmlformats.org/officeDocument/2006/relationships/slide" Target="slides/slide443.xml"/><Relationship Id="rId447" Type="http://schemas.openxmlformats.org/officeDocument/2006/relationships/slide" Target="slides/slide444.xml"/><Relationship Id="rId448" Type="http://schemas.openxmlformats.org/officeDocument/2006/relationships/slide" Target="slides/slide445.xml"/><Relationship Id="rId449" Type="http://schemas.openxmlformats.org/officeDocument/2006/relationships/slide" Target="slides/slide446.xml"/><Relationship Id="rId450" Type="http://schemas.openxmlformats.org/officeDocument/2006/relationships/slide" Target="slides/slide447.xml"/><Relationship Id="rId451" Type="http://schemas.openxmlformats.org/officeDocument/2006/relationships/slide" Target="slides/slide448.xml"/><Relationship Id="rId452" Type="http://schemas.openxmlformats.org/officeDocument/2006/relationships/slide" Target="slides/slide449.xml"/><Relationship Id="rId453" Type="http://schemas.openxmlformats.org/officeDocument/2006/relationships/slide" Target="slides/slide450.xml"/><Relationship Id="rId454" Type="http://schemas.openxmlformats.org/officeDocument/2006/relationships/slide" Target="slides/slide451.xml"/><Relationship Id="rId455" Type="http://schemas.openxmlformats.org/officeDocument/2006/relationships/slide" Target="slides/slide452.xml"/><Relationship Id="rId456" Type="http://schemas.openxmlformats.org/officeDocument/2006/relationships/slide" Target="slides/slide453.xml"/><Relationship Id="rId457" Type="http://schemas.openxmlformats.org/officeDocument/2006/relationships/slide" Target="slides/slide454.xml"/><Relationship Id="rId458" Type="http://schemas.openxmlformats.org/officeDocument/2006/relationships/slide" Target="slides/slide455.xml"/><Relationship Id="rId459" Type="http://schemas.openxmlformats.org/officeDocument/2006/relationships/slide" Target="slides/slide456.xml"/><Relationship Id="rId460" Type="http://schemas.openxmlformats.org/officeDocument/2006/relationships/slide" Target="slides/slide457.xml"/><Relationship Id="rId461" Type="http://schemas.openxmlformats.org/officeDocument/2006/relationships/slide" Target="slides/slide458.xml"/><Relationship Id="rId462" Type="http://schemas.openxmlformats.org/officeDocument/2006/relationships/slide" Target="slides/slide459.xml"/><Relationship Id="rId463" Type="http://schemas.openxmlformats.org/officeDocument/2006/relationships/slide" Target="slides/slide460.xml"/><Relationship Id="rId464" Type="http://schemas.openxmlformats.org/officeDocument/2006/relationships/slide" Target="slides/slide461.xml"/><Relationship Id="rId465" Type="http://schemas.openxmlformats.org/officeDocument/2006/relationships/slide" Target="slides/slide462.xml"/><Relationship Id="rId466" Type="http://schemas.openxmlformats.org/officeDocument/2006/relationships/slide" Target="slides/slide463.xml"/><Relationship Id="rId467" Type="http://schemas.openxmlformats.org/officeDocument/2006/relationships/slide" Target="slides/slide464.xml"/><Relationship Id="rId468" Type="http://schemas.openxmlformats.org/officeDocument/2006/relationships/slide" Target="slides/slide465.xml"/><Relationship Id="rId469" Type="http://schemas.openxmlformats.org/officeDocument/2006/relationships/slide" Target="slides/slide466.xml"/><Relationship Id="rId470" Type="http://schemas.openxmlformats.org/officeDocument/2006/relationships/slide" Target="slides/slide467.xml"/><Relationship Id="rId471" Type="http://schemas.openxmlformats.org/officeDocument/2006/relationships/slide" Target="slides/slide468.xml"/><Relationship Id="rId472" Type="http://schemas.openxmlformats.org/officeDocument/2006/relationships/slide" Target="slides/slide469.xml"/><Relationship Id="rId473" Type="http://schemas.openxmlformats.org/officeDocument/2006/relationships/notesMaster" Target="notesMasters/notesMaster1.xml"/><Relationship Id="rId474" Type="http://schemas.openxmlformats.org/officeDocument/2006/relationships/presProps" Target="presProps.xml" /><Relationship Id="rId475" Type="http://schemas.openxmlformats.org/officeDocument/2006/relationships/tableStyles" Target="tableStyles.xml" /><Relationship Id="rId476"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Верхний колонтитул 1"/>
          <p:cNvSpPr>
            <a:spLocks noGrp="1"/>
          </p:cNvSpPr>
          <p:nvPr>
            <p:ph type="hdr" sz="quarter"/>
          </p:nvPr>
        </p:nvSpPr>
        <p:spPr bwMode="auto">
          <a:xfrm>
            <a:off x="0" y="0"/>
            <a:ext cx="2971800" cy="457200"/>
          </a:xfrm>
          <a:prstGeom prst="rect">
            <a:avLst/>
          </a:prstGeom>
        </p:spPr>
        <p:txBody>
          <a:bodyPr vert="horz" lIns="91440" tIns="45720" rIns="91440" bIns="45720" rtlCol="0"/>
          <a:lstStyle>
            <a:lvl1pPr algn="l">
              <a:defRPr sz="1200"/>
            </a:lvl1pPr>
          </a:lstStyle>
          <a:p>
            <a:pPr>
              <a:defRPr/>
            </a:pPr>
            <a:endParaRPr lang="ru-RU"/>
          </a:p>
        </p:txBody>
      </p:sp>
      <p:sp>
        <p:nvSpPr>
          <p:cNvPr id="3" name="Дата 2"/>
          <p:cNvSpPr>
            <a:spLocks noGrp="1"/>
          </p:cNvSpPr>
          <p:nvPr>
            <p:ph type="dt" idx="1"/>
          </p:nvPr>
        </p:nvSpPr>
        <p:spPr bwMode="auto">
          <a:xfrm>
            <a:off x="3884613" y="0"/>
            <a:ext cx="2971800" cy="457200"/>
          </a:xfrm>
          <a:prstGeom prst="rect">
            <a:avLst/>
          </a:prstGeom>
        </p:spPr>
        <p:txBody>
          <a:bodyPr vert="horz" lIns="91440" tIns="45720" rIns="91440" bIns="45720" rtlCol="0"/>
          <a:lstStyle>
            <a:lvl1pPr algn="r">
              <a:defRPr sz="1200"/>
            </a:lvl1pPr>
          </a:lstStyle>
          <a:p>
            <a:pPr>
              <a:defRPr/>
            </a:pPr>
            <a:fld id="{BF30F7D1-18EA-43EB-A461-05709A2C731C}" type="datetimeFigureOut">
              <a:rPr lang="ru-RU"/>
              <a:t/>
            </a:fld>
            <a:endParaRPr lang="ru-RU"/>
          </a:p>
        </p:txBody>
      </p:sp>
      <p:sp>
        <p:nvSpPr>
          <p:cNvPr id="4" name="Образ слайда 3"/>
          <p:cNvSpPr>
            <a:spLocks noChangeAspect="1" noGrp="1" noRot="1"/>
          </p:cNvSpPr>
          <p:nvPr>
            <p:ph type="sldImg" idx="2"/>
          </p:nvPr>
        </p:nvSpPr>
        <p:spPr bwMode="auto">
          <a:xfrm>
            <a:off x="1143000" y="685800"/>
            <a:ext cx="4572000" cy="3429000"/>
          </a:xfrm>
          <a:prstGeom prst="rect">
            <a:avLst/>
          </a:prstGeom>
          <a:noFill/>
          <a:ln w="12700">
            <a:solidFill>
              <a:prstClr val="black"/>
            </a:solidFill>
          </a:ln>
        </p:spPr>
        <p:txBody>
          <a:bodyPr vert="horz" lIns="91440" tIns="45720" rIns="91440" bIns="45720" rtlCol="0" anchor="ctr"/>
          <a:lstStyle/>
          <a:p>
            <a:pPr>
              <a:defRPr/>
            </a:pPr>
            <a:endParaRPr lang="ru-RU"/>
          </a:p>
        </p:txBody>
      </p:sp>
      <p:sp>
        <p:nvSpPr>
          <p:cNvPr id="5" name="Заметки 4"/>
          <p:cNvSpPr>
            <a:spLocks noGrp="1"/>
          </p:cNvSpPr>
          <p:nvPr>
            <p:ph type="body" sz="quarter" idx="3"/>
          </p:nvPr>
        </p:nvSpPr>
        <p:spPr bwMode="auto">
          <a:xfrm>
            <a:off x="685800" y="4343400"/>
            <a:ext cx="5486400" cy="4114800"/>
          </a:xfrm>
          <a:prstGeom prst="rect">
            <a:avLst/>
          </a:prstGeom>
        </p:spPr>
        <p:txBody>
          <a:bodyPr vert="horz" lIns="91440" tIns="45720" rIns="91440" bIns="4572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6" name="Нижний колонтитул 5"/>
          <p:cNvSpPr>
            <a:spLocks noGrp="1"/>
          </p:cNvSpPr>
          <p:nvPr>
            <p:ph type="ftr" sz="quarter" idx="4"/>
          </p:nvPr>
        </p:nvSpPr>
        <p:spPr bwMode="auto">
          <a:xfrm>
            <a:off x="0" y="8685213"/>
            <a:ext cx="2971800" cy="457200"/>
          </a:xfrm>
          <a:prstGeom prst="rect">
            <a:avLst/>
          </a:prstGeom>
        </p:spPr>
        <p:txBody>
          <a:bodyPr vert="horz" lIns="91440" tIns="45720" rIns="91440" bIns="45720" rtlCol="0" anchor="b"/>
          <a:lstStyle>
            <a:lvl1pPr algn="l">
              <a:defRPr sz="1200"/>
            </a:lvl1pPr>
          </a:lstStyle>
          <a:p>
            <a:pPr>
              <a:defRPr/>
            </a:pPr>
            <a:endParaRPr lang="ru-RU"/>
          </a:p>
        </p:txBody>
      </p:sp>
      <p:sp>
        <p:nvSpPr>
          <p:cNvPr id="7" name="Номер слайда 6"/>
          <p:cNvSpPr>
            <a:spLocks noGrp="1"/>
          </p:cNvSpPr>
          <p:nvPr>
            <p:ph type="sldNum" sz="quarter" idx="5"/>
          </p:nvPr>
        </p:nvSpPr>
        <p:spPr bwMode="auto">
          <a:xfrm>
            <a:off x="3884613" y="8685213"/>
            <a:ext cx="2971800" cy="457200"/>
          </a:xfrm>
          <a:prstGeom prst="rect">
            <a:avLst/>
          </a:prstGeom>
        </p:spPr>
        <p:txBody>
          <a:bodyPr vert="horz" lIns="91440" tIns="45720" rIns="91440" bIns="45720" rtlCol="0" anchor="b"/>
          <a:lstStyle>
            <a:lvl1pPr algn="r">
              <a:defRPr sz="1200"/>
            </a:lvl1pPr>
          </a:lstStyle>
          <a:p>
            <a:pPr>
              <a:defRPr/>
            </a:pPr>
            <a:fld id="{333A4554-5CC0-49AB-8CC5-5130110095A6}" type="slidenum">
              <a:rPr lang="ru-RU"/>
              <a:t/>
            </a:fld>
            <a:endParaRPr lang="ru-RU"/>
          </a:p>
        </p:txBody>
      </p:sp>
    </p:spTree>
  </p:cSld>
  <p:clrMap bg1="lt1" tx1="dk1" bg2="lt2" tx2="dk2" accent1="accent1" accent2="accent2" accent3="accent3" accent4="accent4" accent5="accent5" accent6="accent6" hlink="hlink" folHlink="folHlink"/>
  <p:hf dt="0" ftr="1" hdr="1" sldNum="1"/>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474"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2C0CE64-EE25-43AB-8290-092411357A65}" type="slidenum">
              <a:rPr lang="ru-RU">
                <a:latin typeface="Times New Roman"/>
              </a:rPr>
              <a:t/>
            </a:fld>
            <a:endParaRPr lang="ru-RU">
              <a:latin typeface="Times New Roman"/>
            </a:endParaRPr>
          </a:p>
        </p:txBody>
      </p:sp>
      <p:sp>
        <p:nvSpPr>
          <p:cNvPr id="105475" name="Rectangle 2"/>
          <p:cNvSpPr>
            <a:spLocks noChangeArrowheads="1" noTextEdit="1"/>
          </p:cNvSpPr>
          <p:nvPr>
            <p:ph type="sldImg"/>
          </p:nvPr>
        </p:nvSpPr>
        <p:spPr bwMode="auto">
          <a:prstGeom prst="rect">
            <a:avLst/>
          </a:prstGeom>
          <a:solidFill>
            <a:srgbClr val="FFFFFF"/>
          </a:solidFill>
          <a:ln/>
        </p:spPr>
      </p:sp>
      <p:sp>
        <p:nvSpPr>
          <p:cNvPr id="105476" name="Rectangle 3"/>
          <p:cNvSpPr>
            <a:spLocks noChangeArrowheads="1"/>
          </p:cNvSpPr>
          <p:nvPr>
            <p:ph type="body" idx="1"/>
          </p:nvPr>
        </p:nvSpPr>
        <p:spPr bwMode="auto">
          <a:prstGeom prst="rect">
            <a:avLst/>
          </a:prstGeom>
          <a:solidFill>
            <a:srgbClr val="FFFFFF"/>
          </a:solidFill>
          <a:ln>
            <a:solidFill>
              <a:srgbClr val="000000"/>
            </a:solidFill>
          </a:ln>
        </p:spPr>
        <p:txBody>
          <a:bodyPr/>
          <a:lstStyle/>
          <a:p>
            <a:pPr>
              <a:defRPr/>
            </a:pPr>
            <a:r>
              <a:rPr lang="ru-RU">
                <a:latin typeface="Arial"/>
              </a:rPr>
              <a:t>Интерес - анализ примитивов для распознавания объектов.</a:t>
            </a: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5714"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6F98AA3A-60B7-4919-957F-FB7C03BB0C67}" type="slidenum">
              <a:rPr lang="ru-RU">
                <a:latin typeface="Times New Roman"/>
              </a:rPr>
              <a:t/>
            </a:fld>
            <a:endParaRPr lang="ru-RU">
              <a:latin typeface="Times New Roman"/>
            </a:endParaRPr>
          </a:p>
        </p:txBody>
      </p:sp>
      <p:sp>
        <p:nvSpPr>
          <p:cNvPr id="115715" name="Rectangle 2"/>
          <p:cNvSpPr>
            <a:spLocks noChangeArrowheads="1" noTextEdit="1"/>
          </p:cNvSpPr>
          <p:nvPr>
            <p:ph type="sldImg"/>
          </p:nvPr>
        </p:nvSpPr>
        <p:spPr bwMode="auto">
          <a:ln/>
        </p:spPr>
      </p:sp>
      <p:sp>
        <p:nvSpPr>
          <p:cNvPr id="115716" name="Rectangle 3"/>
          <p:cNvSpPr>
            <a:spLocks noChangeArrowheads="1" noGrp="1"/>
          </p:cNvSpPr>
          <p:nvPr>
            <p:ph type="body" idx="1"/>
          </p:nvPr>
        </p:nvSpPr>
        <p:spPr bwMode="auto">
          <a:prstGeom prst="rect">
            <a:avLst/>
          </a:prstGeom>
          <a:noFill/>
          <a:ln/>
        </p:spPr>
        <p:txBody>
          <a:bodyPr/>
          <a:lstStyle/>
          <a:p>
            <a:pPr>
              <a:defRPr/>
            </a:pPr>
            <a:r>
              <a:rPr lang="en-US">
                <a:latin typeface="Arial"/>
              </a:rPr>
              <a:t>Might need a picture here.</a:t>
            </a: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786"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03D214CE-CAB5-4869-BA21-CC04EE160193}" type="slidenum">
              <a:rPr lang="ru-RU">
                <a:latin typeface="Times New Roman"/>
              </a:rPr>
              <a:t/>
            </a:fld>
            <a:endParaRPr lang="ru-RU">
              <a:latin typeface="Times New Roman"/>
            </a:endParaRPr>
          </a:p>
        </p:txBody>
      </p:sp>
      <p:sp>
        <p:nvSpPr>
          <p:cNvPr id="118787" name="Rectangle 2"/>
          <p:cNvSpPr>
            <a:spLocks noChangeArrowheads="1" noTextEdit="1"/>
          </p:cNvSpPr>
          <p:nvPr>
            <p:ph type="sldImg"/>
          </p:nvPr>
        </p:nvSpPr>
        <p:spPr bwMode="auto">
          <a:ln/>
        </p:spPr>
      </p:sp>
      <p:sp>
        <p:nvSpPr>
          <p:cNvPr id="118788" name="Rectangle 3"/>
          <p:cNvSpPr>
            <a:spLocks noChangeArrowheads="1" noGrp="1"/>
          </p:cNvSpPr>
          <p:nvPr>
            <p:ph type="body" idx="1"/>
          </p:nvPr>
        </p:nvSpPr>
        <p:spPr bwMode="auto">
          <a:prstGeom prst="rect">
            <a:avLst/>
          </a:prstGeom>
          <a:noFill/>
          <a:ln/>
        </p:spPr>
        <p:txBody>
          <a:bodyPr/>
          <a:lstStyle/>
          <a:p>
            <a:pPr>
              <a:defRPr/>
            </a:pPr>
            <a:r>
              <a:rPr lang="ru-RU">
                <a:latin typeface="Arial"/>
              </a:rPr>
              <a:t>Анализ строго говоря не нулей, пересечений нуля.</a:t>
            </a: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858"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CDFEDBF6-5369-4501-8B18-63969310EB9F}" type="slidenum">
              <a:rPr lang="ru-RU">
                <a:latin typeface="Times New Roman"/>
              </a:rPr>
              <a:t/>
            </a:fld>
            <a:endParaRPr lang="ru-RU">
              <a:latin typeface="Times New Roman"/>
            </a:endParaRPr>
          </a:p>
        </p:txBody>
      </p:sp>
      <p:sp>
        <p:nvSpPr>
          <p:cNvPr id="121859" name="Rectangle 2"/>
          <p:cNvSpPr>
            <a:spLocks noChangeArrowheads="1" noTextEdit="1"/>
          </p:cNvSpPr>
          <p:nvPr>
            <p:ph type="sldImg"/>
          </p:nvPr>
        </p:nvSpPr>
        <p:spPr bwMode="auto">
          <a:ln/>
        </p:spPr>
      </p:sp>
      <p:sp>
        <p:nvSpPr>
          <p:cNvPr id="121860" name="Rectangle 3"/>
          <p:cNvSpPr>
            <a:spLocks noChangeArrowheads="1" noGrp="1"/>
          </p:cNvSpPr>
          <p:nvPr>
            <p:ph type="body" idx="1"/>
          </p:nvPr>
        </p:nvSpPr>
        <p:spPr bwMode="auto">
          <a:prstGeom prst="rect">
            <a:avLst/>
          </a:prstGeom>
          <a:noFill/>
          <a:ln/>
        </p:spPr>
        <p:txBody>
          <a:bodyPr/>
          <a:lstStyle/>
          <a:p>
            <a:pPr>
              <a:defRPr/>
            </a:pPr>
            <a:r>
              <a:rPr lang="ru-RU">
                <a:latin typeface="Arial"/>
              </a:rPr>
              <a:t>Multiscale!</a:t>
            </a: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2882"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3DBC7DD-C3F4-42DE-AA1C-A19BCA491068}" type="slidenum">
              <a:rPr lang="ru-RU">
                <a:latin typeface="Times New Roman"/>
              </a:rPr>
              <a:t/>
            </a:fld>
            <a:endParaRPr lang="ru-RU">
              <a:latin typeface="Times New Roman"/>
            </a:endParaRPr>
          </a:p>
        </p:txBody>
      </p:sp>
      <p:sp>
        <p:nvSpPr>
          <p:cNvPr id="122883" name="Rectangle 2"/>
          <p:cNvSpPr>
            <a:spLocks noChangeArrowheads="1" noTextEdit="1"/>
          </p:cNvSpPr>
          <p:nvPr>
            <p:ph type="sldImg"/>
          </p:nvPr>
        </p:nvSpPr>
        <p:spPr bwMode="auto">
          <a:ln/>
        </p:spPr>
      </p:sp>
      <p:sp>
        <p:nvSpPr>
          <p:cNvPr id="122884" name="Rectangle 3"/>
          <p:cNvSpPr>
            <a:spLocks noChangeArrowheads="1" noGrp="1"/>
          </p:cNvSpPr>
          <p:nvPr>
            <p:ph type="body" idx="1"/>
          </p:nvPr>
        </p:nvSpPr>
        <p:spPr bwMode="auto">
          <a:prstGeom prst="rect">
            <a:avLst/>
          </a:prstGeom>
          <a:noFill/>
          <a:ln/>
        </p:spPr>
        <p:txBody>
          <a:bodyPr/>
          <a:lstStyle/>
          <a:p>
            <a:pPr>
              <a:defRPr/>
            </a:pPr>
            <a:r>
              <a:rPr lang="ru-RU">
                <a:latin typeface="Arial"/>
              </a:rPr>
              <a:t>Сгладить – потом анализировать</a:t>
            </a: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6498"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680D41DE-48CC-4DE4-A675-ECA88981FA36}" type="slidenum">
              <a:rPr lang="ru-RU">
                <a:latin typeface="Times New Roman"/>
              </a:rPr>
              <a:t/>
            </a:fld>
            <a:endParaRPr lang="ru-RU">
              <a:latin typeface="Times New Roman"/>
            </a:endParaRPr>
          </a:p>
        </p:txBody>
      </p:sp>
      <p:sp>
        <p:nvSpPr>
          <p:cNvPr id="106499" name="Rectangle 2"/>
          <p:cNvSpPr>
            <a:spLocks noChangeArrowheads="1" noTextEdit="1"/>
          </p:cNvSpPr>
          <p:nvPr>
            <p:ph type="sldImg"/>
          </p:nvPr>
        </p:nvSpPr>
        <p:spPr bwMode="auto">
          <a:prstGeom prst="rect">
            <a:avLst/>
          </a:prstGeom>
          <a:solidFill>
            <a:srgbClr val="FFFFFF"/>
          </a:solidFill>
          <a:ln/>
        </p:spPr>
      </p:sp>
      <p:sp>
        <p:nvSpPr>
          <p:cNvPr id="106500" name="Rectangle 3"/>
          <p:cNvSpPr>
            <a:spLocks noChangeArrowheads="1"/>
          </p:cNvSpPr>
          <p:nvPr>
            <p:ph type="body" idx="1"/>
          </p:nvPr>
        </p:nvSpPr>
        <p:spPr bwMode="auto">
          <a:prstGeom prst="rect">
            <a:avLst/>
          </a:prstGeom>
          <a:solidFill>
            <a:srgbClr val="FFFFFF"/>
          </a:solidFill>
          <a:ln>
            <a:solidFill>
              <a:srgbClr val="000000"/>
            </a:solidFill>
          </a:ln>
        </p:spPr>
        <p:txBody>
          <a:bodyPr/>
          <a:lstStyle/>
          <a:p>
            <a:pPr>
              <a:defRPr/>
            </a:pPr>
            <a:r>
              <a:rPr lang="ru-RU">
                <a:latin typeface="Arial"/>
              </a:rPr>
              <a:t>Интерес - анализ примитивов для распознавания объектов.</a:t>
            </a: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522"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28970639-096A-4CA5-8BE3-11E22C449997}" type="slidenum">
              <a:rPr lang="ru-RU">
                <a:latin typeface="Times New Roman"/>
              </a:rPr>
              <a:t/>
            </a:fld>
            <a:endParaRPr lang="ru-RU">
              <a:latin typeface="Times New Roman"/>
            </a:endParaRPr>
          </a:p>
        </p:txBody>
      </p:sp>
      <p:sp>
        <p:nvSpPr>
          <p:cNvPr id="107523" name="Rectangle 2"/>
          <p:cNvSpPr>
            <a:spLocks noChangeArrowheads="1" noTextEdit="1"/>
          </p:cNvSpPr>
          <p:nvPr>
            <p:ph type="sldImg"/>
          </p:nvPr>
        </p:nvSpPr>
        <p:spPr bwMode="auto">
          <a:ln/>
        </p:spPr>
      </p:sp>
      <p:sp>
        <p:nvSpPr>
          <p:cNvPr id="107524" name="Rectangle 3"/>
          <p:cNvSpPr>
            <a:spLocks noChangeArrowheads="1" noGrp="1"/>
          </p:cNvSpPr>
          <p:nvPr>
            <p:ph type="body" idx="1"/>
          </p:nvPr>
        </p:nvSpPr>
        <p:spPr bwMode="auto">
          <a:prstGeom prst="rect">
            <a:avLst/>
          </a:prstGeom>
          <a:noFill/>
          <a:ln/>
        </p:spPr>
        <p:txBody>
          <a:bodyPr/>
          <a:lstStyle/>
          <a:p>
            <a:pPr>
              <a:defRPr/>
            </a:pPr>
            <a:r>
              <a:rPr lang="ru-RU">
                <a:latin typeface="Arial"/>
              </a:rPr>
              <a:t>Интерес - анализ примитивов для распознавания объектов.</a:t>
            </a: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546"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FF652A0B-54A9-4C04-92E4-9C2C9D71D3CF}" type="slidenum">
              <a:rPr lang="ru-RU">
                <a:latin typeface="Times New Roman"/>
              </a:rPr>
              <a:t/>
            </a:fld>
            <a:endParaRPr lang="ru-RU">
              <a:latin typeface="Times New Roman"/>
            </a:endParaRPr>
          </a:p>
        </p:txBody>
      </p:sp>
      <p:sp>
        <p:nvSpPr>
          <p:cNvPr id="108547" name="Rectangle 2"/>
          <p:cNvSpPr>
            <a:spLocks noChangeArrowheads="1" noTextEdit="1"/>
          </p:cNvSpPr>
          <p:nvPr>
            <p:ph type="sldImg"/>
          </p:nvPr>
        </p:nvSpPr>
        <p:spPr bwMode="auto">
          <a:ln/>
        </p:spPr>
      </p:sp>
      <p:sp>
        <p:nvSpPr>
          <p:cNvPr id="108548" name="Rectangle 3"/>
          <p:cNvSpPr>
            <a:spLocks noChangeArrowheads="1" noGrp="1"/>
          </p:cNvSpPr>
          <p:nvPr>
            <p:ph type="body" idx="1"/>
          </p:nvPr>
        </p:nvSpPr>
        <p:spPr bwMode="auto">
          <a:prstGeom prst="rect">
            <a:avLst/>
          </a:prstGeom>
          <a:noFill/>
          <a:ln/>
        </p:spPr>
        <p:txBody>
          <a:bodyPr/>
          <a:lstStyle/>
          <a:p>
            <a:pPr>
              <a:defRPr/>
            </a:pPr>
            <a:r>
              <a:rPr lang="ru-RU">
                <a:latin typeface="Arial"/>
              </a:rPr>
              <a:t>Интерес - анализ примитивов для распознавания объектов.</a:t>
            </a: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0594"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8E1091A-0D51-41A7-B6E2-618F0CCAA1BD}" type="slidenum">
              <a:rPr lang="ru-RU">
                <a:latin typeface="Times New Roman"/>
              </a:rPr>
              <a:t/>
            </a:fld>
            <a:endParaRPr lang="ru-RU">
              <a:latin typeface="Times New Roman"/>
            </a:endParaRPr>
          </a:p>
        </p:txBody>
      </p:sp>
      <p:sp>
        <p:nvSpPr>
          <p:cNvPr id="110595" name="Rectangle 2"/>
          <p:cNvSpPr>
            <a:spLocks noChangeArrowheads="1" noTextEdit="1"/>
          </p:cNvSpPr>
          <p:nvPr>
            <p:ph type="sldImg"/>
          </p:nvPr>
        </p:nvSpPr>
        <p:spPr bwMode="auto">
          <a:ln/>
        </p:spPr>
      </p:sp>
      <p:sp>
        <p:nvSpPr>
          <p:cNvPr id="110596" name="Rectangle 3"/>
          <p:cNvSpPr>
            <a:spLocks noChangeArrowheads="1" noGrp="1"/>
          </p:cNvSpPr>
          <p:nvPr>
            <p:ph type="body" idx="1"/>
          </p:nvPr>
        </p:nvSpPr>
        <p:spPr bwMode="auto">
          <a:prstGeom prst="rect">
            <a:avLst/>
          </a:prstGeom>
          <a:noFill/>
          <a:ln/>
        </p:spPr>
        <p:txBody>
          <a:bodyPr/>
          <a:lstStyle/>
          <a:p>
            <a:pPr>
              <a:defRPr/>
            </a:pPr>
            <a:r>
              <a:rPr lang="ru-RU">
                <a:latin typeface="Arial"/>
              </a:rPr>
              <a:t>Интерес - анализ примитивов для распознавания объектов.</a:t>
            </a: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618"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6676829-D58D-4A3D-8A0B-83B17EE1EA75}" type="slidenum">
              <a:rPr lang="ru-RU">
                <a:latin typeface="Times New Roman"/>
              </a:rPr>
              <a:t/>
            </a:fld>
            <a:endParaRPr lang="ru-RU">
              <a:latin typeface="Times New Roman"/>
            </a:endParaRPr>
          </a:p>
        </p:txBody>
      </p:sp>
      <p:sp>
        <p:nvSpPr>
          <p:cNvPr id="111619" name="Rectangle 2"/>
          <p:cNvSpPr>
            <a:spLocks noChangeArrowheads="1" noTextEdit="1"/>
          </p:cNvSpPr>
          <p:nvPr>
            <p:ph type="sldImg"/>
          </p:nvPr>
        </p:nvSpPr>
        <p:spPr bwMode="auto">
          <a:ln/>
        </p:spPr>
      </p:sp>
      <p:sp>
        <p:nvSpPr>
          <p:cNvPr id="111620" name="Rectangle 3"/>
          <p:cNvSpPr>
            <a:spLocks noChangeArrowheads="1" noGrp="1"/>
          </p:cNvSpPr>
          <p:nvPr>
            <p:ph type="body" idx="1"/>
          </p:nvPr>
        </p:nvSpPr>
        <p:spPr bwMode="auto">
          <a:prstGeom prst="rect">
            <a:avLst/>
          </a:prstGeom>
          <a:noFill/>
          <a:ln/>
        </p:spPr>
        <p:txBody>
          <a:bodyPr/>
          <a:lstStyle/>
          <a:p>
            <a:pPr>
              <a:defRPr/>
            </a:pPr>
            <a:r>
              <a:rPr lang="en-US">
                <a:latin typeface="Arial"/>
              </a:rPr>
              <a:t>Might need a picture here.</a:t>
            </a: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2642"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E1E0ED8E-E0DA-49F0-A35C-BA1A99B4483B}" type="slidenum">
              <a:rPr lang="ru-RU">
                <a:latin typeface="Times New Roman"/>
              </a:rPr>
              <a:t/>
            </a:fld>
            <a:endParaRPr lang="ru-RU">
              <a:latin typeface="Times New Roman"/>
            </a:endParaRPr>
          </a:p>
        </p:txBody>
      </p:sp>
      <p:sp>
        <p:nvSpPr>
          <p:cNvPr id="112643" name="Rectangle 2"/>
          <p:cNvSpPr>
            <a:spLocks noChangeArrowheads="1" noTextEdit="1"/>
          </p:cNvSpPr>
          <p:nvPr>
            <p:ph type="sldImg"/>
          </p:nvPr>
        </p:nvSpPr>
        <p:spPr bwMode="auto">
          <a:ln/>
        </p:spPr>
      </p:sp>
      <p:sp>
        <p:nvSpPr>
          <p:cNvPr id="112644" name="Rectangle 3"/>
          <p:cNvSpPr>
            <a:spLocks noChangeArrowheads="1" noGrp="1"/>
          </p:cNvSpPr>
          <p:nvPr>
            <p:ph type="body" idx="1"/>
          </p:nvPr>
        </p:nvSpPr>
        <p:spPr bwMode="auto">
          <a:prstGeom prst="rect">
            <a:avLst/>
          </a:prstGeom>
          <a:noFill/>
          <a:ln/>
        </p:spPr>
        <p:txBody>
          <a:bodyPr/>
          <a:lstStyle/>
          <a:p>
            <a:pPr>
              <a:defRPr/>
            </a:pPr>
            <a:r>
              <a:rPr lang="en-US">
                <a:latin typeface="Arial"/>
              </a:rPr>
              <a:t>Might need a picture here.</a:t>
            </a: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3666"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241225DB-3F92-4D56-A7F3-A9068D7DA8B3}" type="slidenum">
              <a:rPr lang="ru-RU">
                <a:latin typeface="Times New Roman"/>
              </a:rPr>
              <a:t/>
            </a:fld>
            <a:endParaRPr lang="ru-RU">
              <a:latin typeface="Times New Roman"/>
            </a:endParaRPr>
          </a:p>
        </p:txBody>
      </p:sp>
      <p:sp>
        <p:nvSpPr>
          <p:cNvPr id="113667" name="Rectangle 2"/>
          <p:cNvSpPr>
            <a:spLocks noChangeArrowheads="1" noTextEdit="1"/>
          </p:cNvSpPr>
          <p:nvPr>
            <p:ph type="sldImg"/>
          </p:nvPr>
        </p:nvSpPr>
        <p:spPr bwMode="auto">
          <a:ln/>
        </p:spPr>
      </p:sp>
      <p:sp>
        <p:nvSpPr>
          <p:cNvPr id="113668" name="Rectangle 3"/>
          <p:cNvSpPr>
            <a:spLocks noChangeArrowheads="1" noGrp="1"/>
          </p:cNvSpPr>
          <p:nvPr>
            <p:ph type="body" idx="1"/>
          </p:nvPr>
        </p:nvSpPr>
        <p:spPr bwMode="auto">
          <a:prstGeom prst="rect">
            <a:avLst/>
          </a:prstGeom>
          <a:noFill/>
          <a:ln/>
        </p:spPr>
        <p:txBody>
          <a:bodyPr/>
          <a:lstStyle/>
          <a:p>
            <a:pPr>
              <a:defRPr/>
            </a:pPr>
            <a:r>
              <a:rPr lang="en-US">
                <a:latin typeface="Arial"/>
              </a:rPr>
              <a:t>Might need a picture here.</a:t>
            </a: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690" name="Rectangle 7"/>
          <p:cNvSpPr>
            <a:spLocks noChangeArrowheads="1" noGrp="1"/>
          </p:cNvSpPr>
          <p:nvPr>
            <p:ph type="sldNum" sz="quarter" idx="5"/>
          </p:nvPr>
        </p:nvSpPr>
        <p:spPr bwMode="auto">
          <a:prstGeom prst="rect">
            <a:avLst/>
          </a:prstGeom>
          <a:noFill/>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fld id="{B0615BBD-CD21-4EB1-834C-96CA66C12A6A}" type="slidenum">
              <a:rPr lang="ru-RU">
                <a:latin typeface="Times New Roman"/>
              </a:rPr>
              <a:t/>
            </a:fld>
            <a:endParaRPr lang="ru-RU">
              <a:latin typeface="Times New Roman"/>
            </a:endParaRPr>
          </a:p>
        </p:txBody>
      </p:sp>
      <p:sp>
        <p:nvSpPr>
          <p:cNvPr id="114691" name="Rectangle 2"/>
          <p:cNvSpPr>
            <a:spLocks noChangeArrowheads="1" noTextEdit="1"/>
          </p:cNvSpPr>
          <p:nvPr>
            <p:ph type="sldImg"/>
          </p:nvPr>
        </p:nvSpPr>
        <p:spPr bwMode="auto">
          <a:ln/>
        </p:spPr>
      </p:sp>
      <p:sp>
        <p:nvSpPr>
          <p:cNvPr id="114692" name="Rectangle 3"/>
          <p:cNvSpPr>
            <a:spLocks noChangeArrowheads="1" noGrp="1"/>
          </p:cNvSpPr>
          <p:nvPr>
            <p:ph type="body" idx="1"/>
          </p:nvPr>
        </p:nvSpPr>
        <p:spPr bwMode="auto">
          <a:prstGeom prst="rect">
            <a:avLst/>
          </a:prstGeom>
          <a:noFill/>
          <a:ln/>
        </p:spPr>
        <p:txBody>
          <a:bodyPr/>
          <a:lstStyle/>
          <a:p>
            <a:pPr>
              <a:defRPr/>
            </a:pPr>
            <a:r>
              <a:rPr lang="en-US">
                <a:latin typeface="Arial"/>
              </a:rPr>
              <a:t>Might need a picture here.</a:t>
            </a: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title" userDrawn="1">
  <p:cSld name="Титульный слайд">
    <p:spTree>
      <p:nvGrpSpPr>
        <p:cNvPr id="1" name=""/>
        <p:cNvGrpSpPr/>
        <p:nvPr/>
      </p:nvGrpSpPr>
      <p:grpSpPr bwMode="auto">
        <a:xfrm>
          <a:off x="0" y="0"/>
          <a:ext cx="0" cy="0"/>
          <a:chOff x="0" y="0"/>
          <a:chExt cx="0" cy="0"/>
        </a:xfrm>
      </p:grpSpPr>
      <p:sp>
        <p:nvSpPr>
          <p:cNvPr id="8" name="Заголовок 7"/>
          <p:cNvSpPr>
            <a:spLocks noGrp="1"/>
          </p:cNvSpPr>
          <p:nvPr>
            <p:ph type="ctrTitle" hasCustomPrompt="1"/>
          </p:nvPr>
        </p:nvSpPr>
        <p:spPr bwMode="auto">
          <a:xfrm>
            <a:off x="1219200" y="3886200"/>
            <a:ext cx="6858000" cy="990600"/>
          </a:xfrm>
        </p:spPr>
        <p:txBody>
          <a:bodyPr anchor="t" anchorCtr="0"/>
          <a:lstStyle>
            <a:lvl1pPr algn="r">
              <a:defRPr sz="3200">
                <a:solidFill>
                  <a:schemeClr val="tx1"/>
                </a:solidFill>
              </a:defRPr>
            </a:lvl1pPr>
          </a:lstStyle>
          <a:p>
            <a:pPr>
              <a:defRPr/>
            </a:pPr>
            <a:r>
              <a:rPr lang="ru-RU"/>
              <a:t>Лекция </a:t>
            </a:r>
            <a:r>
              <a:rPr lang="en-US"/>
              <a:t>N: &lt;</a:t>
            </a:r>
            <a:r>
              <a:rPr lang="ru-RU"/>
              <a:t>Название лекции</a:t>
            </a:r>
            <a:r>
              <a:rPr lang="en-US"/>
              <a:t>&gt;</a:t>
            </a:r>
            <a:endParaRPr/>
          </a:p>
        </p:txBody>
      </p:sp>
      <p:sp>
        <p:nvSpPr>
          <p:cNvPr id="9" name="Подзаголовок 8"/>
          <p:cNvSpPr>
            <a:spLocks noGrp="1"/>
          </p:cNvSpPr>
          <p:nvPr>
            <p:ph type="subTitle" idx="1" hasCustomPrompt="1"/>
          </p:nvPr>
        </p:nvSpPr>
        <p:spPr bwMode="auto">
          <a:xfrm>
            <a:off x="1219200" y="5124450"/>
            <a:ext cx="6858000" cy="733442"/>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defRPr/>
            </a:pPr>
            <a:r>
              <a:rPr lang="ru-RU"/>
              <a:t>ФИО лектора1</a:t>
            </a:r>
            <a:endParaRPr/>
          </a:p>
          <a:p>
            <a:pPr>
              <a:defRPr/>
            </a:pPr>
            <a:r>
              <a:rPr lang="ru-RU"/>
              <a:t>ФИО лектора2</a:t>
            </a:r>
            <a:endParaRPr lang="en-US"/>
          </a:p>
        </p:txBody>
      </p:sp>
      <p:sp>
        <p:nvSpPr>
          <p:cNvPr id="28" name="Дата 27"/>
          <p:cNvSpPr>
            <a:spLocks noGrp="1"/>
          </p:cNvSpPr>
          <p:nvPr>
            <p:ph type="dt" sz="half" idx="10"/>
          </p:nvPr>
        </p:nvSpPr>
        <p:spPr bwMode="auto">
          <a:xfrm>
            <a:off x="6400800" y="6355080"/>
            <a:ext cx="2286000" cy="365760"/>
          </a:xfrm>
        </p:spPr>
        <p:txBody>
          <a:bodyPr/>
          <a:lstStyle>
            <a:lvl1pPr>
              <a:defRPr sz="1400">
                <a:latin typeface="DendaNewC"/>
              </a:defRPr>
            </a:lvl1pPr>
          </a:lstStyle>
          <a:p>
            <a:pPr>
              <a:defRPr/>
            </a:pPr>
            <a:fld id="{810B522C-B91E-40E2-8895-518C0501F672}" type="datetime1">
              <a:rPr lang="ru-RU"/>
              <a:t/>
            </a:fld>
            <a:endParaRPr lang="ru-RU"/>
          </a:p>
        </p:txBody>
      </p:sp>
      <p:sp>
        <p:nvSpPr>
          <p:cNvPr id="17" name="Нижний колонтитул 16"/>
          <p:cNvSpPr>
            <a:spLocks noGrp="1"/>
          </p:cNvSpPr>
          <p:nvPr>
            <p:ph type="ftr" sz="quarter" idx="11"/>
          </p:nvPr>
        </p:nvSpPr>
        <p:spPr bwMode="auto">
          <a:xfrm>
            <a:off x="2898648" y="6355080"/>
            <a:ext cx="3474720" cy="365760"/>
          </a:xfrm>
        </p:spPr>
        <p:txBody>
          <a:bodyPr/>
          <a:lstStyle>
            <a:lvl1pPr algn="ctr">
              <a:defRPr sz="1100">
                <a:latin typeface="DendaNewC"/>
              </a:defRPr>
            </a:lvl1pPr>
          </a:lstStyle>
          <a:p>
            <a:pPr>
              <a:defRPr/>
            </a:pPr>
            <a:r>
              <a:rPr lang="ru-RU"/>
              <a:t>Университет Лобачевского</a:t>
            </a:r>
            <a:endParaRPr/>
          </a:p>
          <a:p>
            <a:pPr>
              <a:defRPr/>
            </a:pPr>
            <a:r>
              <a:rPr lang="ru-RU"/>
              <a:t>Обработка изображений</a:t>
            </a:r>
            <a:endParaRPr/>
          </a:p>
        </p:txBody>
      </p:sp>
      <p:sp>
        <p:nvSpPr>
          <p:cNvPr id="29" name="Номер слайда 28"/>
          <p:cNvSpPr>
            <a:spLocks noGrp="1"/>
          </p:cNvSpPr>
          <p:nvPr>
            <p:ph type="sldNum" sz="quarter" idx="12"/>
          </p:nvPr>
        </p:nvSpPr>
        <p:spPr bwMode="auto">
          <a:xfrm>
            <a:off x="1216151" y="6355080"/>
            <a:ext cx="1219200" cy="365760"/>
          </a:xfrm>
        </p:spPr>
        <p:txBody>
          <a:bodyPr/>
          <a:lstStyle/>
          <a:p>
            <a:pPr>
              <a:defRPr/>
            </a:pPr>
            <a:fld id="{725C68B6-61C2-468F-89AB-4B9F7531AA68}" type="slidenum">
              <a:rPr lang="ru-RU"/>
              <a:t/>
            </a:fld>
            <a:endParaRPr lang="ru-RU"/>
          </a:p>
        </p:txBody>
      </p:sp>
      <p:sp>
        <p:nvSpPr>
          <p:cNvPr id="21" name="Прямоугольник 20"/>
          <p:cNvSpPr/>
          <p:nvPr/>
        </p:nvSpPr>
        <p:spPr bwMode="auto">
          <a:xfrm>
            <a:off x="904875" y="3648074"/>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3" name="Прямоугольник 32"/>
          <p:cNvSpPr/>
          <p:nvPr/>
        </p:nvSpPr>
        <p:spPr bwMode="auto">
          <a:xfrm>
            <a:off x="914400" y="5048250"/>
            <a:ext cx="7315200" cy="88108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2" name="Прямоугольник 21"/>
          <p:cNvSpPr/>
          <p:nvPr/>
        </p:nvSpPr>
        <p:spPr bwMode="auto">
          <a:xfrm>
            <a:off x="904875" y="3648074"/>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2" name="Прямоугольник 31"/>
          <p:cNvSpPr/>
          <p:nvPr/>
        </p:nvSpPr>
        <p:spPr bwMode="auto">
          <a:xfrm>
            <a:off x="914400" y="5048250"/>
            <a:ext cx="228600" cy="88108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grpSp>
        <p:nvGrpSpPr>
          <p:cNvPr id="2" name="Группа 17"/>
          <p:cNvGrpSpPr/>
          <p:nvPr/>
        </p:nvGrpSpPr>
        <p:grpSpPr bwMode="auto">
          <a:xfrm>
            <a:off x="903600" y="1785926"/>
            <a:ext cx="5143536" cy="817725"/>
            <a:chOff x="832162" y="1785926"/>
            <a:chExt cx="5143536" cy="817725"/>
          </a:xfrm>
        </p:grpSpPr>
        <p:sp>
          <p:nvSpPr>
            <p:cNvPr id="13" name="Подзаголовок 2"/>
            <p:cNvSpPr txBox="1"/>
            <p:nvPr userDrawn="1"/>
          </p:nvSpPr>
          <p:spPr bwMode="auto">
            <a:xfrm>
              <a:off x="832162" y="1785926"/>
              <a:ext cx="4572032" cy="357190"/>
            </a:xfrm>
            <a:prstGeom prst="rect">
              <a:avLst/>
            </a:prstGeom>
            <a:grpFill/>
          </p:spPr>
          <p:txBody>
            <a:bodyPr vert="horz">
              <a:normAutofit fontScale="47500" lnSpcReduction="20000"/>
            </a:bodyPr>
            <a:lstStyle/>
            <a:p>
              <a:pPr marL="274320" marR="0" lvl="0" indent="-274320" algn="l" defTabSz="914400">
                <a:lnSpc>
                  <a:spcPct val="100000"/>
                </a:lnSpc>
                <a:spcBef>
                  <a:spcPts val="600"/>
                </a:spcBef>
                <a:spcAft>
                  <a:spcPts val="0"/>
                </a:spcAft>
                <a:buClr>
                  <a:schemeClr val="accent1"/>
                </a:buClr>
                <a:buSzPct val="76000"/>
                <a:buFont typeface="Wingdings 3"/>
                <a:buNone/>
                <a:defRPr/>
              </a:pPr>
              <a:r>
                <a:rPr lang="ru-RU" sz="2600" b="0" i="0" u="none" strike="noStrike" cap="none" spc="0">
                  <a:ln>
                    <a:noFill/>
                  </a:ln>
                  <a:solidFill>
                    <a:schemeClr val="accent1"/>
                  </a:solidFill>
                  <a:latin typeface="DendaNewC"/>
                  <a:ea typeface="+mn-ea"/>
                  <a:cs typeface="+mn-cs"/>
                </a:rPr>
                <a:t>Институт информационных технологий, математики и механики</a:t>
              </a:r>
              <a:endParaRPr lang="en-US" sz="2600" b="0" i="0" u="none" strike="noStrike" cap="none" spc="0">
                <a:ln>
                  <a:noFill/>
                </a:ln>
                <a:solidFill>
                  <a:schemeClr val="accent1"/>
                </a:solidFill>
                <a:latin typeface="DendaNewC"/>
                <a:ea typeface="+mn-ea"/>
                <a:cs typeface="+mn-cs"/>
              </a:endParaRPr>
            </a:p>
          </p:txBody>
        </p:sp>
        <p:sp>
          <p:nvSpPr>
            <p:cNvPr id="14" name="TextBox 13"/>
            <p:cNvSpPr txBox="1"/>
            <p:nvPr userDrawn="1"/>
          </p:nvSpPr>
          <p:spPr bwMode="auto">
            <a:xfrm>
              <a:off x="832162" y="2018876"/>
              <a:ext cx="5143536" cy="584775"/>
            </a:xfrm>
            <a:prstGeom prst="rect">
              <a:avLst/>
            </a:prstGeom>
            <a:noFill/>
          </p:spPr>
          <p:txBody>
            <a:bodyPr wrap="square" rtlCol="0">
              <a:spAutoFit/>
            </a:bodyPr>
            <a:lstStyle/>
            <a:p>
              <a:pPr marL="274320" marR="0" lvl="0" indent="-274320" algn="l" defTabSz="914400">
                <a:lnSpc>
                  <a:spcPct val="100000"/>
                </a:lnSpc>
                <a:spcBef>
                  <a:spcPts val="600"/>
                </a:spcBef>
                <a:spcAft>
                  <a:spcPts val="0"/>
                </a:spcAft>
                <a:buClr>
                  <a:schemeClr val="accent1"/>
                </a:buClr>
                <a:buSzPct val="76000"/>
                <a:buFont typeface="Wingdings 3"/>
                <a:buNone/>
                <a:defRPr/>
              </a:pPr>
              <a:r>
                <a:rPr lang="ru-RU" sz="1600" b="0" i="0" u="none" strike="noStrike" cap="none" spc="0">
                  <a:ln>
                    <a:noFill/>
                  </a:ln>
                  <a:solidFill>
                    <a:schemeClr val="accent1"/>
                  </a:solidFill>
                  <a:latin typeface="DendaNewC"/>
                  <a:ea typeface="+mn-ea"/>
                  <a:cs typeface="+mn-cs"/>
                </a:rPr>
                <a:t>Кафедра математического обеспечения и суперкомпьютерных технологий</a:t>
              </a:r>
              <a:endParaRPr lang="en-US" sz="1600" b="0" i="0" u="none" strike="noStrike" cap="none" spc="0">
                <a:ln>
                  <a:noFill/>
                </a:ln>
                <a:solidFill>
                  <a:schemeClr val="accent1"/>
                </a:solidFill>
                <a:latin typeface="DendaNewC"/>
                <a:ea typeface="+mn-ea"/>
                <a:cs typeface="+mn-cs"/>
              </a:endParaRPr>
            </a:p>
          </p:txBody>
        </p:sp>
      </p:grpSp>
      <p:sp>
        <p:nvSpPr>
          <p:cNvPr id="15" name="TextBox 14"/>
          <p:cNvSpPr txBox="1"/>
          <p:nvPr/>
        </p:nvSpPr>
        <p:spPr bwMode="auto">
          <a:xfrm>
            <a:off x="3076539" y="3143247"/>
            <a:ext cx="5143536" cy="400110"/>
          </a:xfrm>
          <a:prstGeom prst="rect">
            <a:avLst/>
          </a:prstGeom>
          <a:noFill/>
        </p:spPr>
        <p:txBody>
          <a:bodyPr wrap="square" rtlCol="0">
            <a:spAutoFit/>
          </a:bodyPr>
          <a:lstStyle/>
          <a:p>
            <a:pPr marL="274320" marR="0" lvl="0" indent="-274320" algn="r" defTabSz="914400">
              <a:lnSpc>
                <a:spcPct val="100000"/>
              </a:lnSpc>
              <a:spcBef>
                <a:spcPts val="600"/>
              </a:spcBef>
              <a:spcAft>
                <a:spcPts val="0"/>
              </a:spcAft>
              <a:buClr>
                <a:schemeClr val="accent1"/>
              </a:buClr>
              <a:buSzPct val="76000"/>
              <a:buFont typeface="Wingdings 3"/>
              <a:buNone/>
              <a:defRPr/>
            </a:pPr>
            <a:r>
              <a:rPr lang="ru-RU" sz="2000" b="1" i="0" u="none" strike="noStrike" cap="none" spc="0">
                <a:ln>
                  <a:noFill/>
                </a:ln>
                <a:solidFill>
                  <a:schemeClr val="accent1"/>
                </a:solidFill>
                <a:latin typeface="+mj-lt"/>
                <a:ea typeface="+mn-ea"/>
                <a:cs typeface="+mn-cs"/>
              </a:rPr>
              <a:t>Обработка изображений</a:t>
            </a:r>
            <a:endParaRPr lang="en-US" sz="2000" b="1" i="0" u="none" strike="noStrike" cap="none" spc="0">
              <a:ln>
                <a:noFill/>
              </a:ln>
              <a:solidFill>
                <a:schemeClr val="accent1"/>
              </a:solidFill>
              <a:latin typeface="+mj-lt"/>
              <a:ea typeface="+mn-ea"/>
              <a:cs typeface="+mn-cs"/>
            </a:endParaRPr>
          </a:p>
        </p:txBody>
      </p:sp>
      <p:pic>
        <p:nvPicPr>
          <p:cNvPr id="48129" name="Picture 1" descr="C:\Users\nosova.s.a\Desktop\unn_logo_ru.png"/>
          <p:cNvPicPr>
            <a:picLocks noChangeAspect="1" noChangeArrowheads="1"/>
          </p:cNvPicPr>
          <p:nvPr userDrawn="1"/>
        </p:nvPicPr>
        <p:blipFill>
          <a:blip r:embed="rId2"/>
          <a:stretch/>
        </p:blipFill>
        <p:spPr bwMode="auto">
          <a:xfrm>
            <a:off x="899592" y="404664"/>
            <a:ext cx="4231607" cy="1195819"/>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type="secHead" userDrawn="1">
  <p:cSld name="Заголовок раздела">
    <p:bg>
      <p:bgRef idx="1001">
        <a:schemeClr val="bg2"/>
      </p:bgRef>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219200" y="2971800"/>
            <a:ext cx="6858000" cy="1066800"/>
          </a:xfrm>
        </p:spPr>
        <p:txBody>
          <a:bodyPr anchor="t" anchorCtr="0"/>
          <a:lstStyle>
            <a:lvl1pPr algn="r">
              <a:buNone/>
              <a:defRPr sz="3200" b="0" cap="none"/>
            </a:lvl1pPr>
          </a:lstStyle>
          <a:p>
            <a:pPr>
              <a:defRPr/>
            </a:pPr>
            <a:r>
              <a:rPr lang="ru-RU"/>
              <a:t>Образец заголовка</a:t>
            </a:r>
            <a:endParaRPr lang="en-US"/>
          </a:p>
        </p:txBody>
      </p:sp>
      <p:sp>
        <p:nvSpPr>
          <p:cNvPr id="3" name="Текст 2"/>
          <p:cNvSpPr>
            <a:spLocks noGrp="1"/>
          </p:cNvSpPr>
          <p:nvPr>
            <p:ph type="body" idx="1"/>
          </p:nvPr>
        </p:nvSpPr>
        <p:spPr bwMode="auto">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defRPr/>
            </a:pPr>
            <a:r>
              <a:rPr lang="ru-RU"/>
              <a:t>Образец текста</a:t>
            </a:r>
            <a:endParaRPr/>
          </a:p>
        </p:txBody>
      </p:sp>
      <p:sp>
        <p:nvSpPr>
          <p:cNvPr id="4" name="Дата 3"/>
          <p:cNvSpPr>
            <a:spLocks noGrp="1"/>
          </p:cNvSpPr>
          <p:nvPr>
            <p:ph type="dt" sz="half" idx="10"/>
          </p:nvPr>
        </p:nvSpPr>
        <p:spPr bwMode="auto">
          <a:xfrm>
            <a:off x="6400800" y="6355080"/>
            <a:ext cx="2286000" cy="365760"/>
          </a:xfrm>
        </p:spPr>
        <p:txBody>
          <a:bodyPr/>
          <a:lstStyle/>
          <a:p>
            <a:pPr>
              <a:defRPr/>
            </a:pPr>
            <a:fld id="{036E5A2A-D92B-4FCA-98F5-0FF8AE918484}" type="datetime1">
              <a:rPr lang="ru-RU"/>
              <a:t/>
            </a:fld>
            <a:endParaRPr lang="ru-RU"/>
          </a:p>
        </p:txBody>
      </p:sp>
      <p:sp>
        <p:nvSpPr>
          <p:cNvPr id="5" name="Нижний колонтитул 4"/>
          <p:cNvSpPr>
            <a:spLocks noGrp="1"/>
          </p:cNvSpPr>
          <p:nvPr>
            <p:ph type="ftr" sz="quarter" idx="11"/>
          </p:nvPr>
        </p:nvSpPr>
        <p:spPr bwMode="auto">
          <a:xfrm>
            <a:off x="2898648" y="6355080"/>
            <a:ext cx="3474720" cy="365760"/>
          </a:xfrm>
        </p:spPr>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a:xfrm>
            <a:off x="1069848" y="6355080"/>
            <a:ext cx="1520952" cy="365760"/>
          </a:xfrm>
        </p:spPr>
        <p:txBody>
          <a:bodyPr/>
          <a:lstStyle/>
          <a:p>
            <a:pPr>
              <a:defRPr/>
            </a:pPr>
            <a:fld id="{725C68B6-61C2-468F-89AB-4B9F7531AA68}" type="slidenum">
              <a:rPr lang="ru-RU"/>
              <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xAndTwoObj" userDrawn="1">
  <p:cSld name="Заголовок, текст и два объекта">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323850" y="274638"/>
            <a:ext cx="7416800" cy="1143000"/>
          </a:xfrm>
        </p:spPr>
        <p:txBody>
          <a:bodyPr/>
          <a:lstStyle/>
          <a:p>
            <a:pPr>
              <a:defRPr/>
            </a:pPr>
            <a:r>
              <a:rPr lang="ru-RU"/>
              <a:t>Образец заголовка</a:t>
            </a:r>
            <a:endParaRPr/>
          </a:p>
        </p:txBody>
      </p:sp>
      <p:sp>
        <p:nvSpPr>
          <p:cNvPr id="3" name="Текст 2"/>
          <p:cNvSpPr>
            <a:spLocks noGrp="1"/>
          </p:cNvSpPr>
          <p:nvPr>
            <p:ph type="body" sz="half" idx="1"/>
          </p:nvPr>
        </p:nvSpPr>
        <p:spPr bwMode="auto">
          <a:xfrm>
            <a:off x="457200" y="1600200"/>
            <a:ext cx="4038600" cy="4525963"/>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4" name="Содержимое 3"/>
          <p:cNvSpPr>
            <a:spLocks noGrp="1"/>
          </p:cNvSpPr>
          <p:nvPr>
            <p:ph sz="quarter" idx="2"/>
          </p:nvPr>
        </p:nvSpPr>
        <p:spPr bwMode="auto">
          <a:xfrm>
            <a:off x="4648200" y="1600200"/>
            <a:ext cx="4038600" cy="2185988"/>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5" name="Содержимое 4"/>
          <p:cNvSpPr>
            <a:spLocks noGrp="1"/>
          </p:cNvSpPr>
          <p:nvPr>
            <p:ph sz="quarter" idx="3"/>
          </p:nvPr>
        </p:nvSpPr>
        <p:spPr bwMode="auto">
          <a:xfrm>
            <a:off x="4648200" y="3938588"/>
            <a:ext cx="4038600" cy="2187575"/>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6" name="Rectangle 2"/>
          <p:cNvSpPr>
            <a:spLocks noChangeArrowheads="1" noGrp="1"/>
          </p:cNvSpPr>
          <p:nvPr>
            <p:ph type="dt" sz="half" idx="10"/>
          </p:nvPr>
        </p:nvSpPr>
        <p:spPr bwMode="auto">
          <a:ln/>
        </p:spPr>
        <p:txBody>
          <a:bodyPr/>
          <a:lstStyle>
            <a:lvl1pPr>
              <a:defRPr/>
            </a:lvl1pPr>
          </a:lstStyle>
          <a:p>
            <a:pPr>
              <a:defRPr/>
            </a:pPr>
            <a:endParaRPr lang="ru-RU"/>
          </a:p>
        </p:txBody>
      </p:sp>
      <p:sp>
        <p:nvSpPr>
          <p:cNvPr id="7" name="Rectangle 3"/>
          <p:cNvSpPr>
            <a:spLocks noChangeArrowheads="1" noGrp="1"/>
          </p:cNvSpPr>
          <p:nvPr>
            <p:ph type="sldNum" sz="quarter" idx="11"/>
          </p:nvPr>
        </p:nvSpPr>
        <p:spPr bwMode="auto">
          <a:ln/>
        </p:spPr>
        <p:txBody>
          <a:bodyPr/>
          <a:lstStyle>
            <a:lvl1pPr>
              <a:defRPr/>
            </a:lvl1pPr>
          </a:lstStyle>
          <a:p>
            <a:pPr>
              <a:defRPr/>
            </a:pPr>
            <a:r>
              <a:rPr lang="en-US"/>
              <a:t>Slide </a:t>
            </a:r>
            <a:fld id="{CBFA5BF8-54CA-41F1-990A-BB2B1F139B88}" type="slidenum">
              <a:rPr lang="ru-RU"/>
              <a:t/>
            </a:fld>
            <a:endParaRPr lang="ru-RU"/>
          </a:p>
        </p:txBody>
      </p:sp>
      <p:sp>
        <p:nvSpPr>
          <p:cNvPr id="8" name="Rectangle 14"/>
          <p:cNvSpPr>
            <a:spLocks noChangeArrowheads="1" noGrp="1"/>
          </p:cNvSpPr>
          <p:nvPr>
            <p:ph type="ftr" sz="quarter" idx="12"/>
          </p:nvPr>
        </p:nvSpPr>
        <p:spPr bwMode="auto">
          <a:ln/>
        </p:spPr>
        <p:txBody>
          <a:bodyPr/>
          <a:lstStyle>
            <a:lvl1pPr>
              <a:defRPr/>
            </a:lvl1pPr>
          </a:lstStyle>
          <a:p>
            <a:pPr>
              <a:defRPr/>
            </a:pPr>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Only" userDrawn="1">
  <p:cSld name="Объект">
    <p:spTree>
      <p:nvGrpSpPr>
        <p:cNvPr id="1" name=""/>
        <p:cNvGrpSpPr/>
        <p:nvPr/>
      </p:nvGrpSpPr>
      <p:grpSpPr bwMode="auto">
        <a:xfrm>
          <a:off x="0" y="0"/>
          <a:ext cx="0" cy="0"/>
          <a:chOff x="0" y="0"/>
          <a:chExt cx="0" cy="0"/>
        </a:xfrm>
      </p:grpSpPr>
      <p:sp>
        <p:nvSpPr>
          <p:cNvPr id="2" name="Содержимое 1"/>
          <p:cNvSpPr>
            <a:spLocks noGrp="1"/>
          </p:cNvSpPr>
          <p:nvPr>
            <p:ph/>
          </p:nvPr>
        </p:nvSpPr>
        <p:spPr bwMode="auto">
          <a:xfrm>
            <a:off x="323850" y="274638"/>
            <a:ext cx="8362950" cy="5851525"/>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a:p>
        </p:txBody>
      </p:sp>
      <p:sp>
        <p:nvSpPr>
          <p:cNvPr id="3" name="Rectangle 2"/>
          <p:cNvSpPr>
            <a:spLocks noChangeArrowheads="1" noGrp="1"/>
          </p:cNvSpPr>
          <p:nvPr>
            <p:ph type="dt" sz="half" idx="10"/>
          </p:nvPr>
        </p:nvSpPr>
        <p:spPr bwMode="auto">
          <a:ln/>
        </p:spPr>
        <p:txBody>
          <a:bodyPr/>
          <a:lstStyle>
            <a:lvl1pPr>
              <a:defRPr/>
            </a:lvl1pPr>
          </a:lstStyle>
          <a:p>
            <a:pPr>
              <a:defRPr/>
            </a:pPr>
            <a:endParaRPr lang="ru-RU"/>
          </a:p>
        </p:txBody>
      </p:sp>
      <p:sp>
        <p:nvSpPr>
          <p:cNvPr id="4" name="Rectangle 3"/>
          <p:cNvSpPr>
            <a:spLocks noChangeArrowheads="1" noGrp="1"/>
          </p:cNvSpPr>
          <p:nvPr>
            <p:ph type="sldNum" sz="quarter" idx="11"/>
          </p:nvPr>
        </p:nvSpPr>
        <p:spPr bwMode="auto">
          <a:ln/>
        </p:spPr>
        <p:txBody>
          <a:bodyPr/>
          <a:lstStyle>
            <a:lvl1pPr>
              <a:defRPr/>
            </a:lvl1pPr>
          </a:lstStyle>
          <a:p>
            <a:pPr>
              <a:defRPr/>
            </a:pPr>
            <a:r>
              <a:rPr lang="en-US"/>
              <a:t>Slide </a:t>
            </a:r>
            <a:fld id="{7D99CC1A-203B-4059-B4FE-D57EF189BD3C}" type="slidenum">
              <a:rPr lang="ru-RU"/>
              <a:t/>
            </a:fld>
            <a:endParaRPr lang="ru-RU"/>
          </a:p>
        </p:txBody>
      </p:sp>
      <p:sp>
        <p:nvSpPr>
          <p:cNvPr id="5" name="Rectangle 14"/>
          <p:cNvSpPr>
            <a:spLocks noChangeArrowheads="1" noGrp="1"/>
          </p:cNvSpPr>
          <p:nvPr>
            <p:ph type="ftr" sz="quarter" idx="12"/>
          </p:nvPr>
        </p:nvSpPr>
        <p:spPr bwMode="auto">
          <a:ln/>
        </p:spPr>
        <p:txBody>
          <a:bodyPr/>
          <a:lstStyle>
            <a:lvl1pPr>
              <a:defRPr/>
            </a:lvl1pPr>
          </a:lstStyle>
          <a:p>
            <a:pPr>
              <a:defRPr/>
            </a:pP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Только заголовок">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C5FAAE0-429A-4789-8C99-ECF6322A71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Равнобедренный треугольник 5"/>
          <p:cNvSpPr>
            <a:spLocks noChangeAspect="1"/>
          </p:cNvSpPr>
          <p:nvPr/>
        </p:nvSpPr>
        <p:spPr bwMode="auto">
          <a:xfrm rot="5400000">
            <a:off x="419100" y="6467475"/>
            <a:ext cx="190849" cy="120314"/>
          </a:xfrm>
          <a:prstGeom prst="triangle">
            <a:avLst>
              <a:gd name="adj" fmla="val 50000"/>
            </a:avLst>
          </a:prstGeom>
          <a:solidFill>
            <a:schemeClr val="accent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Прямоугольник 6"/>
          <p:cNvSpPr/>
          <p:nvPr/>
        </p:nvSpPr>
        <p:spPr bwMode="auto">
          <a:xfrm>
            <a:off x="904875" y="3648074"/>
            <a:ext cx="7315200" cy="1280160"/>
          </a:xfrm>
          <a:prstGeom prst="rect">
            <a:avLst/>
          </a:prstGeom>
          <a:noFill/>
          <a:ln w="6350" cap="rnd" cmpd="sng" algn="ctr">
            <a:solidFill>
              <a:schemeClr val="tx2">
                <a:lumMod val="60000"/>
                <a:lumOff val="4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Прямоугольник 7"/>
          <p:cNvSpPr/>
          <p:nvPr/>
        </p:nvSpPr>
        <p:spPr bwMode="auto">
          <a:xfrm>
            <a:off x="904875" y="3648074"/>
            <a:ext cx="228600" cy="1280160"/>
          </a:xfrm>
          <a:prstGeom prst="rect">
            <a:avLst/>
          </a:prstGeom>
          <a:solidFill>
            <a:schemeClr val="tx2">
              <a:lumMod val="60000"/>
              <a:lumOff val="40000"/>
            </a:schemeClr>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Заголовок 7"/>
          <p:cNvSpPr>
            <a:spLocks noGrp="1"/>
          </p:cNvSpPr>
          <p:nvPr>
            <p:ph type="ctrTitle" hasCustomPrompt="1"/>
          </p:nvPr>
        </p:nvSpPr>
        <p:spPr bwMode="auto">
          <a:xfrm>
            <a:off x="1219200" y="3886200"/>
            <a:ext cx="6858000" cy="990600"/>
          </a:xfrm>
        </p:spPr>
        <p:txBody>
          <a:bodyPr anchor="t" anchorCtr="0"/>
          <a:lstStyle>
            <a:lvl1pPr algn="r">
              <a:defRPr sz="3200">
                <a:solidFill>
                  <a:schemeClr val="tx1"/>
                </a:solidFill>
              </a:defRPr>
            </a:lvl1pPr>
          </a:lstStyle>
          <a:p>
            <a:pPr>
              <a:defRPr/>
            </a:pPr>
            <a:r>
              <a:rPr lang="ru-RU"/>
              <a:t>Раздел </a:t>
            </a:r>
            <a:r>
              <a:rPr lang="en-US"/>
              <a:t>N: &lt;</a:t>
            </a:r>
            <a:r>
              <a:rPr lang="ru-RU"/>
              <a:t>Название лекции</a:t>
            </a:r>
            <a:r>
              <a:rPr lang="en-US"/>
              <a:t>&gt;</a:t>
            </a:r>
            <a:endParaRPr/>
          </a:p>
        </p:txBody>
      </p:sp>
    </p:spTree>
  </p:cSld>
  <p:clrMapOvr>
    <a:masterClrMapping/>
  </p:clrMapOvr>
  <p:hf dt="1" ftr="1" hdr="0" sldNum="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Заголовок и объек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lang="en-US"/>
          </a:p>
        </p:txBody>
      </p:sp>
      <p:sp>
        <p:nvSpPr>
          <p:cNvPr id="4" name="Дата 3"/>
          <p:cNvSpPr>
            <a:spLocks noGrp="1"/>
          </p:cNvSpPr>
          <p:nvPr>
            <p:ph type="dt" sz="half" idx="10"/>
          </p:nvPr>
        </p:nvSpPr>
        <p:spPr bwMode="auto"/>
        <p:txBody>
          <a:bodyPr/>
          <a:lstStyle>
            <a:lvl1pPr>
              <a:defRPr sz="1100">
                <a:latin typeface="DendaNewC"/>
              </a:defRPr>
            </a:lvl1pPr>
          </a:lstStyle>
          <a:p>
            <a:pPr>
              <a:defRPr/>
            </a:pPr>
            <a:fld id="{046447DE-9578-4211-B808-477F96AFC87D}" type="datetime1">
              <a:rPr lang="ru-RU"/>
              <a:t/>
            </a:fld>
            <a:endParaRPr lang="ru-RU"/>
          </a:p>
        </p:txBody>
      </p:sp>
      <p:sp>
        <p:nvSpPr>
          <p:cNvPr id="5" name="Нижний колонтитул 4"/>
          <p:cNvSpPr>
            <a:spLocks noGrp="1"/>
          </p:cNvSpPr>
          <p:nvPr>
            <p:ph type="ftr" sz="quarter" idx="11"/>
          </p:nvPr>
        </p:nvSpPr>
        <p:spPr bwMode="auto"/>
        <p:txBody>
          <a:bodyPr/>
          <a:lstStyle>
            <a:lvl1pPr>
              <a:defRPr>
                <a:latin typeface="DendaNewC"/>
              </a:defRPr>
            </a:lvl1pPr>
          </a:lstStyle>
          <a:p>
            <a:pPr>
              <a:defRPr/>
            </a:pPr>
            <a:r>
              <a:rPr lang="ru-RU"/>
              <a:t>Университет Лобачевского</a:t>
            </a:r>
            <a:endParaRPr/>
          </a:p>
          <a:p>
            <a:pPr>
              <a:defRPr/>
            </a:pPr>
            <a:r>
              <a:rPr lang="ru-RU"/>
              <a:t>Обработка изображений</a:t>
            </a:r>
            <a:endParaRPr/>
          </a:p>
        </p:txBody>
      </p:sp>
      <p:sp>
        <p:nvSpPr>
          <p:cNvPr id="6" name="Номер слайда 5"/>
          <p:cNvSpPr>
            <a:spLocks noGrp="1"/>
          </p:cNvSpPr>
          <p:nvPr>
            <p:ph type="sldNum" sz="quarter" idx="12"/>
          </p:nvPr>
        </p:nvSpPr>
        <p:spPr bwMode="auto"/>
        <p:txBody>
          <a:bodyPr/>
          <a:lstStyle>
            <a:lvl1pPr>
              <a:defRPr>
                <a:latin typeface="DendaNewC"/>
              </a:defRPr>
            </a:lvl1pPr>
          </a:lstStyle>
          <a:p>
            <a:pPr>
              <a:defRPr/>
            </a:pPr>
            <a:fld id="{725C68B6-61C2-468F-89AB-4B9F7531AA68}" type="slidenum">
              <a:rPr lang="ru-RU"/>
              <a:t/>
            </a:fld>
            <a:endParaRPr lang="ru-RU"/>
          </a:p>
        </p:txBody>
      </p:sp>
      <p:sp>
        <p:nvSpPr>
          <p:cNvPr id="8" name="Содержимое 7"/>
          <p:cNvSpPr>
            <a:spLocks noGrp="1"/>
          </p:cNvSpPr>
          <p:nvPr>
            <p:ph sz="quarter" idx="1"/>
          </p:nvPr>
        </p:nvSpPr>
        <p:spPr bwMode="auto">
          <a:xfrm>
            <a:off x="457200" y="1219200"/>
            <a:ext cx="8229600" cy="493776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1_Заголовок и объек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Образец заголовка</a:t>
            </a:r>
            <a:endParaRPr lang="en-US"/>
          </a:p>
        </p:txBody>
      </p:sp>
      <p:sp>
        <p:nvSpPr>
          <p:cNvPr id="4" name="Дата 3"/>
          <p:cNvSpPr>
            <a:spLocks noGrp="1"/>
          </p:cNvSpPr>
          <p:nvPr>
            <p:ph type="dt" sz="half" idx="10"/>
          </p:nvPr>
        </p:nvSpPr>
        <p:spPr bwMode="auto"/>
        <p:txBody>
          <a:bodyPr/>
          <a:lstStyle>
            <a:lvl1pPr>
              <a:defRPr sz="1100">
                <a:latin typeface="DendaNewC"/>
              </a:defRPr>
            </a:lvl1pPr>
          </a:lstStyle>
          <a:p>
            <a:pPr>
              <a:defRPr/>
            </a:pPr>
            <a:fld id="{0C5FAAE0-429A-4789-8C99-ECF6322A717D}" type="datetime1">
              <a:rPr lang="ru-RU"/>
              <a:t/>
            </a:fld>
            <a:endParaRPr lang="ru-RU"/>
          </a:p>
        </p:txBody>
      </p:sp>
      <p:sp>
        <p:nvSpPr>
          <p:cNvPr id="5" name="Нижний колонтитул 4"/>
          <p:cNvSpPr>
            <a:spLocks noGrp="1"/>
          </p:cNvSpPr>
          <p:nvPr>
            <p:ph type="ftr" sz="quarter" idx="11"/>
          </p:nvPr>
        </p:nvSpPr>
        <p:spPr bwMode="auto"/>
        <p:txBody>
          <a:bodyPr/>
          <a:lstStyle>
            <a:lvl1pPr>
              <a:defRPr>
                <a:latin typeface="DendaNewC"/>
              </a:defRPr>
            </a:lvl1pPr>
          </a:lstStyle>
          <a:p>
            <a:pPr>
              <a:defRPr/>
            </a:pPr>
            <a:r>
              <a:rPr lang="ru-RU"/>
              <a:t>Университет Лобачевского</a:t>
            </a:r>
            <a:endParaRPr/>
          </a:p>
          <a:p>
            <a:pPr>
              <a:defRPr/>
            </a:pPr>
            <a:r>
              <a:rPr lang="ru-RU"/>
              <a:t>Обработка изображений</a:t>
            </a:r>
            <a:endParaRPr/>
          </a:p>
        </p:txBody>
      </p:sp>
      <p:sp>
        <p:nvSpPr>
          <p:cNvPr id="6" name="Номер слайда 5"/>
          <p:cNvSpPr>
            <a:spLocks noGrp="1"/>
          </p:cNvSpPr>
          <p:nvPr>
            <p:ph type="sldNum" sz="quarter" idx="12"/>
          </p:nvPr>
        </p:nvSpPr>
        <p:spPr bwMode="auto"/>
        <p:txBody>
          <a:bodyPr/>
          <a:lstStyle>
            <a:lvl1pPr>
              <a:defRPr>
                <a:latin typeface="DendaNewC"/>
              </a:defRPr>
            </a:lvl1pPr>
          </a:lstStyle>
          <a:p>
            <a:pPr>
              <a:defRPr/>
            </a:pPr>
            <a:fld id="{725C68B6-61C2-468F-89AB-4B9F7531AA68}" type="slidenum">
              <a:rPr lang="ru-RU"/>
              <a:t/>
            </a:fld>
            <a:endParaRPr lang="ru-RU"/>
          </a:p>
        </p:txBody>
      </p:sp>
      <p:sp>
        <p:nvSpPr>
          <p:cNvPr id="8" name="Содержимое 7"/>
          <p:cNvSpPr>
            <a:spLocks noGrp="1"/>
          </p:cNvSpPr>
          <p:nvPr>
            <p:ph sz="quarter" idx="1" hasCustomPrompt="1"/>
          </p:nvPr>
        </p:nvSpPr>
        <p:spPr bwMode="auto">
          <a:xfrm>
            <a:off x="457200" y="1219200"/>
            <a:ext cx="8229600" cy="1281106"/>
          </a:xfrm>
        </p:spPr>
        <p:txBody>
          <a:bodyPr/>
          <a:lstStyle>
            <a:lvl2pPr>
              <a:buNone/>
              <a:defRPr/>
            </a:lvl2pPr>
          </a:lstStyle>
          <a:p>
            <a:pPr lvl="1">
              <a:defRPr/>
            </a:pPr>
            <a:r>
              <a:rPr lang="ru-RU"/>
              <a:t>Текст</a:t>
            </a:r>
            <a:endParaRPr/>
          </a:p>
        </p:txBody>
      </p:sp>
      <p:sp>
        <p:nvSpPr>
          <p:cNvPr id="9" name="Рисунок 8"/>
          <p:cNvSpPr>
            <a:spLocks noGrp="1"/>
          </p:cNvSpPr>
          <p:nvPr>
            <p:ph type="pic" sz="quarter" idx="13"/>
          </p:nvPr>
        </p:nvSpPr>
        <p:spPr bwMode="auto">
          <a:xfrm>
            <a:off x="500034" y="2643188"/>
            <a:ext cx="8215341" cy="3571875"/>
          </a:xfrm>
        </p:spPr>
        <p:txBody>
          <a:bodyPr/>
          <a:lstStyle/>
          <a:p>
            <a:pPr>
              <a:defRPr/>
            </a:pPr>
            <a:r>
              <a:rPr lang="ru-RU"/>
              <a:t>Вставка рисунка</a:t>
            </a:r>
            <a:endParaRPr/>
          </a:p>
        </p:txBody>
      </p:sp>
    </p:spTree>
  </p:cSld>
  <p:clrMapOvr>
    <a:masterClrMapping/>
  </p:clrMapOvr>
  <p:hf dt="1" ftr="1" hdr="0" sldNum="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2_Заголовок и объект">
    <p:spTree>
      <p:nvGrpSpPr>
        <p:cNvPr id="1" name=""/>
        <p:cNvGrpSpPr/>
        <p:nvPr/>
      </p:nvGrpSpPr>
      <p:grpSpPr bwMode="auto">
        <a:xfrm>
          <a:off x="0" y="0"/>
          <a:ext cx="0" cy="0"/>
          <a:chOff x="0" y="0"/>
          <a:chExt cx="0" cy="0"/>
        </a:xfrm>
      </p:grpSpPr>
      <p:sp>
        <p:nvSpPr>
          <p:cNvPr id="4" name="Дата 3"/>
          <p:cNvSpPr>
            <a:spLocks noGrp="1"/>
          </p:cNvSpPr>
          <p:nvPr>
            <p:ph type="dt" sz="half" idx="10"/>
          </p:nvPr>
        </p:nvSpPr>
        <p:spPr bwMode="auto"/>
        <p:txBody>
          <a:bodyPr/>
          <a:lstStyle>
            <a:lvl1pPr>
              <a:defRPr sz="1100">
                <a:latin typeface="DendaNewC"/>
              </a:defRPr>
            </a:lvl1pPr>
          </a:lstStyle>
          <a:p>
            <a:pPr>
              <a:defRPr/>
            </a:pPr>
            <a:fld id="{0C5FAAE0-429A-4789-8C99-ECF6322A717D}" type="datetime1">
              <a:rPr lang="ru-RU"/>
              <a:t/>
            </a:fld>
            <a:endParaRPr lang="ru-RU"/>
          </a:p>
        </p:txBody>
      </p:sp>
      <p:sp>
        <p:nvSpPr>
          <p:cNvPr id="5" name="Нижний колонтитул 4"/>
          <p:cNvSpPr>
            <a:spLocks noGrp="1"/>
          </p:cNvSpPr>
          <p:nvPr>
            <p:ph type="ftr" sz="quarter" idx="11"/>
          </p:nvPr>
        </p:nvSpPr>
        <p:spPr bwMode="auto"/>
        <p:txBody>
          <a:bodyPr/>
          <a:lstStyle>
            <a:lvl1pPr>
              <a:defRPr>
                <a:latin typeface="DendaNewC"/>
              </a:defRPr>
            </a:lvl1pPr>
          </a:lstStyle>
          <a:p>
            <a:pPr>
              <a:defRPr/>
            </a:pPr>
            <a:r>
              <a:rPr lang="ru-RU"/>
              <a:t>Университет Лобачевского</a:t>
            </a:r>
            <a:endParaRPr/>
          </a:p>
          <a:p>
            <a:pPr>
              <a:defRPr/>
            </a:pPr>
            <a:r>
              <a:rPr lang="ru-RU"/>
              <a:t>Обработка изображений</a:t>
            </a:r>
            <a:endParaRPr/>
          </a:p>
        </p:txBody>
      </p:sp>
      <p:sp>
        <p:nvSpPr>
          <p:cNvPr id="6" name="Номер слайда 5"/>
          <p:cNvSpPr>
            <a:spLocks noGrp="1"/>
          </p:cNvSpPr>
          <p:nvPr>
            <p:ph type="sldNum" sz="quarter" idx="12"/>
          </p:nvPr>
        </p:nvSpPr>
        <p:spPr bwMode="auto"/>
        <p:txBody>
          <a:bodyPr/>
          <a:lstStyle>
            <a:lvl1pPr>
              <a:defRPr>
                <a:latin typeface="DendaNewC"/>
              </a:defRPr>
            </a:lvl1pPr>
          </a:lstStyle>
          <a:p>
            <a:pPr>
              <a:defRPr/>
            </a:pPr>
            <a:fld id="{725C68B6-61C2-468F-89AB-4B9F7531AA68}" type="slidenum">
              <a:rPr lang="ru-RU"/>
              <a:t/>
            </a:fld>
            <a:endParaRPr lang="ru-RU"/>
          </a:p>
        </p:txBody>
      </p:sp>
      <p:sp>
        <p:nvSpPr>
          <p:cNvPr id="8" name="Содержимое 7"/>
          <p:cNvSpPr>
            <a:spLocks noGrp="1"/>
          </p:cNvSpPr>
          <p:nvPr>
            <p:ph sz="quarter" idx="1" hasCustomPrompt="1"/>
          </p:nvPr>
        </p:nvSpPr>
        <p:spPr bwMode="auto">
          <a:xfrm>
            <a:off x="457200" y="1219200"/>
            <a:ext cx="8229600" cy="1281106"/>
          </a:xfrm>
        </p:spPr>
        <p:txBody>
          <a:bodyPr/>
          <a:lstStyle>
            <a:lvl2pPr>
              <a:buNone/>
              <a:defRPr/>
            </a:lvl2pPr>
          </a:lstStyle>
          <a:p>
            <a:pPr lvl="1">
              <a:defRPr/>
            </a:pPr>
            <a:r>
              <a:rPr lang="ru-RU"/>
              <a:t>Текст</a:t>
            </a:r>
            <a:endParaRPr/>
          </a:p>
        </p:txBody>
      </p:sp>
      <p:sp>
        <p:nvSpPr>
          <p:cNvPr id="9" name="Рисунок 8"/>
          <p:cNvSpPr>
            <a:spLocks noGrp="1"/>
          </p:cNvSpPr>
          <p:nvPr>
            <p:ph type="pic" sz="quarter" idx="13"/>
          </p:nvPr>
        </p:nvSpPr>
        <p:spPr bwMode="auto">
          <a:xfrm>
            <a:off x="952485" y="2714613"/>
            <a:ext cx="3143272" cy="2714637"/>
          </a:xfrm>
        </p:spPr>
        <p:txBody>
          <a:bodyPr/>
          <a:lstStyle/>
          <a:p>
            <a:pPr>
              <a:defRPr/>
            </a:pPr>
            <a:r>
              <a:rPr lang="ru-RU"/>
              <a:t>Вставка рисунка</a:t>
            </a:r>
            <a:endParaRPr/>
          </a:p>
        </p:txBody>
      </p:sp>
      <p:sp>
        <p:nvSpPr>
          <p:cNvPr id="10" name="Рисунок 8"/>
          <p:cNvSpPr>
            <a:spLocks noGrp="1"/>
          </p:cNvSpPr>
          <p:nvPr>
            <p:ph type="pic" sz="quarter" idx="14"/>
          </p:nvPr>
        </p:nvSpPr>
        <p:spPr bwMode="auto">
          <a:xfrm>
            <a:off x="5048242" y="2714613"/>
            <a:ext cx="3143272" cy="2714637"/>
          </a:xfrm>
        </p:spPr>
        <p:txBody>
          <a:bodyPr/>
          <a:lstStyle/>
          <a:p>
            <a:pPr>
              <a:defRPr/>
            </a:pPr>
            <a:r>
              <a:rPr lang="ru-RU"/>
              <a:t>Вставка рисунка</a:t>
            </a:r>
            <a:endParaRPr/>
          </a:p>
        </p:txBody>
      </p:sp>
      <p:sp>
        <p:nvSpPr>
          <p:cNvPr id="14" name="Текст 13"/>
          <p:cNvSpPr>
            <a:spLocks noGrp="1"/>
          </p:cNvSpPr>
          <p:nvPr>
            <p:ph type="body" sz="quarter" idx="15" hasCustomPrompt="1"/>
          </p:nvPr>
        </p:nvSpPr>
        <p:spPr bwMode="auto">
          <a:xfrm>
            <a:off x="904875" y="5572125"/>
            <a:ext cx="3214687" cy="571500"/>
          </a:xfrm>
        </p:spPr>
        <p:txBody>
          <a:bodyPr>
            <a:normAutofit/>
          </a:bodyPr>
          <a:lstStyle>
            <a:lvl4pPr marL="0" indent="0" algn="ctr">
              <a:buNone/>
              <a:defRPr sz="1600"/>
            </a:lvl4pPr>
          </a:lstStyle>
          <a:p>
            <a:pPr lvl="3">
              <a:defRPr/>
            </a:pPr>
            <a:r>
              <a:rPr lang="ru-RU"/>
              <a:t>Подпись рисунка 1</a:t>
            </a:r>
            <a:endParaRPr/>
          </a:p>
        </p:txBody>
      </p:sp>
      <p:sp>
        <p:nvSpPr>
          <p:cNvPr id="15" name="Заголовок 14"/>
          <p:cNvSpPr>
            <a:spLocks noGrp="1"/>
          </p:cNvSpPr>
          <p:nvPr>
            <p:ph type="title"/>
          </p:nvPr>
        </p:nvSpPr>
        <p:spPr bwMode="auto"/>
        <p:txBody>
          <a:bodyPr/>
          <a:lstStyle/>
          <a:p>
            <a:pPr>
              <a:defRPr/>
            </a:pPr>
            <a:r>
              <a:rPr lang="ru-RU"/>
              <a:t>Образец заголовка</a:t>
            </a:r>
            <a:endParaRPr/>
          </a:p>
        </p:txBody>
      </p:sp>
      <p:sp>
        <p:nvSpPr>
          <p:cNvPr id="16" name="Текст 13"/>
          <p:cNvSpPr>
            <a:spLocks noGrp="1"/>
          </p:cNvSpPr>
          <p:nvPr>
            <p:ph type="body" sz="quarter" idx="16" hasCustomPrompt="1"/>
          </p:nvPr>
        </p:nvSpPr>
        <p:spPr bwMode="auto">
          <a:xfrm>
            <a:off x="5024437" y="5572125"/>
            <a:ext cx="3214687" cy="571500"/>
          </a:xfrm>
        </p:spPr>
        <p:txBody>
          <a:bodyPr>
            <a:normAutofit/>
          </a:bodyPr>
          <a:lstStyle>
            <a:lvl4pPr marL="0" indent="0" algn="ctr">
              <a:buNone/>
              <a:defRPr sz="1600"/>
            </a:lvl4pPr>
          </a:lstStyle>
          <a:p>
            <a:pPr lvl="3">
              <a:defRPr/>
            </a:pPr>
            <a:r>
              <a:rPr lang="ru-RU"/>
              <a:t>Подпись рисунка 2</a:t>
            </a:r>
            <a:endParaRPr/>
          </a:p>
        </p:txBody>
      </p:sp>
    </p:spTree>
  </p:cSld>
  <p:clrMapOvr>
    <a:masterClrMapping/>
  </p:clrMapOvr>
  <p:hf dt="1" ftr="1" hdr="0" sldNum="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1_Только заголовок">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457200" y="228600"/>
            <a:ext cx="8229600" cy="914400"/>
          </a:xfrm>
        </p:spPr>
        <p:txBody>
          <a:bodyPr/>
          <a:lstStyle/>
          <a:p>
            <a:pPr>
              <a:defRPr/>
            </a:pPr>
            <a:r>
              <a:rPr lang="ru-RU"/>
              <a:t>Образец заголовка</a:t>
            </a:r>
            <a:endParaRPr lang="en-US"/>
          </a:p>
        </p:txBody>
      </p:sp>
      <p:sp>
        <p:nvSpPr>
          <p:cNvPr id="3" name="Дата 2"/>
          <p:cNvSpPr>
            <a:spLocks noGrp="1"/>
          </p:cNvSpPr>
          <p:nvPr>
            <p:ph type="dt" sz="half" idx="10"/>
          </p:nvPr>
        </p:nvSpPr>
        <p:spPr bwMode="auto"/>
        <p:txBody>
          <a:bodyPr/>
          <a:lstStyle/>
          <a:p>
            <a:pPr>
              <a:defRPr/>
            </a:pPr>
            <a:fld id="{0C5FAAE0-429A-4789-8C99-ECF6322A71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Равнобедренный треугольник 5"/>
          <p:cNvSpPr>
            <a:spLocks noChangeAspect="1"/>
          </p:cNvSpPr>
          <p:nvPr/>
        </p:nvSpPr>
        <p:spPr bwMode="auto">
          <a:xfrm rot="5400000">
            <a:off x="419100" y="6467475"/>
            <a:ext cx="190849" cy="120314"/>
          </a:xfrm>
          <a:prstGeom prst="triangle">
            <a:avLst>
              <a:gd name="adj" fmla="val 50000"/>
            </a:avLst>
          </a:prstGeom>
          <a:solidFill>
            <a:schemeClr val="accent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Tree>
  </p:cSld>
  <p:clrMapOvr>
    <a:masterClrMapping/>
  </p:clrMapOvr>
  <p:hf dt="1" ftr="1" hdr="0" sldNum="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Два объекта">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457200" y="228600"/>
            <a:ext cx="8229600" cy="914400"/>
          </a:xfrm>
        </p:spPr>
        <p:txBody>
          <a:bodyPr/>
          <a:lstStyle/>
          <a:p>
            <a:pPr>
              <a:defRPr/>
            </a:pPr>
            <a:r>
              <a:rPr lang="ru-RU"/>
              <a:t>Образец заголовка</a:t>
            </a:r>
            <a:endParaRPr lang="en-US"/>
          </a:p>
        </p:txBody>
      </p:sp>
      <p:sp>
        <p:nvSpPr>
          <p:cNvPr id="5" name="Дата 4"/>
          <p:cNvSpPr>
            <a:spLocks noGrp="1"/>
          </p:cNvSpPr>
          <p:nvPr>
            <p:ph type="dt" sz="half" idx="10"/>
          </p:nvPr>
        </p:nvSpPr>
        <p:spPr bwMode="auto"/>
        <p:txBody>
          <a:bodyPr/>
          <a:lstStyle/>
          <a:p>
            <a:pPr>
              <a:defRPr/>
            </a:pPr>
            <a:fld id="{756B3831-2EFA-45AA-A3DF-2EF35B665B57}" type="datetime1">
              <a:rPr lang="ru-RU"/>
              <a:t/>
            </a:fld>
            <a:endParaRPr lang="ru-RU"/>
          </a:p>
        </p:txBody>
      </p:sp>
      <p:sp>
        <p:nvSpPr>
          <p:cNvPr id="6" name="Нижний колонтитул 5"/>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9" name="Содержимое 8"/>
          <p:cNvSpPr>
            <a:spLocks noGrp="1"/>
          </p:cNvSpPr>
          <p:nvPr>
            <p:ph sz="quarter" idx="1"/>
          </p:nvPr>
        </p:nvSpPr>
        <p:spPr bwMode="auto">
          <a:xfrm>
            <a:off x="457200" y="1219200"/>
            <a:ext cx="4041648" cy="493776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
        <p:nvSpPr>
          <p:cNvPr id="11" name="Содержимое 10"/>
          <p:cNvSpPr>
            <a:spLocks noGrp="1"/>
          </p:cNvSpPr>
          <p:nvPr>
            <p:ph sz="quarter" idx="2"/>
          </p:nvPr>
        </p:nvSpPr>
        <p:spPr bwMode="auto">
          <a:xfrm>
            <a:off x="4632198" y="1216151"/>
            <a:ext cx="4041648" cy="493776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Сравнение">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457200" y="228600"/>
            <a:ext cx="8229600" cy="914400"/>
          </a:xfrm>
        </p:spPr>
        <p:txBody>
          <a:bodyPr anchor="ctr"/>
          <a:lstStyle>
            <a:lvl1pPr>
              <a:defRPr/>
            </a:lvl1pPr>
          </a:lstStyle>
          <a:p>
            <a:pPr>
              <a:defRPr/>
            </a:pPr>
            <a:r>
              <a:rPr lang="ru-RU"/>
              <a:t>Образец заголовка</a:t>
            </a:r>
            <a:endParaRPr lang="en-US"/>
          </a:p>
        </p:txBody>
      </p:sp>
      <p:sp>
        <p:nvSpPr>
          <p:cNvPr id="3" name="Текст 2"/>
          <p:cNvSpPr>
            <a:spLocks noGrp="1"/>
          </p:cNvSpPr>
          <p:nvPr>
            <p:ph type="body" idx="1"/>
          </p:nvPr>
        </p:nvSpPr>
        <p:spPr bwMode="auto">
          <a:xfrm>
            <a:off x="457200" y="1285875"/>
            <a:ext cx="4040188" cy="685800"/>
          </a:xfrm>
          <a:prstGeom prst="rect">
            <a:avLst/>
          </a:prstGeo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defRPr/>
            </a:pPr>
            <a:r>
              <a:rPr lang="ru-RU"/>
              <a:t>Образец текста</a:t>
            </a:r>
            <a:endParaRPr/>
          </a:p>
        </p:txBody>
      </p:sp>
      <p:sp>
        <p:nvSpPr>
          <p:cNvPr id="4" name="Текст 3"/>
          <p:cNvSpPr>
            <a:spLocks noGrp="1"/>
          </p:cNvSpPr>
          <p:nvPr>
            <p:ph type="body" sz="half" idx="3"/>
          </p:nvPr>
        </p:nvSpPr>
        <p:spPr bwMode="auto">
          <a:xfrm>
            <a:off x="4648200" y="1295400"/>
            <a:ext cx="4041775" cy="685800"/>
          </a:xfrm>
          <a:prstGeom prst="rect">
            <a:avLst/>
          </a:prstGeo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defRPr/>
            </a:pPr>
            <a:r>
              <a:rPr lang="ru-RU"/>
              <a:t>Образец текста</a:t>
            </a:r>
            <a:endParaRPr/>
          </a:p>
        </p:txBody>
      </p:sp>
      <p:sp>
        <p:nvSpPr>
          <p:cNvPr id="7" name="Дата 6"/>
          <p:cNvSpPr>
            <a:spLocks noGrp="1"/>
          </p:cNvSpPr>
          <p:nvPr>
            <p:ph type="dt" sz="half" idx="10"/>
          </p:nvPr>
        </p:nvSpPr>
        <p:spPr bwMode="auto"/>
        <p:txBody>
          <a:bodyPr/>
          <a:lstStyle/>
          <a:p>
            <a:pPr>
              <a:defRPr/>
            </a:pPr>
            <a:fld id="{C650A8B5-05ED-431A-89D0-4BEBF8B97387}"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9" name="Номер слайда 8"/>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11" name="Содержимое 10"/>
          <p:cNvSpPr>
            <a:spLocks noGrp="1"/>
          </p:cNvSpPr>
          <p:nvPr>
            <p:ph sz="quarter" idx="2"/>
          </p:nvPr>
        </p:nvSpPr>
        <p:spPr bwMode="auto">
          <a:xfrm>
            <a:off x="457200" y="2133600"/>
            <a:ext cx="4038600" cy="403860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
        <p:nvSpPr>
          <p:cNvPr id="13" name="Содержимое 12"/>
          <p:cNvSpPr>
            <a:spLocks noGrp="1"/>
          </p:cNvSpPr>
          <p:nvPr>
            <p:ph sz="quarter" idx="4"/>
          </p:nvPr>
        </p:nvSpPr>
        <p:spPr bwMode="auto">
          <a:xfrm>
            <a:off x="4648200" y="2133600"/>
            <a:ext cx="4038600" cy="403860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objTx" userDrawn="1">
  <p:cSld name="Объект с подписью">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pPr>
              <a:defRPr/>
            </a:pPr>
            <a:r>
              <a:rPr lang="ru-RU"/>
              <a:t>Образец заголовка</a:t>
            </a:r>
            <a:endParaRPr lang="en-US"/>
          </a:p>
        </p:txBody>
      </p:sp>
      <p:sp>
        <p:nvSpPr>
          <p:cNvPr id="3" name="Текст 2"/>
          <p:cNvSpPr>
            <a:spLocks noGrp="1"/>
          </p:cNvSpPr>
          <p:nvPr>
            <p:ph type="body" idx="2"/>
          </p:nvPr>
        </p:nvSpPr>
        <p:spPr bwMode="auto">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defRPr/>
            </a:pPr>
            <a:r>
              <a:rPr lang="ru-RU"/>
              <a:t>Образец текста</a:t>
            </a:r>
            <a:endParaRPr/>
          </a:p>
        </p:txBody>
      </p:sp>
      <p:sp>
        <p:nvSpPr>
          <p:cNvPr id="5" name="Дата 4"/>
          <p:cNvSpPr>
            <a:spLocks noGrp="1"/>
          </p:cNvSpPr>
          <p:nvPr>
            <p:ph type="dt" sz="half" idx="10"/>
          </p:nvPr>
        </p:nvSpPr>
        <p:spPr bwMode="auto"/>
        <p:txBody>
          <a:bodyPr/>
          <a:lstStyle/>
          <a:p>
            <a:pPr>
              <a:defRPr/>
            </a:pPr>
            <a:fld id="{D4B2645C-C53D-4AC1-A3B0-747DB7FA1349}" type="datetime1">
              <a:rPr lang="ru-RU"/>
              <a:t/>
            </a:fld>
            <a:endParaRPr lang="ru-RU"/>
          </a:p>
        </p:txBody>
      </p:sp>
      <p:sp>
        <p:nvSpPr>
          <p:cNvPr id="6" name="Нижний колонтитул 5"/>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Прямая соединительная линия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pPr>
              <a:defRPr/>
            </a:pPr>
            <a:endParaRPr lang="en-US"/>
          </a:p>
        </p:txBody>
      </p:sp>
      <p:sp>
        <p:nvSpPr>
          <p:cNvPr id="10" name="Прямая соединительная линия 9"/>
          <p:cNvSpPr>
            <a:spLocks noChangeShapeType="1"/>
          </p:cNvSpPr>
          <p:nvPr/>
        </p:nvSpPr>
        <p:spPr bwMode="auto">
          <a:xfrm rot="5400000">
            <a:off x="3160645" y="3324225"/>
            <a:ext cx="6035039"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pPr>
              <a:defRPr/>
            </a:pPr>
            <a:endParaRPr lang="en-US"/>
          </a:p>
        </p:txBody>
      </p:sp>
      <p:sp>
        <p:nvSpPr>
          <p:cNvPr id="9" name="Равнобедренный треугольник 8"/>
          <p:cNvSpPr>
            <a:spLocks noChangeAspect="1"/>
          </p:cNvSpPr>
          <p:nvPr/>
        </p:nvSpPr>
        <p:spPr bwMode="auto">
          <a:xfrm rot="5400000">
            <a:off x="419100" y="6467475"/>
            <a:ext cx="190849" cy="120314"/>
          </a:xfrm>
          <a:prstGeom prst="triangle">
            <a:avLst>
              <a:gd name="adj" fmla="val 50000"/>
            </a:avLst>
          </a:prstGeom>
          <a:solidFill>
            <a:schemeClr val="accent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2" name="Содержимое 11"/>
          <p:cNvSpPr>
            <a:spLocks noGrp="1"/>
          </p:cNvSpPr>
          <p:nvPr>
            <p:ph sz="quarter" idx="1"/>
          </p:nvPr>
        </p:nvSpPr>
        <p:spPr bwMode="auto">
          <a:xfrm>
            <a:off x="304800" y="304800"/>
            <a:ext cx="5715000" cy="5715000"/>
          </a:xfrm>
        </p:spPr>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pic>
        <p:nvPicPr>
          <p:cNvPr id="11" name="Рисунок 10" descr="NNGU_Logo_PNG.png"/>
          <p:cNvPicPr>
            <a:picLocks noChangeAspect="1"/>
          </p:cNvPicPr>
          <p:nvPr/>
        </p:nvPicPr>
        <p:blipFill>
          <a:blip r:embed="rId2"/>
          <a:stretch/>
        </p:blipFill>
        <p:spPr bwMode="auto">
          <a:xfrm>
            <a:off x="2714612" y="6357958"/>
            <a:ext cx="357190" cy="357190"/>
          </a:xfrm>
          <a:prstGeom prst="rect">
            <a:avLst/>
          </a:prstGeom>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2" name="Заголовок 21"/>
          <p:cNvSpPr>
            <a:spLocks noGrp="1"/>
          </p:cNvSpPr>
          <p:nvPr>
            <p:ph type="title"/>
          </p:nvPr>
        </p:nvSpPr>
        <p:spPr bwMode="auto">
          <a:xfrm>
            <a:off x="457200" y="152400"/>
            <a:ext cx="8229600" cy="990600"/>
          </a:xfrm>
          <a:prstGeom prst="rect">
            <a:avLst/>
          </a:prstGeom>
        </p:spPr>
        <p:txBody>
          <a:bodyPr vert="horz" anchor="b" anchorCtr="0">
            <a:normAutofit/>
          </a:bodyPr>
          <a:lstStyle/>
          <a:p>
            <a:pPr>
              <a:defRPr/>
            </a:pPr>
            <a:r>
              <a:rPr lang="ru-RU"/>
              <a:t>Образец заголовка</a:t>
            </a:r>
            <a:endParaRPr lang="en-US"/>
          </a:p>
        </p:txBody>
      </p:sp>
      <p:sp>
        <p:nvSpPr>
          <p:cNvPr id="13" name="Текст 12"/>
          <p:cNvSpPr>
            <a:spLocks noGrp="1"/>
          </p:cNvSpPr>
          <p:nvPr>
            <p:ph type="body" idx="1"/>
          </p:nvPr>
        </p:nvSpPr>
        <p:spPr bwMode="auto">
          <a:xfrm>
            <a:off x="457200" y="1219200"/>
            <a:ext cx="8229600" cy="4910328"/>
          </a:xfrm>
          <a:prstGeom prst="rect">
            <a:avLst/>
          </a:prstGeom>
        </p:spPr>
        <p:txBody>
          <a:bodyPr vert="horz">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en-US"/>
          </a:p>
        </p:txBody>
      </p:sp>
      <p:sp>
        <p:nvSpPr>
          <p:cNvPr id="14" name="Дата 13"/>
          <p:cNvSpPr>
            <a:spLocks noGrp="1"/>
          </p:cNvSpPr>
          <p:nvPr>
            <p:ph type="dt" sz="half" idx="2"/>
          </p:nvPr>
        </p:nvSpPr>
        <p:spPr bwMode="auto">
          <a:xfrm>
            <a:off x="7524328" y="6356350"/>
            <a:ext cx="1165520" cy="365760"/>
          </a:xfrm>
          <a:prstGeom prst="rect">
            <a:avLst/>
          </a:prstGeom>
        </p:spPr>
        <p:txBody>
          <a:bodyPr vert="horz"/>
          <a:lstStyle>
            <a:lvl1pPr algn="r">
              <a:defRPr sz="1200">
                <a:solidFill>
                  <a:schemeClr val="tx2"/>
                </a:solidFill>
                <a:latin typeface="DendaNewC"/>
              </a:defRPr>
            </a:lvl1pPr>
          </a:lstStyle>
          <a:p>
            <a:pPr>
              <a:defRPr/>
            </a:pPr>
            <a:fld id="{0C5FAAE0-429A-4789-8C99-ECF6322A717D}" type="datetime1">
              <a:rPr lang="ru-RU"/>
              <a:t/>
            </a:fld>
            <a:endParaRPr lang="ru-RU"/>
          </a:p>
        </p:txBody>
      </p:sp>
      <p:sp>
        <p:nvSpPr>
          <p:cNvPr id="3" name="Нижний колонтитул 2"/>
          <p:cNvSpPr>
            <a:spLocks noGrp="1"/>
          </p:cNvSpPr>
          <p:nvPr>
            <p:ph type="ftr" sz="quarter" idx="3"/>
          </p:nvPr>
        </p:nvSpPr>
        <p:spPr bwMode="auto">
          <a:xfrm>
            <a:off x="3143240" y="6356350"/>
            <a:ext cx="3714776" cy="365760"/>
          </a:xfrm>
          <a:prstGeom prst="rect">
            <a:avLst/>
          </a:prstGeom>
        </p:spPr>
        <p:txBody>
          <a:bodyPr vert="horz"/>
          <a:lstStyle>
            <a:lvl1pPr algn="ctr">
              <a:defRPr sz="1100">
                <a:solidFill>
                  <a:schemeClr val="tx2"/>
                </a:solidFill>
                <a:latin typeface="DendaNewC"/>
              </a:defRPr>
            </a:lvl1pPr>
          </a:lstStyle>
          <a:p>
            <a:pPr>
              <a:defRPr/>
            </a:pPr>
            <a:r>
              <a:rPr lang="ru-RU"/>
              <a:t>Университет Лобачевского</a:t>
            </a:r>
            <a:endParaRPr/>
          </a:p>
          <a:p>
            <a:pPr>
              <a:defRPr/>
            </a:pPr>
            <a:r>
              <a:rPr lang="ru-RU"/>
              <a:t>Обработка изображений</a:t>
            </a:r>
            <a:endParaRPr/>
          </a:p>
        </p:txBody>
      </p:sp>
      <p:sp>
        <p:nvSpPr>
          <p:cNvPr id="23" name="Номер слайда 22"/>
          <p:cNvSpPr>
            <a:spLocks noGrp="1"/>
          </p:cNvSpPr>
          <p:nvPr>
            <p:ph type="sldNum" sz="quarter" idx="4"/>
          </p:nvPr>
        </p:nvSpPr>
        <p:spPr bwMode="auto">
          <a:xfrm>
            <a:off x="612648" y="6356350"/>
            <a:ext cx="1981200" cy="365760"/>
          </a:xfrm>
          <a:prstGeom prst="rect">
            <a:avLst/>
          </a:prstGeom>
        </p:spPr>
        <p:txBody>
          <a:bodyPr vert="horz"/>
          <a:lstStyle>
            <a:lvl1pPr algn="l">
              <a:defRPr sz="1400">
                <a:solidFill>
                  <a:schemeClr val="tx2"/>
                </a:solidFill>
                <a:latin typeface="DendaNewC"/>
              </a:defRPr>
            </a:lvl1pPr>
          </a:lstStyle>
          <a:p>
            <a:pPr>
              <a:defRPr/>
            </a:pPr>
            <a:fld id="{725C68B6-61C2-468F-89AB-4B9F7531AA68}" type="slidenum">
              <a:rPr lang="ru-RU"/>
              <a:t/>
            </a:fld>
            <a:endParaRPr lang="ru-RU"/>
          </a:p>
        </p:txBody>
      </p:sp>
      <p:sp>
        <p:nvSpPr>
          <p:cNvPr id="28" name="Прямая соединительная линия 27"/>
          <p:cNvSpPr>
            <a:spLocks noChangeShapeType="1"/>
          </p:cNvSpPr>
          <p:nvPr/>
        </p:nvSpPr>
        <p:spPr bwMode="auto">
          <a:xfrm>
            <a:off x="457200" y="6353175"/>
            <a:ext cx="8229600" cy="0"/>
          </a:xfrm>
          <a:prstGeom prst="lin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pPr>
              <a:defRPr/>
            </a:pPr>
            <a:endParaRPr lang="en-US">
              <a:latin typeface="DendaNewC"/>
            </a:endParaRPr>
          </a:p>
        </p:txBody>
      </p:sp>
      <p:sp>
        <p:nvSpPr>
          <p:cNvPr id="29" name="Прямая соединительная линия 28"/>
          <p:cNvSpPr>
            <a:spLocks noChangeShapeType="1"/>
          </p:cNvSpPr>
          <p:nvPr/>
        </p:nvSpPr>
        <p:spPr bwMode="auto">
          <a:xfrm>
            <a:off x="457200" y="1143000"/>
            <a:ext cx="8229600" cy="0"/>
          </a:xfrm>
          <a:prstGeom prst="lin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anchor="t" compatLnSpc="1"/>
          <a:lstStyle/>
          <a:p>
            <a:pPr>
              <a:defRPr/>
            </a:pPr>
            <a:endParaRPr lang="en-US"/>
          </a:p>
        </p:txBody>
      </p:sp>
      <p:sp>
        <p:nvSpPr>
          <p:cNvPr id="10" name="Равнобедренный треугольник 9"/>
          <p:cNvSpPr>
            <a:spLocks noChangeAspect="1"/>
          </p:cNvSpPr>
          <p:nvPr/>
        </p:nvSpPr>
        <p:spPr bwMode="auto">
          <a:xfrm rot="5400000">
            <a:off x="419100" y="6467475"/>
            <a:ext cx="190849" cy="120314"/>
          </a:xfrm>
          <a:prstGeom prst="triangle">
            <a:avLst>
              <a:gd name="adj" fmla="val 50000"/>
            </a:avLst>
          </a:prstGeom>
          <a:solidFill>
            <a:schemeClr val="accent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pic>
        <p:nvPicPr>
          <p:cNvPr id="49154" name="Picture 2" descr="http://www.unn.ru/site/images/brand/unn_logo_rus1.png"/>
          <p:cNvPicPr>
            <a:picLocks noChangeAspect="1" noChangeArrowheads="1"/>
          </p:cNvPicPr>
          <p:nvPr userDrawn="1"/>
        </p:nvPicPr>
        <p:blipFill>
          <a:blip r:embed="rId14"/>
          <a:stretch/>
        </p:blipFill>
        <p:spPr bwMode="auto">
          <a:xfrm>
            <a:off x="2627784" y="6381328"/>
            <a:ext cx="511263" cy="47667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1" ftr="1" hdr="0" sldNum="1"/>
  <p:txStyles>
    <p:titleStyle>
      <a:lvl1pPr algn="l">
        <a:spcBef>
          <a:spcPts val="0"/>
        </a:spcBef>
        <a:buNone/>
        <a:defRPr sz="3200">
          <a:solidFill>
            <a:schemeClr val="tx2"/>
          </a:solidFill>
          <a:latin typeface="+mj-lt"/>
          <a:ea typeface="+mj-ea"/>
          <a:cs typeface="+mj-cs"/>
        </a:defRPr>
      </a:lvl1pPr>
    </p:titleStyle>
    <p:bodyStyle>
      <a:lvl1pPr marL="274320" indent="-274320" algn="l">
        <a:spcBef>
          <a:spcPts val="600"/>
        </a:spcBef>
        <a:buClr>
          <a:schemeClr val="accent1"/>
        </a:buClr>
        <a:buSzPct val="76000"/>
        <a:buFont typeface="Wingdings 3"/>
        <a:buChar char=""/>
        <a:defRPr sz="2600">
          <a:solidFill>
            <a:schemeClr val="tx1"/>
          </a:solidFill>
          <a:latin typeface="+mn-lt"/>
          <a:ea typeface="+mn-ea"/>
          <a:cs typeface="+mn-cs"/>
        </a:defRPr>
      </a:lvl1pPr>
      <a:lvl2pPr marL="548640" indent="-274320" algn="l">
        <a:spcBef>
          <a:spcPts val="500"/>
        </a:spcBef>
        <a:buClr>
          <a:schemeClr val="accent6"/>
        </a:buClr>
        <a:buSzPct val="76000"/>
        <a:buFont typeface="Wingdings 3"/>
        <a:buChar char=""/>
        <a:defRPr sz="2300">
          <a:solidFill>
            <a:schemeClr val="tx1"/>
          </a:solidFill>
          <a:latin typeface="+mn-lt"/>
          <a:ea typeface="+mn-ea"/>
          <a:cs typeface="+mn-cs"/>
        </a:defRPr>
      </a:lvl2pPr>
      <a:lvl3pPr marL="822960" indent="-228600" algn="l">
        <a:spcBef>
          <a:spcPts val="500"/>
        </a:spcBef>
        <a:buClr>
          <a:schemeClr val="accent3"/>
        </a:buClr>
        <a:buSzPct val="76000"/>
        <a:buFont typeface="Wingdings 3"/>
        <a:buChar char=""/>
        <a:defRPr sz="2000">
          <a:solidFill>
            <a:schemeClr val="tx1"/>
          </a:solidFill>
          <a:latin typeface="+mn-lt"/>
          <a:ea typeface="+mn-ea"/>
          <a:cs typeface="+mn-cs"/>
        </a:defRPr>
      </a:lvl3pPr>
      <a:lvl4pPr marL="1097280" indent="-228600" algn="l">
        <a:spcBef>
          <a:spcPts val="400"/>
        </a:spcBef>
        <a:buClr>
          <a:schemeClr val="accent2"/>
        </a:buClr>
        <a:buSzPct val="100000"/>
        <a:buFont typeface="Arial"/>
        <a:buChar char="•"/>
        <a:defRPr sz="1800">
          <a:solidFill>
            <a:schemeClr val="tx1"/>
          </a:solidFill>
          <a:latin typeface="+mn-lt"/>
          <a:ea typeface="+mn-ea"/>
          <a:cs typeface="+mn-cs"/>
        </a:defRPr>
      </a:lvl4pPr>
      <a:lvl5pPr marL="1371600" indent="-228600" algn="l">
        <a:spcBef>
          <a:spcPts val="300"/>
        </a:spcBef>
        <a:buClr>
          <a:schemeClr val="tx1"/>
        </a:buClr>
        <a:buSzPct val="70000"/>
        <a:buFont typeface="Arial"/>
        <a:buChar char="•"/>
        <a:defRPr sz="1600">
          <a:solidFill>
            <a:schemeClr val="tx1"/>
          </a:solidFill>
          <a:latin typeface="+mn-lt"/>
          <a:ea typeface="+mn-ea"/>
          <a:cs typeface="+mn-cs"/>
        </a:defRPr>
      </a:lvl5pPr>
      <a:lvl6pPr marL="1645920" indent="-182880" algn="l">
        <a:spcBef>
          <a:spcPts val="300"/>
        </a:spcBef>
        <a:buClr>
          <a:srgbClr val="9FB8CD">
            <a:shade val="75000"/>
          </a:srgbClr>
        </a:buClr>
        <a:buSzPct val="75000"/>
        <a:buFont typeface="Wingdings 3"/>
        <a:buChar char=""/>
        <a:defRPr lang="en-US" sz="1600">
          <a:solidFill>
            <a:schemeClr val="tx1"/>
          </a:solidFill>
          <a:latin typeface="+mn-lt"/>
          <a:ea typeface="+mn-ea"/>
          <a:cs typeface="+mn-cs"/>
        </a:defRPr>
      </a:lvl6pPr>
      <a:lvl7pPr marL="1828800" indent="-182880" algn="l">
        <a:spcBef>
          <a:spcPts val="300"/>
        </a:spcBef>
        <a:buClr>
          <a:srgbClr val="727CA3">
            <a:shade val="75000"/>
          </a:srgbClr>
        </a:buClr>
        <a:buSzPct val="75000"/>
        <a:buFont typeface="Wingdings 3"/>
        <a:buChar char=""/>
        <a:defRPr lang="en-US" sz="1400">
          <a:solidFill>
            <a:schemeClr val="tx1"/>
          </a:solidFill>
          <a:latin typeface="+mn-lt"/>
          <a:ea typeface="+mn-ea"/>
          <a:cs typeface="+mn-cs"/>
        </a:defRPr>
      </a:lvl7pPr>
      <a:lvl8pPr marL="2011680" indent="-182880" algn="l">
        <a:spcBef>
          <a:spcPts val="300"/>
        </a:spcBef>
        <a:buClr>
          <a:prstClr val="white">
            <a:shade val="50000"/>
          </a:prstClr>
        </a:buClr>
        <a:buSzPct val="75000"/>
        <a:buFont typeface="Wingdings 3"/>
        <a:buChar char=""/>
        <a:defRPr lang="en-US" sz="1400">
          <a:solidFill>
            <a:schemeClr val="tx1"/>
          </a:solidFill>
          <a:latin typeface="+mn-lt"/>
          <a:ea typeface="+mn-ea"/>
          <a:cs typeface="+mn-cs"/>
        </a:defRPr>
      </a:lvl8pPr>
      <a:lvl9pPr marL="2194560" indent="-182880" algn="l">
        <a:spcBef>
          <a:spcPts val="300"/>
        </a:spcBef>
        <a:buClr>
          <a:srgbClr val="9FB8CD"/>
        </a:buClr>
        <a:buSzPct val="75000"/>
        <a:buFont typeface="Wingdings 3"/>
        <a:buChar char=""/>
        <a:defRPr lang="en-US" sz="1200">
          <a:solidFill>
            <a:schemeClr val="tx1"/>
          </a:solidFill>
          <a:latin typeface="+mn-lt"/>
          <a:ea typeface="+mn-ea"/>
          <a:cs typeface="+mn-cs"/>
        </a:defRPr>
      </a:lvl9pPr>
    </p:bodyStyle>
    <p:otherStyle>
      <a:lvl1pPr marL="0" algn="l">
        <a:defRPr>
          <a:solidFill>
            <a:schemeClr val="tx1"/>
          </a:solidFill>
          <a:latin typeface="+mn-lt"/>
          <a:ea typeface="+mn-ea"/>
          <a:cs typeface="+mn-cs"/>
        </a:defRPr>
      </a:lvl1pPr>
      <a:lvl2pPr marL="457200" algn="l">
        <a:defRPr>
          <a:solidFill>
            <a:schemeClr val="tx1"/>
          </a:solidFill>
          <a:latin typeface="+mn-lt"/>
          <a:ea typeface="+mn-ea"/>
          <a:cs typeface="+mn-cs"/>
        </a:defRPr>
      </a:lvl2pPr>
      <a:lvl3pPr marL="914400" algn="l">
        <a:defRPr>
          <a:solidFill>
            <a:schemeClr val="tx1"/>
          </a:solidFill>
          <a:latin typeface="+mn-lt"/>
          <a:ea typeface="+mn-ea"/>
          <a:cs typeface="+mn-cs"/>
        </a:defRPr>
      </a:lvl3pPr>
      <a:lvl4pPr marL="1371600" algn="l">
        <a:defRPr>
          <a:solidFill>
            <a:schemeClr val="tx1"/>
          </a:solidFill>
          <a:latin typeface="+mn-lt"/>
          <a:ea typeface="+mn-ea"/>
          <a:cs typeface="+mn-cs"/>
        </a:defRPr>
      </a:lvl4pPr>
      <a:lvl5pPr marL="1828800" algn="l">
        <a:defRPr>
          <a:solidFill>
            <a:schemeClr val="tx1"/>
          </a:solidFill>
          <a:latin typeface="+mn-lt"/>
          <a:ea typeface="+mn-ea"/>
          <a:cs typeface="+mn-cs"/>
        </a:defRPr>
      </a:lvl5pPr>
      <a:lvl6pPr marL="2286000" algn="l">
        <a:defRPr>
          <a:solidFill>
            <a:schemeClr val="tx1"/>
          </a:solidFill>
          <a:latin typeface="+mn-lt"/>
          <a:ea typeface="+mn-ea"/>
          <a:cs typeface="+mn-cs"/>
        </a:defRPr>
      </a:lvl6pPr>
      <a:lvl7pPr marL="2743200" algn="l">
        <a:defRPr>
          <a:solidFill>
            <a:schemeClr val="tx1"/>
          </a:solidFill>
          <a:latin typeface="+mn-lt"/>
          <a:ea typeface="+mn-ea"/>
          <a:cs typeface="+mn-cs"/>
        </a:defRPr>
      </a:lvl7pPr>
      <a:lvl8pPr marL="3200400" algn="l">
        <a:defRPr>
          <a:solidFill>
            <a:schemeClr val="tx1"/>
          </a:solidFill>
          <a:latin typeface="+mn-lt"/>
          <a:ea typeface="+mn-ea"/>
          <a:cs typeface="+mn-cs"/>
        </a:defRPr>
      </a:lvl8pPr>
      <a:lvl9pPr marL="3657600" algn="l">
        <a:defRPr>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jpg"/><Relationship Id="rId3" Type="http://schemas.openxmlformats.org/officeDocument/2006/relationships/image" Target="../media/image14.jp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jpg"/><Relationship Id="rId3" Type="http://schemas.openxmlformats.org/officeDocument/2006/relationships/image" Target="../media/image65.jp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wmf"/><Relationship Id="rId5" Type="http://schemas.openxmlformats.org/officeDocument/2006/relationships/oleObject" Target="../embeddings/oleObject8.bin"/><Relationship Id="rId6" Type="http://schemas.openxmlformats.org/officeDocument/2006/relationships/image" Target="../media/image69.wmf"/><Relationship Id="rId7" Type="http://schemas.openxmlformats.org/officeDocument/2006/relationships/oleObject" Target="../embeddings/oleObject9.bin"/><Relationship Id="rId8" Type="http://schemas.openxmlformats.org/officeDocument/2006/relationships/image" Target="../media/image70.png"/><Relationship Id="rId9" Type="http://schemas.openxmlformats.org/officeDocument/2006/relationships/image" Target="../media/image71.wmf"/><Relationship Id="rId10" Type="http://schemas.openxmlformats.org/officeDocument/2006/relationships/oleObject" Target="../embeddings/oleObject10.bin"/></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jpg"/><Relationship Id="rId3" Type="http://schemas.openxmlformats.org/officeDocument/2006/relationships/image" Target="../media/image73.jpg"/><Relationship Id="rId4" Type="http://schemas.openxmlformats.org/officeDocument/2006/relationships/image" Target="../media/image74.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wmf"/><Relationship Id="rId3" Type="http://schemas.openxmlformats.org/officeDocument/2006/relationships/oleObject" Target="../embeddings/oleObject11.bin"/><Relationship Id="rId4" Type="http://schemas.openxmlformats.org/officeDocument/2006/relationships/image" Target="../media/image76.wmf"/><Relationship Id="rId5" Type="http://schemas.openxmlformats.org/officeDocument/2006/relationships/oleObject" Target="../embeddings/oleObject12.bin"/><Relationship Id="rId6" Type="http://schemas.openxmlformats.org/officeDocument/2006/relationships/image" Target="../media/image77.png"/><Relationship Id="rId7" Type="http://schemas.openxmlformats.org/officeDocument/2006/relationships/image" Target="../media/image78.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 Id="rId3" Type="http://schemas.openxmlformats.org/officeDocument/2006/relationships/image" Target="../media/image80.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en.wikipedia.org/wiki/Optical_imaging" TargetMode="External"/><Relationship Id="rId3" Type="http://schemas.openxmlformats.org/officeDocument/2006/relationships/hyperlink" Target="https://ru.wikipedia.org/w/index.php?title=%D0%94%D0%B8%D1%84%D1%84%D1%83%D0%B7%D0%BD%D0%B0%D1%8F_%D0%BE%D0%BF%D1%82%D0%B8%D1%87%D0%B5%D1%81%D0%BA%D0%B0%D1%8F_%D1%82%D0%BE%D0%BC%D0%BE%D0%B3%D1%80%D0%B0%D1%84%D0%B8%D1%8F&amp;action=edit&amp;redlink=1" TargetMode="External"/><Relationship Id="rId4" Type="http://schemas.openxmlformats.org/officeDocument/2006/relationships/hyperlink" Target="https://ru.wikipedia.org/wiki/%D0%98%D0%BD%D1%84%D1%80%D0%B0%D0%BA%D1%80%D0%B0%D1%81%D0%BD%D0%BE%D0%B5_%D0%B8%D0%B7%D0%BB%D1%83%D1%87%D0%B5%D0%BD%D0%B8%D0%B5" TargetMode="External"/><Relationship Id="rId5" Type="http://schemas.openxmlformats.org/officeDocument/2006/relationships/hyperlink" Target="https://ru.wikipedia.org/wiki/%D0%93%D0%B5%D0%BC%D0%BE%D0%B3%D0%BB%D0%BE%D0%B1%D0%B8%D0%BD" TargetMode="External"/><Relationship Id="rId6" Type="http://schemas.openxmlformats.org/officeDocument/2006/relationships/hyperlink" Target="https://ru.wikipedia.org/wiki/%D0%A1%D0%BF%D0%B5%D0%BA%D1%82%D1%80_%D0%BF%D0%BE%D0%B3%D0%BB%D0%BE%D1%89%D0%B5%D0%BD%D0%B8%D1%8F" TargetMode="External"/><Relationship Id="rId7" Type="http://schemas.openxmlformats.org/officeDocument/2006/relationships/hyperlink" Target="https://ru.wikipedia.org/wiki/%D0%9A%D0%B8%D1%81%D0%BB%D0%BE%D1%80%D0%BE%D0%B4" TargetMode="External"/><Relationship Id="rId8" Type="http://schemas.openxmlformats.org/officeDocument/2006/relationships/hyperlink" Target="https://ru.wikipedia.org/wiki/%D0%A1%D0%9A%D0%92%D0%98%D0%94" TargetMode="External"/><Relationship Id="rId9" Type="http://schemas.openxmlformats.org/officeDocument/2006/relationships/hyperlink" Target="https://ru.wikipedia.org/wiki/%D0%A2%D0%BA%D0%B0%D0%BD%D1%8C_(%D0%B1%D0%B8%D0%BE%D0%BB%D0%BE%D0%B3%D0%B8%D1%8F)" TargetMode="External"/><Relationship Id="rId10" Type="http://schemas.openxmlformats.org/officeDocument/2006/relationships/hyperlink" Target="https://ru.wikipedia.org/wiki/%D0%AD%D0%BB%D0%B5%D0%BA%D1%82%D1%80%D0%B8%D1%87%D0%B5%D1%81%D0%BA%D0%BE%D0%B5_%D0%BF%D0%BE%D0%BB%D0%B5" TargetMode="External"/><Relationship Id="rId11" Type="http://schemas.openxmlformats.org/officeDocument/2006/relationships/hyperlink" Target="https://ru.wikipedia.org/wiki/%D0%AD%D0%AD%D0%93" TargetMode="Externa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jpg"/><Relationship Id="rId3" Type="http://schemas.openxmlformats.org/officeDocument/2006/relationships/image" Target="../media/image89.pn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wmf"/><Relationship Id="rId3" Type="http://schemas.openxmlformats.org/officeDocument/2006/relationships/oleObject" Target="../embeddings/oleObject13.bin"/><Relationship Id="rId4" Type="http://schemas.openxmlformats.org/officeDocument/2006/relationships/image" Target="../media/image91.wmf"/><Relationship Id="rId5" Type="http://schemas.openxmlformats.org/officeDocument/2006/relationships/oleObject" Target="../embeddings/oleObject14.bin"/><Relationship Id="rId6" Type="http://schemas.openxmlformats.org/officeDocument/2006/relationships/image" Target="../media/image92.wmf"/><Relationship Id="rId7" Type="http://schemas.openxmlformats.org/officeDocument/2006/relationships/oleObject" Target="../embeddings/oleObject15.bin"/><Relationship Id="rId8" Type="http://schemas.openxmlformats.org/officeDocument/2006/relationships/image" Target="../media/image93.wmf"/><Relationship Id="rId9" Type="http://schemas.openxmlformats.org/officeDocument/2006/relationships/oleObject" Target="../embeddings/oleObject16.bin"/><Relationship Id="rId10" Type="http://schemas.openxmlformats.org/officeDocument/2006/relationships/image" Target="../media/image94.jp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5.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wmf"/><Relationship Id="rId3" Type="http://schemas.openxmlformats.org/officeDocument/2006/relationships/oleObject" Target="../embeddings/oleObject17.bin"/><Relationship Id="rId4" Type="http://schemas.openxmlformats.org/officeDocument/2006/relationships/image" Target="../media/image97.wmf"/><Relationship Id="rId5" Type="http://schemas.openxmlformats.org/officeDocument/2006/relationships/oleObject" Target="../embeddings/oleObject18.bin"/><Relationship Id="rId6" Type="http://schemas.openxmlformats.org/officeDocument/2006/relationships/image" Target="../media/image98.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jp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 Id="rId3" Type="http://schemas.openxmlformats.org/officeDocument/2006/relationships/image" Target="../media/image101.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pn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5.jpg"/><Relationship Id="rId3" Type="http://schemas.openxmlformats.org/officeDocument/2006/relationships/image" Target="../media/image106.pn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8.jp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 Id="rId3" Type="http://schemas.openxmlformats.org/officeDocument/2006/relationships/image" Target="../media/image110.pn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jp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2.png"/><Relationship Id="rId3" Type="http://schemas.openxmlformats.org/officeDocument/2006/relationships/hyperlink" Target="http://www.color.org/" TargetMode="Externa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ru.wikipedia.org/wiki/%D0%93%D0%BB%D0%B0%D0%B7" TargetMode="External"/><Relationship Id="rId3" Type="http://schemas.openxmlformats.org/officeDocument/2006/relationships/hyperlink" Target="https://ru.wikipedia.org/wiki/%D0%9A%D1%80%D0%B8%D1%81%D1%82%D0%B0%D0%BB%D0%BB" TargetMode="External"/><Relationship Id="rId4" Type="http://schemas.openxmlformats.org/officeDocument/2006/relationships/hyperlink" Target="https://ru.wikipedia.org/wiki/%D0%9C%D0%B5%D1%82%D0%B0%D0%BB%D0%BB" TargetMode="External"/><Relationship Id="rId5" Type="http://schemas.openxmlformats.org/officeDocument/2006/relationships/hyperlink" Target="https://ru.wikipedia.org/wiki/%D0%9D%D0%BC" TargetMode="External"/><Relationship Id="rId6" Type="http://schemas.openxmlformats.org/officeDocument/2006/relationships/hyperlink" Target="https://ru.wikipedia.org/w/index.php?title=%D0%9B%D1%8E%D0%BC%D0%B8%D0%BD%D0%B5%D1%81%D1%86%D0%B5%D0%BD%D1%82%D0%BD%D1%8B%D0%B9_%D0%BC%D0%B8%D0%BA%D1%80%D0%BE%D1%81%D0%BA%D0%BE%D0%BF&amp;action=edit&amp;redlink=1" TargetMode="External"/><Relationship Id="rId7" Type="http://schemas.openxmlformats.org/officeDocument/2006/relationships/hyperlink" Target="https://ru.wikipedia.org/wiki/%D0%9C%D0%BA%D0%BC" TargetMode="External"/><Relationship Id="rId8" Type="http://schemas.openxmlformats.org/officeDocument/2006/relationships/hyperlink" Target="https://ru.wikipedia.org/wiki/%D0%AD%D0%BB%D0%B5%D0%BA%D1%82%D1%80%D0%BE%D0%BD" TargetMode="External"/><Relationship Id="rId9" Type="http://schemas.openxmlformats.org/officeDocument/2006/relationships/hyperlink" Target="https://ru.wikipedia.org/wiki/%D0%9D%D0%B0%D0%BD%D0%BE%D0%BC%D0%B5%D1%82%D1%80" TargetMode="External"/><Relationship Id="rId10" Type="http://schemas.openxmlformats.org/officeDocument/2006/relationships/hyperlink" Target="https://ru.wikipedia.org/wiki/%D0%9E%D0%BF%D1%82%D0%B8%D1%87%D0%B5%D1%81%D0%BA%D0%B8%D0%B9_%D0%BC%D0%B8%D0%BA%D1%80%D0%BE%D1%81%D0%BA%D0%BE%D0%BF" TargetMode="External"/><Relationship Id="rId11" Type="http://schemas.openxmlformats.org/officeDocument/2006/relationships/hyperlink" Target="https://ru.wikipedia.org/wiki/%D0%9C%D0%B8%D0%BA%D1%80%D0%BE%D1%81%D0%BA%D0%BE%D0%BF" TargetMode="Externa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8.jp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rxiv.org/abs/1603.08511" TargetMode="External"/><Relationship Id="rId3" Type="http://schemas.openxmlformats.org/officeDocument/2006/relationships/image" Target="../media/image113.pn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4.jp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beamandrew/medical-data" TargetMode="Externa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6.png"/></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jpg"/><Relationship Id="rId3" Type="http://schemas.openxmlformats.org/officeDocument/2006/relationships/image" Target="../media/image118.jpg"/></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9.jpg"/><Relationship Id="rId3" Type="http://schemas.openxmlformats.org/officeDocument/2006/relationships/image" Target="../media/image117.jpg"/></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0.jpg"/><Relationship Id="rId3" Type="http://schemas.openxmlformats.org/officeDocument/2006/relationships/image" Target="../media/image121.jpg"/><Relationship Id="rId4" Type="http://schemas.openxmlformats.org/officeDocument/2006/relationships/image" Target="../media/image122.jpg"/></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3.png"/><Relationship Id="rId3" Type="http://schemas.openxmlformats.org/officeDocument/2006/relationships/image" Target="../media/image124.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5.jpg"/><Relationship Id="rId3" Type="http://schemas.openxmlformats.org/officeDocument/2006/relationships/image" Target="../media/image118.jpg"/></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6.png"/></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jpg"/><Relationship Id="rId3" Type="http://schemas.openxmlformats.org/officeDocument/2006/relationships/image" Target="../media/image118.jpg"/></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omnimedicalsearch.com/image_databases.html" TargetMode="Externa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2.jpg"/><Relationship Id="rId3" Type="http://schemas.openxmlformats.org/officeDocument/2006/relationships/image" Target="../media/image118.jp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3.png"/><Relationship Id="rId3" Type="http://schemas.openxmlformats.org/officeDocument/2006/relationships/image" Target="../media/image134.png"/></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9.jpg"/><Relationship Id="rId3" Type="http://schemas.openxmlformats.org/officeDocument/2006/relationships/image" Target="../media/image140.jpg"/><Relationship Id="rId4" Type="http://schemas.openxmlformats.org/officeDocument/2006/relationships/image" Target="../media/image141.jpg"/></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medpix.nlm.nih.gov/home" TargetMode="External"/></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2.wmf"/><Relationship Id="rId3" Type="http://schemas.openxmlformats.org/officeDocument/2006/relationships/oleObject" Target="../embeddings/oleObject19.bin"/><Relationship Id="rId4" Type="http://schemas.openxmlformats.org/officeDocument/2006/relationships/image" Target="../media/image143.wmf"/><Relationship Id="rId5" Type="http://schemas.openxmlformats.org/officeDocument/2006/relationships/oleObject" Target="../embeddings/oleObject20.bin"/></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4.wmf"/><Relationship Id="rId3" Type="http://schemas.openxmlformats.org/officeDocument/2006/relationships/oleObject" Target="../embeddings/oleObject21.bin"/><Relationship Id="rId4" Type="http://schemas.openxmlformats.org/officeDocument/2006/relationships/image" Target="../media/image145.wmf"/><Relationship Id="rId5" Type="http://schemas.openxmlformats.org/officeDocument/2006/relationships/oleObject" Target="../embeddings/oleObject22.bin"/><Relationship Id="rId6" Type="http://schemas.openxmlformats.org/officeDocument/2006/relationships/image" Target="../media/image146.wmf"/><Relationship Id="rId7" Type="http://schemas.openxmlformats.org/officeDocument/2006/relationships/oleObject" Target="../embeddings/oleObject23.bin"/></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7.wmf"/><Relationship Id="rId3" Type="http://schemas.openxmlformats.org/officeDocument/2006/relationships/oleObject" Target="../embeddings/oleObject24.bin"/><Relationship Id="rId4" Type="http://schemas.openxmlformats.org/officeDocument/2006/relationships/image" Target="../media/image148.wmf"/><Relationship Id="rId5" Type="http://schemas.openxmlformats.org/officeDocument/2006/relationships/oleObject" Target="../embeddings/oleObject25.bin"/></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9.wmf"/><Relationship Id="rId3" Type="http://schemas.openxmlformats.org/officeDocument/2006/relationships/oleObject" Target="../embeddings/oleObject26.bin"/><Relationship Id="rId4" Type="http://schemas.openxmlformats.org/officeDocument/2006/relationships/image" Target="../media/image150.wmf"/><Relationship Id="rId5" Type="http://schemas.openxmlformats.org/officeDocument/2006/relationships/oleObject" Target="../embeddings/oleObject27.bin"/></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1.wmf"/><Relationship Id="rId3" Type="http://schemas.openxmlformats.org/officeDocument/2006/relationships/oleObject" Target="../embeddings/oleObject28.bin"/><Relationship Id="rId4" Type="http://schemas.openxmlformats.org/officeDocument/2006/relationships/image" Target="../media/image152.wmf"/><Relationship Id="rId5" Type="http://schemas.openxmlformats.org/officeDocument/2006/relationships/oleObject" Target="../embeddings/oleObject29.bin"/><Relationship Id="rId6" Type="http://schemas.openxmlformats.org/officeDocument/2006/relationships/image" Target="../media/image153.wmf"/><Relationship Id="rId7" Type="http://schemas.openxmlformats.org/officeDocument/2006/relationships/oleObject" Target="../embeddings/oleObject30.bin"/></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4.wmf"/><Relationship Id="rId3" Type="http://schemas.openxmlformats.org/officeDocument/2006/relationships/oleObject" Target="../embeddings/oleObject31.bin"/><Relationship Id="rId4" Type="http://schemas.openxmlformats.org/officeDocument/2006/relationships/image" Target="../media/image155.wmf"/><Relationship Id="rId5" Type="http://schemas.openxmlformats.org/officeDocument/2006/relationships/oleObject" Target="../embeddings/oleObject32.bin"/></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stanfordmlgroup.github.io/competitions/mura/" TargetMode="External"/></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6.wmf"/><Relationship Id="rId3" Type="http://schemas.openxmlformats.org/officeDocument/2006/relationships/oleObject" Target="../embeddings/oleObject33.bin"/><Relationship Id="rId4" Type="http://schemas.openxmlformats.org/officeDocument/2006/relationships/image" Target="../media/image157.wmf"/><Relationship Id="rId5" Type="http://schemas.openxmlformats.org/officeDocument/2006/relationships/oleObject" Target="../embeddings/oleObject34.bin"/></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8.wmf"/><Relationship Id="rId3" Type="http://schemas.openxmlformats.org/officeDocument/2006/relationships/oleObject" Target="../embeddings/oleObject35.bin"/><Relationship Id="rId4" Type="http://schemas.openxmlformats.org/officeDocument/2006/relationships/image" Target="../media/image159.wmf"/><Relationship Id="rId5" Type="http://schemas.openxmlformats.org/officeDocument/2006/relationships/oleObject" Target="../embeddings/oleObject36.bin"/><Relationship Id="rId6" Type="http://schemas.openxmlformats.org/officeDocument/2006/relationships/image" Target="../media/image160.wmf"/><Relationship Id="rId7" Type="http://schemas.openxmlformats.org/officeDocument/2006/relationships/oleObject" Target="../embeddings/oleObject37.bin"/></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1.wmf"/><Relationship Id="rId3" Type="http://schemas.openxmlformats.org/officeDocument/2006/relationships/oleObject" Target="../embeddings/oleObject38.bin"/><Relationship Id="rId4" Type="http://schemas.openxmlformats.org/officeDocument/2006/relationships/image" Target="../media/image162.wmf"/><Relationship Id="rId5" Type="http://schemas.openxmlformats.org/officeDocument/2006/relationships/oleObject" Target="../embeddings/oleObject39.bin"/><Relationship Id="rId6" Type="http://schemas.openxmlformats.org/officeDocument/2006/relationships/image" Target="../media/image163.wmf"/><Relationship Id="rId7" Type="http://schemas.openxmlformats.org/officeDocument/2006/relationships/oleObject" Target="../embeddings/oleObject40.bin"/><Relationship Id="rId8" Type="http://schemas.openxmlformats.org/officeDocument/2006/relationships/image" Target="../media/image164.wmf"/><Relationship Id="rId9" Type="http://schemas.openxmlformats.org/officeDocument/2006/relationships/oleObject" Target="../embeddings/oleObject41.bin"/></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5.wmf"/><Relationship Id="rId3" Type="http://schemas.openxmlformats.org/officeDocument/2006/relationships/oleObject" Target="../embeddings/oleObject42.bin"/><Relationship Id="rId4" Type="http://schemas.openxmlformats.org/officeDocument/2006/relationships/image" Target="../media/image166.wmf"/><Relationship Id="rId5" Type="http://schemas.openxmlformats.org/officeDocument/2006/relationships/oleObject" Target="../embeddings/oleObject43.bin"/></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7.wmf"/><Relationship Id="rId3" Type="http://schemas.openxmlformats.org/officeDocument/2006/relationships/oleObject" Target="../embeddings/oleObject44.bin"/></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8.wmf"/><Relationship Id="rId3" Type="http://schemas.openxmlformats.org/officeDocument/2006/relationships/oleObject" Target="../embeddings/oleObject45.bin"/></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cbi.nlm.nih.gov/pubmed/23774715" TargetMode="External"/><Relationship Id="rId3" Type="http://schemas.openxmlformats.org/officeDocument/2006/relationships/hyperlink" Target="http://preprocessed-connectomes-project.org/abide/" TargetMode="External"/></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9.png"/><Relationship Id="rId3" Type="http://schemas.openxmlformats.org/officeDocument/2006/relationships/image" Target="../media/image172.png"/><Relationship Id="rId4" Type="http://schemas.openxmlformats.org/officeDocument/2006/relationships/image" Target="../media/image173.png"/></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9.png"/><Relationship Id="rId3" Type="http://schemas.openxmlformats.org/officeDocument/2006/relationships/image" Target="../media/image174.png"/><Relationship Id="rId4" Type="http://schemas.openxmlformats.org/officeDocument/2006/relationships/image" Target="../media/image175.png"/></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png"/><Relationship Id="rId3" Type="http://schemas.openxmlformats.org/officeDocument/2006/relationships/image" Target="../media/image176.png"/><Relationship Id="rId4" Type="http://schemas.openxmlformats.org/officeDocument/2006/relationships/image" Target="../media/image177.png"/></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png"/><Relationship Id="rId3" Type="http://schemas.openxmlformats.org/officeDocument/2006/relationships/image" Target="../media/image178.png"/><Relationship Id="rId4" Type="http://schemas.openxmlformats.org/officeDocument/2006/relationships/image" Target="../media/image179.png"/></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png"/><Relationship Id="rId3" Type="http://schemas.openxmlformats.org/officeDocument/2006/relationships/image" Target="../media/image179.png"/><Relationship Id="rId4" Type="http://schemas.openxmlformats.org/officeDocument/2006/relationships/image" Target="../media/image169.png"/><Relationship Id="rId5" Type="http://schemas.openxmlformats.org/officeDocument/2006/relationships/image" Target="../media/image175.png"/></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0.png"/><Relationship Id="rId3" Type="http://schemas.openxmlformats.org/officeDocument/2006/relationships/image" Target="../media/image169.png"/><Relationship Id="rId4" Type="http://schemas.openxmlformats.org/officeDocument/2006/relationships/image" Target="../media/image175.png"/></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 Id="rId3" Type="http://schemas.openxmlformats.org/officeDocument/2006/relationships/image" Target="../media/image171.png"/><Relationship Id="rId4" Type="http://schemas.openxmlformats.org/officeDocument/2006/relationships/image" Target="../media/image179.png"/></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2.wmf"/><Relationship Id="rId3" Type="http://schemas.openxmlformats.org/officeDocument/2006/relationships/oleObject" Target="../embeddings/oleObject46.bin"/><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wmf"/><Relationship Id="rId8" Type="http://schemas.openxmlformats.org/officeDocument/2006/relationships/oleObject" Target="../embeddings/oleObject47.bin"/><Relationship Id="rId9" Type="http://schemas.openxmlformats.org/officeDocument/2006/relationships/image" Target="../media/image187.wmf"/><Relationship Id="rId10" Type="http://schemas.openxmlformats.org/officeDocument/2006/relationships/oleObject" Target="../embeddings/oleObject48.bin"/></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8.wmf"/><Relationship Id="rId3" Type="http://schemas.openxmlformats.org/officeDocument/2006/relationships/oleObject" Target="../embeddings/oleObject49.bin"/><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9.wmf"/><Relationship Id="rId8" Type="http://schemas.openxmlformats.org/officeDocument/2006/relationships/oleObject" Target="../embeddings/oleObject50.bin"/><Relationship Id="rId9" Type="http://schemas.openxmlformats.org/officeDocument/2006/relationships/image" Target="../media/image190.wmf"/><Relationship Id="rId10" Type="http://schemas.openxmlformats.org/officeDocument/2006/relationships/oleObject" Target="../embeddings/oleObject51.bin"/></Relationships>
</file>

<file path=ppt/slides/_rels/slide1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1.png"/><Relationship Id="rId3" Type="http://schemas.openxmlformats.org/officeDocument/2006/relationships/image" Target="../media/image192.png"/><Relationship Id="rId4" Type="http://schemas.openxmlformats.org/officeDocument/2006/relationships/image" Target="../media/image17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eurology.org/content/74/3/201.short" TargetMode="External"/><Relationship Id="rId3" Type="http://schemas.openxmlformats.org/officeDocument/2006/relationships/hyperlink" Target="http://adni.loni.usc.edu/data-samples/access-data/" TargetMode="External"/></Relationships>
</file>

<file path=ppt/slides/_rels/slide190.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3.wmf"/><Relationship Id="rId3" Type="http://schemas.openxmlformats.org/officeDocument/2006/relationships/oleObject" Target="../embeddings/oleObject52.bin"/><Relationship Id="rId4" Type="http://schemas.openxmlformats.org/officeDocument/2006/relationships/image" Target="../media/image194.wmf"/><Relationship Id="rId5" Type="http://schemas.openxmlformats.org/officeDocument/2006/relationships/oleObject" Target="../embeddings/oleObject53.bin"/></Relationships>
</file>

<file path=ppt/slides/_rels/slide19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s>
</file>

<file path=ppt/slides/_rels/slide19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oleObject" Target="../embeddings/oleObject54.bin"/><Relationship Id="rId5" Type="http://schemas.openxmlformats.org/officeDocument/2006/relationships/image" Target="../media/image200.png"/><Relationship Id="rId6" Type="http://schemas.openxmlformats.org/officeDocument/2006/relationships/oleObject" Target="../embeddings/oleObject55.bin"/><Relationship Id="rId7" Type="http://schemas.openxmlformats.org/officeDocument/2006/relationships/image" Target="../media/image201.png"/><Relationship Id="rId8" Type="http://schemas.openxmlformats.org/officeDocument/2006/relationships/oleObject" Target="../embeddings/oleObject56.bin"/><Relationship Id="rId9" Type="http://schemas.openxmlformats.org/officeDocument/2006/relationships/image" Target="../media/image202.png"/><Relationship Id="rId10" Type="http://schemas.openxmlformats.org/officeDocument/2006/relationships/oleObject" Target="../embeddings/oleObject57.bin"/><Relationship Id="rId11" Type="http://schemas.openxmlformats.org/officeDocument/2006/relationships/image" Target="../media/image203.png"/><Relationship Id="rId12" Type="http://schemas.openxmlformats.org/officeDocument/2006/relationships/oleObject" Target="../embeddings/oleObject58.bin"/><Relationship Id="rId13" Type="http://schemas.openxmlformats.org/officeDocument/2006/relationships/image" Target="../media/image204.png"/><Relationship Id="rId14" Type="http://schemas.openxmlformats.org/officeDocument/2006/relationships/oleObject" Target="../embeddings/oleObject59.bin"/><Relationship Id="rId15" Type="http://schemas.openxmlformats.org/officeDocument/2006/relationships/image" Target="../media/image205.png"/><Relationship Id="rId16" Type="http://schemas.openxmlformats.org/officeDocument/2006/relationships/oleObject" Target="../embeddings/oleObject60.bin"/></Relationships>
</file>

<file path=ppt/slides/_rels/slide19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6.wmf"/><Relationship Id="rId3" Type="http://schemas.openxmlformats.org/officeDocument/2006/relationships/oleObject" Target="../embeddings/oleObject61.bin"/><Relationship Id="rId4" Type="http://schemas.openxmlformats.org/officeDocument/2006/relationships/image" Target="../media/image207.wmf"/><Relationship Id="rId5" Type="http://schemas.openxmlformats.org/officeDocument/2006/relationships/oleObject" Target="../embeddings/oleObject62.bin"/><Relationship Id="rId6" Type="http://schemas.openxmlformats.org/officeDocument/2006/relationships/image" Target="../media/image208.wmf"/><Relationship Id="rId7" Type="http://schemas.openxmlformats.org/officeDocument/2006/relationships/oleObject" Target="../embeddings/oleObject63.bin"/><Relationship Id="rId8" Type="http://schemas.openxmlformats.org/officeDocument/2006/relationships/image" Target="../media/image209.wmf"/><Relationship Id="rId9" Type="http://schemas.openxmlformats.org/officeDocument/2006/relationships/oleObject" Target="../embeddings/oleObject64.bin"/></Relationships>
</file>

<file path=ppt/slides/_rels/slide1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0.png"/></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1.png"/><Relationship Id="rId3" Type="http://schemas.openxmlformats.org/officeDocument/2006/relationships/image" Target="../media/image2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isi.uu.nl/Research/Publications/publicationview/id=855.html" TargetMode="External"/><Relationship Id="rId3" Type="http://schemas.openxmlformats.org/officeDocument/2006/relationships/hyperlink" Target="http://www.isi.uu.nl/Research/Databases/DRIVE/download.php" TargetMode="External"/></Relationships>
</file>

<file path=ppt/slides/_rels/slide2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0.png"/><Relationship Id="rId3" Type="http://schemas.openxmlformats.org/officeDocument/2006/relationships/image" Target="../media/image213.png"/><Relationship Id="rId4" Type="http://schemas.openxmlformats.org/officeDocument/2006/relationships/image" Target="../media/image214.png"/></Relationships>
</file>

<file path=ppt/slides/_rels/slide20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5.wmf"/><Relationship Id="rId3" Type="http://schemas.openxmlformats.org/officeDocument/2006/relationships/oleObject" Target="../embeddings/oleObject65.bin"/><Relationship Id="rId4" Type="http://schemas.openxmlformats.org/officeDocument/2006/relationships/image" Target="../media/image216.wmf"/><Relationship Id="rId5" Type="http://schemas.openxmlformats.org/officeDocument/2006/relationships/oleObject" Target="../embeddings/oleObject66.bin"/><Relationship Id="rId6" Type="http://schemas.openxmlformats.org/officeDocument/2006/relationships/image" Target="../media/image217.wmf"/><Relationship Id="rId7" Type="http://schemas.openxmlformats.org/officeDocument/2006/relationships/oleObject" Target="../embeddings/oleObject67.bin"/><Relationship Id="rId8" Type="http://schemas.openxmlformats.org/officeDocument/2006/relationships/image" Target="../media/image218.wmf"/><Relationship Id="rId9" Type="http://schemas.openxmlformats.org/officeDocument/2006/relationships/oleObject" Target="../embeddings/oleObject68.bin"/><Relationship Id="rId10" Type="http://schemas.openxmlformats.org/officeDocument/2006/relationships/image" Target="../media/image219.wmf"/><Relationship Id="rId11" Type="http://schemas.openxmlformats.org/officeDocument/2006/relationships/oleObject" Target="../embeddings/oleObject69.bin"/><Relationship Id="rId12" Type="http://schemas.openxmlformats.org/officeDocument/2006/relationships/image" Target="../media/image220.wmf"/><Relationship Id="rId13" Type="http://schemas.openxmlformats.org/officeDocument/2006/relationships/oleObject" Target="../embeddings/oleObject70.bin"/><Relationship Id="rId14" Type="http://schemas.openxmlformats.org/officeDocument/2006/relationships/image" Target="../media/image221.wmf"/><Relationship Id="rId15" Type="http://schemas.openxmlformats.org/officeDocument/2006/relationships/oleObject" Target="../embeddings/oleObject71.bin"/></Relationships>
</file>

<file path=ppt/slides/_rels/slide20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2.wmf"/><Relationship Id="rId3" Type="http://schemas.openxmlformats.org/officeDocument/2006/relationships/oleObject" Target="../embeddings/oleObject72.bin"/></Relationships>
</file>

<file path=ppt/slides/_rels/slide20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3.wmf"/><Relationship Id="rId3" Type="http://schemas.openxmlformats.org/officeDocument/2006/relationships/oleObject" Target="../embeddings/oleObject73.bin"/><Relationship Id="rId4" Type="http://schemas.openxmlformats.org/officeDocument/2006/relationships/image" Target="../media/image224.wmf"/><Relationship Id="rId5" Type="http://schemas.openxmlformats.org/officeDocument/2006/relationships/oleObject" Target="../embeddings/oleObject74.bin"/></Relationships>
</file>

<file path=ppt/slides/_rels/slide20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oasis-brains.org/" TargetMode="External"/></Relationships>
</file>

<file path=ppt/slides/_rels/slide2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5.wmf"/><Relationship Id="rId3" Type="http://schemas.openxmlformats.org/officeDocument/2006/relationships/oleObject" Target="../embeddings/oleObject75.bin"/><Relationship Id="rId4" Type="http://schemas.openxmlformats.org/officeDocument/2006/relationships/image" Target="../media/image226.wmf"/><Relationship Id="rId5" Type="http://schemas.openxmlformats.org/officeDocument/2006/relationships/oleObject" Target="../embeddings/oleObject76.bin"/></Relationships>
</file>

<file path=ppt/slides/_rels/slide2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7.emf"/><Relationship Id="rId3" Type="http://schemas.openxmlformats.org/officeDocument/2006/relationships/oleObject" Target="../embeddings/oleObject77.bin"/><Relationship Id="rId4" Type="http://schemas.openxmlformats.org/officeDocument/2006/relationships/image" Target="../media/image228.emf"/><Relationship Id="rId5" Type="http://schemas.openxmlformats.org/officeDocument/2006/relationships/oleObject" Target="../embeddings/oleObject78.bin"/><Relationship Id="rId6" Type="http://schemas.openxmlformats.org/officeDocument/2006/relationships/image" Target="../media/image229.emf"/><Relationship Id="rId7" Type="http://schemas.openxmlformats.org/officeDocument/2006/relationships/oleObject" Target="../embeddings/oleObject79.bin"/></Relationships>
</file>

<file path=ppt/slides/_rels/slide2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0.emf"/><Relationship Id="rId3" Type="http://schemas.openxmlformats.org/officeDocument/2006/relationships/oleObject" Target="../embeddings/oleObject80.bin"/></Relationships>
</file>

<file path=ppt/slides/_rels/slide2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1.wmf"/><Relationship Id="rId3" Type="http://schemas.openxmlformats.org/officeDocument/2006/relationships/oleObject" Target="../embeddings/oleObject81.bin"/></Relationships>
</file>

<file path=ppt/slides/_rels/slide2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2.emf"/><Relationship Id="rId3" Type="http://schemas.openxmlformats.org/officeDocument/2006/relationships/oleObject" Target="../embeddings/oleObject82.bin"/></Relationships>
</file>

<file path=ppt/slides/_rels/slide2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3.emf"/><Relationship Id="rId3" Type="http://schemas.openxmlformats.org/officeDocument/2006/relationships/oleObject" Target="../embeddings/oleObject83.bin"/><Relationship Id="rId4" Type="http://schemas.openxmlformats.org/officeDocument/2006/relationships/image" Target="../media/image234.wmf"/></Relationships>
</file>

<file path=ppt/slides/_rels/slide2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5.wmf"/><Relationship Id="rId3" Type="http://schemas.openxmlformats.org/officeDocument/2006/relationships/oleObject" Target="../embeddings/oleObject84.bin"/><Relationship Id="rId4" Type="http://schemas.openxmlformats.org/officeDocument/2006/relationships/image" Target="../media/image236.wmf"/><Relationship Id="rId5" Type="http://schemas.openxmlformats.org/officeDocument/2006/relationships/oleObject" Target="../embeddings/oleObject85.bin"/><Relationship Id="rId6" Type="http://schemas.openxmlformats.org/officeDocument/2006/relationships/image" Target="../media/image237.png"/></Relationships>
</file>

<file path=ppt/slides/_rels/slide21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cardiacatlas.org/studies/" TargetMode="External"/></Relationships>
</file>

<file path=ppt/slides/_rels/slide2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8.png"/></Relationships>
</file>

<file path=ppt/slides/_rels/slide2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9.png"/></Relationships>
</file>

<file path=ppt/slides/_rels/slide2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0.png"/></Relationships>
</file>

<file path=ppt/slides/_rels/slide2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1.png"/></Relationships>
</file>

<file path=ppt/slides/_rels/slide2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2.png"/></Relationships>
</file>

<file path=ppt/slides/_rels/slide2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3.png"/></Relationships>
</file>

<file path=ppt/slides/_rels/slide2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4.png"/><Relationship Id="rId3" Type="http://schemas.openxmlformats.org/officeDocument/2006/relationships/image" Target="../media/image245.png"/></Relationships>
</file>

<file path=ppt/slides/_rels/slide2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6.png"/><Relationship Id="rId3" Type="http://schemas.openxmlformats.org/officeDocument/2006/relationships/image" Target="../media/image247.png"/></Relationships>
</file>

<file path=ppt/slides/_rels/slide2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imaging.cancer.gov/programsandresources/informationsystems/lidc" TargetMode="External"/></Relationships>
</file>

<file path=ppt/slides/_rels/slide2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9.png"/><Relationship Id="rId3" Type="http://schemas.openxmlformats.org/officeDocument/2006/relationships/image" Target="../media/image250.png"/></Relationships>
</file>

<file path=ppt/slides/_rels/slide2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1.png"/></Relationships>
</file>

<file path=ppt/slides/_rels/slide2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2.jpg"/></Relationships>
</file>

<file path=ppt/slides/_rels/slide2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3.jpg"/></Relationships>
</file>

<file path=ppt/slides/_rels/slide2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4.jpg"/></Relationships>
</file>

<file path=ppt/slides/_rels/slide2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s>
</file>

<file path=ppt/slides/_rels/slide2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1.png"/><Relationship Id="rId3" Type="http://schemas.openxmlformats.org/officeDocument/2006/relationships/image" Target="../media/image262.png"/></Relationships>
</file>

<file path=ppt/slides/_rels/slide2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3.png"/></Relationships>
</file>

<file path=ppt/slides/_rels/slide23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cademictorrents.com/details/557481faacd824c83fbf57dcf7b6da9383b3235a" TargetMode="External"/></Relationships>
</file>

<file path=ppt/slides/_rels/slide24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4.png"/></Relationships>
</file>

<file path=ppt/slides/_rels/slide24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5.png"/></Relationships>
</file>

<file path=ppt/slides/_rels/slide2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igwww.epfl.ch/demo/ip/demos/edgeDetector/" TargetMode="External"/><Relationship Id="rId3" Type="http://schemas.openxmlformats.org/officeDocument/2006/relationships/image" Target="../media/image266.png"/></Relationships>
</file>

<file path=ppt/slides/_rels/slide2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7.png"/><Relationship Id="rId3" Type="http://schemas.openxmlformats.org/officeDocument/2006/relationships/image" Target="../media/image268.png"/></Relationships>
</file>

<file path=ppt/slides/_rels/slide2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9.png"/></Relationships>
</file>

<file path=ppt/slides/_rels/slide24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cancerimagingarchive.net/" TargetMode="External"/></Relationships>
</file>

<file path=ppt/slides/_rels/slide25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1.png"/><Relationship Id="rId3" Type="http://schemas.openxmlformats.org/officeDocument/2006/relationships/image" Target="../media/image272.png"/></Relationships>
</file>

<file path=ppt/slides/_rels/slide2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3.png"/></Relationships>
</file>

<file path=ppt/slides/_rels/slide2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s>
</file>

<file path=ppt/slides/_rels/slide2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8.png"/></Relationships>
</file>

<file path=ppt/slides/_rels/slide2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9.png"/></Relationships>
</file>

<file path=ppt/slides/_rels/slide2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0.png"/></Relationships>
</file>

<file path=ppt/slides/_rels/slide2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1.png"/></Relationships>
</file>

<file path=ppt/slides/_rels/slide2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researchgate.net/publication/316202410_Application_of_Biomedical_Image_Processing_in_Blood_Cell_Counting_Using_Hough_Transform" TargetMode="External"/><Relationship Id="rId3" Type="http://schemas.openxmlformats.org/officeDocument/2006/relationships/image" Target="../media/image282.png"/></Relationships>
</file>

<file path=ppt/slides/_rels/slide2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1.mat.uniroma1.it/ricerca/seminari/mdn/PRESENTAZIONI/Campi18.pdf" TargetMode="External"/><Relationship Id="rId3" Type="http://schemas.openxmlformats.org/officeDocument/2006/relationships/image" Target="../media/image283.png"/><Relationship Id="rId4" Type="http://schemas.openxmlformats.org/officeDocument/2006/relationships/image" Target="../media/image28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uberculosis.by/" TargetMode="External"/></Relationships>
</file>

<file path=ppt/slides/_rels/slide2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5.png"/></Relationships>
</file>

<file path=ppt/slides/_rels/slide2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6.png"/><Relationship Id="rId3" Type="http://schemas.openxmlformats.org/officeDocument/2006/relationships/image" Target="../media/image287.png"/><Relationship Id="rId4" Type="http://schemas.openxmlformats.org/officeDocument/2006/relationships/image" Target="../media/image288.png"/></Relationships>
</file>

<file path=ppt/slides/_rels/slide2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9.png"/></Relationships>
</file>

<file path=ppt/slides/_rels/slide26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books.google.ru/books?id=F6FPDAAAQBAJ&amp;pg=PA34&amp;lpg=PA34&amp;dq=edge+fitting+RANSAC+in+biomedical+application&amp;source=bl&amp;ots=xkOZ5XekG6&amp;sig=ACfU3U3jZVBU26_igyIIszc3oznEiK-ceQ&amp;hl=ru&amp;sa=X&amp;ved=2ahUKEwjt2fyEsf3kAhUqxosKHTVVD08Q6AEwAXoECAkQAQ" TargetMode="External"/><Relationship Id="rId3" Type="http://schemas.openxmlformats.org/officeDocument/2006/relationships/image" Target="../media/image290.png"/></Relationships>
</file>

<file path=ppt/slides/_rels/slide26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1.png"/><Relationship Id="rId3" Type="http://schemas.openxmlformats.org/officeDocument/2006/relationships/image" Target="../media/image292.png"/></Relationships>
</file>

<file path=ppt/slides/_rels/slide2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3.png"/></Relationships>
</file>

<file path=ppt/slides/_rels/slide2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4.png"/></Relationships>
</file>

<file path=ppt/slides/_rels/slide2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5.png"/></Relationships>
</file>

<file path=ppt/slides/_rels/slide26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arathon.csee.usf.edu/Mammography/Database.html" TargetMode="External"/></Relationships>
</file>

<file path=ppt/slides/_rels/slide27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7.png"/></Relationships>
</file>

<file path=ppt/slides/_rels/slide27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8.png"/></Relationships>
</file>

<file path=ppt/slides/_rels/slide2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9.png"/></Relationships>
</file>

<file path=ppt/slides/_rels/slide27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0.png"/></Relationships>
</file>

<file path=ppt/slides/_rels/slide27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1.png"/></Relationships>
</file>

<file path=ppt/slides/_rels/slide2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2.png"/></Relationships>
</file>

<file path=ppt/slides/_rels/slide2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3.png"/><Relationship Id="rId3" Type="http://schemas.openxmlformats.org/officeDocument/2006/relationships/image" Target="../media/image304.png"/><Relationship Id="rId4" Type="http://schemas.openxmlformats.org/officeDocument/2006/relationships/image" Target="../media/image305.png"/><Relationship Id="rId5" Type="http://schemas.openxmlformats.org/officeDocument/2006/relationships/image" Target="../media/image306.png"/></Relationships>
</file>

<file path=ppt/slides/_rels/slide27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7.png"/></Relationships>
</file>

<file path=ppt/slides/_rels/slide27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i2cvb.github.io/" TargetMode="External"/></Relationships>
</file>

<file path=ppt/slides/_rels/slide28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1.png"/><Relationship Id="rId3" Type="http://schemas.openxmlformats.org/officeDocument/2006/relationships/image" Target="../media/image312.png"/><Relationship Id="rId4" Type="http://schemas.openxmlformats.org/officeDocument/2006/relationships/image" Target="../media/image313.png"/></Relationships>
</file>

<file path=ppt/slides/_rels/slide2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4.png"/><Relationship Id="rId3" Type="http://schemas.openxmlformats.org/officeDocument/2006/relationships/image" Target="../media/image315.png"/><Relationship Id="rId4" Type="http://schemas.openxmlformats.org/officeDocument/2006/relationships/image" Target="../media/image316.png"/><Relationship Id="rId5" Type="http://schemas.openxmlformats.org/officeDocument/2006/relationships/image" Target="../media/image317.png"/><Relationship Id="rId6" Type="http://schemas.openxmlformats.org/officeDocument/2006/relationships/image" Target="../media/image318.png"/></Relationships>
</file>

<file path=ppt/slides/_rels/slide2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9.png"/></Relationships>
</file>

<file path=ppt/slides/_rels/slide2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0.png"/></Relationships>
</file>

<file path=ppt/slides/_rels/slide2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1.png"/></Relationships>
</file>

<file path=ppt/slides/_rels/slide28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2.png"/></Relationships>
</file>

<file path=ppt/slides/_rels/slide2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3.png"/><Relationship Id="rId3" Type="http://schemas.openxmlformats.org/officeDocument/2006/relationships/image" Target="../media/image324.png"/><Relationship Id="rId4" Type="http://schemas.openxmlformats.org/officeDocument/2006/relationships/image" Target="../media/image325.png"/></Relationships>
</file>

<file path=ppt/slides/_rels/slide28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6.png"/></Relationships>
</file>

<file path=ppt/slides/_rels/slide2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isi.uu.nl/Research/Databases/SCR/" TargetMode="External"/></Relationships>
</file>

<file path=ppt/slides/_rels/slide29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8.png"/></Relationships>
</file>

<file path=ppt/slides/_rels/slide29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9.png"/></Relationships>
</file>

<file path=ppt/slides/_rels/slide29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0.png"/><Relationship Id="rId3" Type="http://schemas.openxmlformats.org/officeDocument/2006/relationships/image" Target="../media/image331.png"/></Relationships>
</file>

<file path=ppt/slides/_rels/slide29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2.png"/></Relationships>
</file>

<file path=ppt/slides/_rels/slide2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3.png"/><Relationship Id="rId3" Type="http://schemas.openxmlformats.org/officeDocument/2006/relationships/image" Target="../media/image334.png"/><Relationship Id="rId4" Type="http://schemas.openxmlformats.org/officeDocument/2006/relationships/image" Target="../media/image335.png"/><Relationship Id="rId5" Type="http://schemas.openxmlformats.org/officeDocument/2006/relationships/image" Target="../media/image336.png"/><Relationship Id="rId6" Type="http://schemas.openxmlformats.org/officeDocument/2006/relationships/image" Target="../media/image337.png"/></Relationships>
</file>

<file path=ppt/slides/_rels/slide29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8.png"/></Relationships>
</file>

<file path=ppt/slides/_rels/slide29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9.png"/></Relationships>
</file>

<file path=ppt/slides/_rels/slide29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via.cornell.edu/databases/" TargetMode="External"/></Relationships>
</file>

<file path=ppt/slides/_rels/slide30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1.png"/></Relationships>
</file>

<file path=ppt/slides/_rels/slide30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2.png"/><Relationship Id="rId3" Type="http://schemas.openxmlformats.org/officeDocument/2006/relationships/image" Target="../media/image343.png"/></Relationships>
</file>

<file path=ppt/slides/_rels/slide30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4.png"/></Relationships>
</file>

<file path=ppt/slides/_rels/slide30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5.png"/></Relationships>
</file>

<file path=ppt/slides/_rels/slide30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6.png"/></Relationships>
</file>

<file path=ppt/slides/_rels/slide30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7.png"/></Relationships>
</file>

<file path=ppt/slides/_rels/slide3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ipi.usc.edu/database/" TargetMode="External"/></Relationships>
</file>

<file path=ppt/slides/_rels/slide3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8.png"/></Relationships>
</file>

<file path=ppt/slides/_rels/slide3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9.emf"/></Relationships>
</file>

<file path=ppt/slides/_rels/slide3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8.png"/><Relationship Id="rId3" Type="http://schemas.openxmlformats.org/officeDocument/2006/relationships/image" Target="../media/image350.png"/></Relationships>
</file>

<file path=ppt/slides/_rels/slide3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1.png"/></Relationships>
</file>

<file path=ppt/slides/_rels/slide3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2.png"/></Relationships>
</file>

<file path=ppt/slides/_rels/slide3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3.png"/></Relationships>
</file>

<file path=ppt/slides/_rels/slide3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4.png"/><Relationship Id="rId3" Type="http://schemas.openxmlformats.org/officeDocument/2006/relationships/image" Target="../media/image355.png"/><Relationship Id="rId4" Type="http://schemas.openxmlformats.org/officeDocument/2006/relationships/image" Target="../media/image348.png"/></Relationships>
</file>

<file path=ppt/slides/_rels/slide3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6.png"/><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image" Target="../media/image359.png"/></Relationships>
</file>

<file path=ppt/slides/_rels/slide3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visceral.eu/" TargetMode="External"/></Relationships>
</file>

<file path=ppt/slides/_rels/slide3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1.png"/><Relationship Id="rId3" Type="http://schemas.openxmlformats.org/officeDocument/2006/relationships/image" Target="../media/image362.png"/><Relationship Id="rId4" Type="http://schemas.openxmlformats.org/officeDocument/2006/relationships/image" Target="../media/image363.png"/></Relationships>
</file>

<file path=ppt/slides/_rels/slide3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4.png"/></Relationships>
</file>

<file path=ppt/slides/_rels/slide3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image" Target="../media/image367.png"/></Relationships>
</file>

<file path=ppt/slides/_rels/slide3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8.png"/></Relationships>
</file>

<file path=ppt/slides/_rels/slide3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9.png"/></Relationships>
</file>

<file path=ppt/slides/_rels/slide3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0.png"/></Relationships>
</file>

<file path=ppt/slides/_rels/slide3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1.png"/><Relationship Id="rId3" Type="http://schemas.openxmlformats.org/officeDocument/2006/relationships/image" Target="../media/image372.emf"/></Relationships>
</file>

<file path=ppt/slides/_rels/slide3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9.emf"/></Relationships>
</file>

<file path=ppt/slides/_rels/slide3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3.png"/><Relationship Id="rId3" Type="http://schemas.openxmlformats.org/officeDocument/2006/relationships/image" Target="../media/image374.png"/><Relationship Id="rId4" Type="http://schemas.openxmlformats.org/officeDocument/2006/relationships/image" Target="../media/image375.png"/><Relationship Id="rId5" Type="http://schemas.openxmlformats.org/officeDocument/2006/relationships/image" Target="../media/image376.png"/><Relationship Id="rId6" Type="http://schemas.openxmlformats.org/officeDocument/2006/relationships/image" Target="../media/image37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kaggle.com/c/diabetic-retinopathy-detection" TargetMode="External"/></Relationships>
</file>

<file path=ppt/slides/_rels/slide3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8.png"/></Relationships>
</file>

<file path=ppt/slides/_rels/slide3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9.png"/></Relationships>
</file>

<file path=ppt/slides/_rels/slide3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0.png"/></Relationships>
</file>

<file path=ppt/slides/_rels/slide3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kaggle.com/c/intel-mobileodt-cervical-cancer-screening/data" TargetMode="External"/></Relationships>
</file>

<file path=ppt/slides/_rels/slide3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2.png"/></Relationships>
</file>

<file path=ppt/slides/_rels/slide3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3.png"/></Relationships>
</file>

<file path=ppt/slides/_rels/slide3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4.png"/><Relationship Id="rId3" Type="http://schemas.openxmlformats.org/officeDocument/2006/relationships/image" Target="../media/image385.png"/></Relationships>
</file>

<file path=ppt/slides/_rels/slide3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6.png"/><Relationship Id="rId3" Type="http://schemas.openxmlformats.org/officeDocument/2006/relationships/image" Target="../media/image387.png"/><Relationship Id="rId4" Type="http://schemas.openxmlformats.org/officeDocument/2006/relationships/image" Target="../media/image388.png"/></Relationships>
</file>

<file path=ppt/slides/_rels/slide3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9.png"/></Relationships>
</file>

<file path=ppt/slides/_rels/slide3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0.png"/><Relationship Id="rId3" Type="http://schemas.openxmlformats.org/officeDocument/2006/relationships/image" Target="../media/image391.png"/></Relationships>
</file>

<file path=ppt/slides/_rels/slide3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2.png"/></Relationships>
</file>

<file path=ppt/slides/_rels/slide3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3.png"/></Relationships>
</file>

<file path=ppt/slides/_rels/slide3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4.png"/></Relationships>
</file>

<file path=ppt/slides/_rels/slide3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5.png"/><Relationship Id="rId3" Type="http://schemas.openxmlformats.org/officeDocument/2006/relationships/image" Target="../media/image39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raintumorsegmentation.org/" TargetMode="External"/></Relationships>
</file>

<file path=ppt/slides/_rels/slide3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7.png"/></Relationships>
</file>

<file path=ppt/slides/_rels/slide3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8.png"/><Relationship Id="rId3" Type="http://schemas.openxmlformats.org/officeDocument/2006/relationships/image" Target="../media/image399.png"/></Relationships>
</file>

<file path=ppt/slides/_rels/slide3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0.png"/></Relationships>
</file>

<file path=ppt/slides/_rels/slide3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1.png"/></Relationships>
</file>

<file path=ppt/slides/_rels/slide3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2.png"/></Relationships>
</file>

<file path=ppt/slides/_rels/slide3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3.png"/></Relationships>
</file>

<file path=ppt/slides/_rels/slide35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4.png"/></Relationships>
</file>

<file path=ppt/slides/_rels/slide3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5.png"/><Relationship Id="rId3" Type="http://schemas.openxmlformats.org/officeDocument/2006/relationships/image" Target="../media/image40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arathon.csee.usf.edu/Mammography/Database.html" TargetMode="External"/></Relationships>
</file>

<file path=ppt/slides/_rels/slide36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7.png"/></Relationships>
</file>

<file path=ppt/slides/_rels/slide3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8.png"/><Relationship Id="rId3" Type="http://schemas.openxmlformats.org/officeDocument/2006/relationships/image" Target="../media/image409.png"/></Relationships>
</file>

<file path=ppt/slides/_rels/slide3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0.png"/></Relationships>
</file>

<file path=ppt/slides/_rels/slide36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1.png"/></Relationships>
</file>

<file path=ppt/slides/_rels/slide36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2.png"/></Relationships>
</file>

<file path=ppt/slides/_rels/slide36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3.png"/></Relationships>
</file>

<file path=ppt/slides/_rels/slide3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4.jpg"/></Relationships>
</file>

<file path=ppt/slides/_rels/slide3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5.png"/></Relationships>
</file>

<file path=ppt/slides/_rels/slide3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6.png"/></Relationships>
</file>

<file path=ppt/slides/_rels/slide3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edicalresearch.inescporto.pt/breastresearch/index.php/Get_INbreast_Database" TargetMode="External"/></Relationships>
</file>

<file path=ppt/slides/_rels/slide37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8.png"/></Relationships>
</file>

<file path=ppt/slides/_rels/slide37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7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9.jpg"/><Relationship Id="rId3" Type="http://schemas.openxmlformats.org/officeDocument/2006/relationships/image" Target="../media/image420.jpg"/><Relationship Id="rId4" Type="http://schemas.openxmlformats.org/officeDocument/2006/relationships/image" Target="../media/image421.jpg"/><Relationship Id="rId5" Type="http://schemas.openxmlformats.org/officeDocument/2006/relationships/image" Target="../media/image422.jpg"/><Relationship Id="rId6" Type="http://schemas.openxmlformats.org/officeDocument/2006/relationships/image" Target="../media/image423.png"/><Relationship Id="rId7" Type="http://schemas.openxmlformats.org/officeDocument/2006/relationships/image" Target="../media/image424.png"/></Relationships>
</file>

<file path=ppt/slides/_rels/slide37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5.png"/><Relationship Id="rId3" Type="http://schemas.openxmlformats.org/officeDocument/2006/relationships/image" Target="../media/image426.emf"/></Relationships>
</file>

<file path=ppt/slides/_rels/slide37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7.png"/><Relationship Id="rId3" Type="http://schemas.openxmlformats.org/officeDocument/2006/relationships/image" Target="../media/image428.jpg"/></Relationships>
</file>

<file path=ppt/slides/_rels/slide37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9.emf"/><Relationship Id="rId3" Type="http://schemas.openxmlformats.org/officeDocument/2006/relationships/oleObject" Target="../embeddings/oleObject86.bin"/><Relationship Id="rId4" Type="http://schemas.openxmlformats.org/officeDocument/2006/relationships/image" Target="../media/image430.emf"/><Relationship Id="rId5" Type="http://schemas.openxmlformats.org/officeDocument/2006/relationships/oleObject" Target="../embeddings/oleObject87.bin"/><Relationship Id="rId6" Type="http://schemas.openxmlformats.org/officeDocument/2006/relationships/image" Target="../media/image431.emf"/><Relationship Id="rId7" Type="http://schemas.openxmlformats.org/officeDocument/2006/relationships/oleObject" Target="../embeddings/oleObject88.bin"/><Relationship Id="rId8" Type="http://schemas.openxmlformats.org/officeDocument/2006/relationships/image" Target="../media/image432.emf"/><Relationship Id="rId9" Type="http://schemas.openxmlformats.org/officeDocument/2006/relationships/oleObject" Target="../embeddings/oleObject89.bin"/><Relationship Id="rId10" Type="http://schemas.openxmlformats.org/officeDocument/2006/relationships/image" Target="../media/image433.emf"/><Relationship Id="rId11" Type="http://schemas.openxmlformats.org/officeDocument/2006/relationships/oleObject" Target="../embeddings/oleObject90.bin"/></Relationships>
</file>

<file path=ppt/slides/_rels/slide37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5.png"/><Relationship Id="rId3" Type="http://schemas.openxmlformats.org/officeDocument/2006/relationships/image" Target="../media/image434.wmf"/><Relationship Id="rId4" Type="http://schemas.openxmlformats.org/officeDocument/2006/relationships/image" Target="../media/image435.wmf"/></Relationships>
</file>

<file path=ppt/slides/_rels/slide3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5.png"/><Relationship Id="rId3" Type="http://schemas.openxmlformats.org/officeDocument/2006/relationships/image" Target="../media/image434.wmf"/><Relationship Id="rId4" Type="http://schemas.openxmlformats.org/officeDocument/2006/relationships/image" Target="../media/image435.wmf"/></Relationships>
</file>

<file path=ppt/slides/_rels/slide38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6.png"/><Relationship Id="rId3" Type="http://schemas.openxmlformats.org/officeDocument/2006/relationships/image" Target="../media/image437.jpg"/></Relationships>
</file>

<file path=ppt/slides/_rels/slide38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8.png"/><Relationship Id="rId3" Type="http://schemas.openxmlformats.org/officeDocument/2006/relationships/image" Target="../media/image439.jpg"/><Relationship Id="rId4" Type="http://schemas.openxmlformats.org/officeDocument/2006/relationships/image" Target="../media/image440.png"/><Relationship Id="rId5" Type="http://schemas.openxmlformats.org/officeDocument/2006/relationships/image" Target="../media/image441.jpg"/><Relationship Id="rId6" Type="http://schemas.openxmlformats.org/officeDocument/2006/relationships/image" Target="../media/image442.png"/><Relationship Id="rId7" Type="http://schemas.openxmlformats.org/officeDocument/2006/relationships/image" Target="../media/image443.jpg"/></Relationships>
</file>

<file path=ppt/slides/_rels/slide38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4.jpg"/><Relationship Id="rId3" Type="http://schemas.openxmlformats.org/officeDocument/2006/relationships/image" Target="../media/image445.jpg"/><Relationship Id="rId4" Type="http://schemas.openxmlformats.org/officeDocument/2006/relationships/image" Target="../media/image446.png"/></Relationships>
</file>

<file path=ppt/slides/_rels/slide38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7.png"/><Relationship Id="rId3" Type="http://schemas.openxmlformats.org/officeDocument/2006/relationships/image" Target="../media/image437.jpg"/></Relationships>
</file>

<file path=ppt/slides/_rels/slide3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7.jpg"/><Relationship Id="rId3" Type="http://schemas.openxmlformats.org/officeDocument/2006/relationships/image" Target="../media/image448.png"/><Relationship Id="rId4" Type="http://schemas.openxmlformats.org/officeDocument/2006/relationships/image" Target="../media/image436.png"/></Relationships>
</file>

<file path=ppt/slides/_rels/slide38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7.jpg"/><Relationship Id="rId3" Type="http://schemas.openxmlformats.org/officeDocument/2006/relationships/image" Target="../media/image449.png"/><Relationship Id="rId4" Type="http://schemas.openxmlformats.org/officeDocument/2006/relationships/image" Target="../media/image448.png"/><Relationship Id="rId5" Type="http://schemas.openxmlformats.org/officeDocument/2006/relationships/image" Target="../media/image450.png"/><Relationship Id="rId6" Type="http://schemas.openxmlformats.org/officeDocument/2006/relationships/image" Target="../media/image451.png"/><Relationship Id="rId7" Type="http://schemas.openxmlformats.org/officeDocument/2006/relationships/image" Target="../media/image452.png"/></Relationships>
</file>

<file path=ppt/slides/_rels/slide39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3.png"/><Relationship Id="rId3" Type="http://schemas.openxmlformats.org/officeDocument/2006/relationships/image" Target="../media/image454.wmf"/><Relationship Id="rId4" Type="http://schemas.openxmlformats.org/officeDocument/2006/relationships/oleObject" Target="../embeddings/oleObject91.bin"/></Relationships>
</file>

<file path=ppt/slides/_rels/slide39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5.png"/><Relationship Id="rId3" Type="http://schemas.openxmlformats.org/officeDocument/2006/relationships/image" Target="../media/image456.png"/></Relationships>
</file>

<file path=ppt/slides/_rels/slide3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7.png"/><Relationship Id="rId3" Type="http://schemas.openxmlformats.org/officeDocument/2006/relationships/image" Target="../media/image458.png"/><Relationship Id="rId4" Type="http://schemas.openxmlformats.org/officeDocument/2006/relationships/image" Target="../media/image459.png"/></Relationships>
</file>

<file path=ppt/slides/_rels/slide39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0.png"/><Relationship Id="rId3" Type="http://schemas.openxmlformats.org/officeDocument/2006/relationships/image" Target="../media/image461.png"/><Relationship Id="rId4" Type="http://schemas.openxmlformats.org/officeDocument/2006/relationships/image" Target="../media/image462.png"/><Relationship Id="rId5" Type="http://schemas.openxmlformats.org/officeDocument/2006/relationships/image" Target="../media/image463.png"/><Relationship Id="rId6" Type="http://schemas.openxmlformats.org/officeDocument/2006/relationships/image" Target="../media/image455.png"/></Relationships>
</file>

<file path=ppt/slides/_rels/slide3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4.jpg"/><Relationship Id="rId3" Type="http://schemas.openxmlformats.org/officeDocument/2006/relationships/image" Target="../media/image135.png"/></Relationships>
</file>

<file path=ppt/slides/_rels/slide3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64.jpg"/><Relationship Id="rId4" Type="http://schemas.openxmlformats.org/officeDocument/2006/relationships/image" Target="../media/image465.jpg"/></Relationships>
</file>

<file path=ppt/slides/_rels/slide3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66.png"/><Relationship Id="rId4" Type="http://schemas.openxmlformats.org/officeDocument/2006/relationships/image" Target="../media/image467.jpg"/><Relationship Id="rId5" Type="http://schemas.openxmlformats.org/officeDocument/2006/relationships/image" Target="../media/image468.png"/><Relationship Id="rId6" Type="http://schemas.openxmlformats.org/officeDocument/2006/relationships/image" Target="../media/image46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ru.wikipedia.org/wiki/%D0%A0%D0%B0%D0%B4%D0%B8%D0%BE%D0%B2%D0%BE%D0%BB%D0%BD%D1%8B" TargetMode="External"/><Relationship Id="rId3" Type="http://schemas.openxmlformats.org/officeDocument/2006/relationships/hyperlink" Target="https://ru.wikipedia.org/wiki/%D0%A2%D0%B5%D1%80%D0%B0%D0%B3%D0%B5%D1%80%D1%86%D0%B5%D0%B2%D0%BE%D0%B5_%D0%B8%D0%B7%D0%BB%D1%83%D1%87%D0%B5%D0%BD%D0%B8%D0%B5" TargetMode="External"/><Relationship Id="rId4" Type="http://schemas.openxmlformats.org/officeDocument/2006/relationships/hyperlink" Target="https://ru.wikipedia.org/wiki/%D0%98%D0%BD%D1%84%D1%80%D0%B0%D0%BA%D1%80%D0%B0%D1%81%D0%BD%D0%BE%D0%B5_%D0%B8%D0%B7%D0%BB%D1%83%D1%87%D0%B5%D0%BD%D0%B8%D0%B5" TargetMode="External"/><Relationship Id="rId5" Type="http://schemas.openxmlformats.org/officeDocument/2006/relationships/hyperlink" Target="https://ru.wikipedia.org/wiki/%D0%92%D0%B8%D0%B4%D0%B8%D0%BC%D1%8B%D0%B9_%D1%81%D0%B2%D0%B5%D1%82" TargetMode="External"/><Relationship Id="rId6" Type="http://schemas.openxmlformats.org/officeDocument/2006/relationships/hyperlink" Target="https://ru.wikipedia.org/wiki/%D0%A3%D0%BB%D1%8C%D1%82%D1%80%D0%B0%D1%84%D0%B8%D0%BE%D0%BB%D0%B5%D1%82%D0%BE%D0%B2%D0%BE%D0%B5_%D0%B8%D0%B7%D0%BB%D1%83%D1%87%D0%B5%D0%BD%D0%B8%D0%B5" TargetMode="External"/><Relationship Id="rId7" Type="http://schemas.openxmlformats.org/officeDocument/2006/relationships/hyperlink" Target="https://ru.wikipedia.org/wiki/%D0%A0%D0%B5%D0%BD%D1%82%D0%B3%D0%B5%D0%BD%D0%BE%D0%B2%D1%81%D0%BA%D0%BE%D0%B5_%D0%B8%D0%B7%D0%BB%D1%83%D1%87%D0%B5%D0%BD%D0%B8%D0%B5" TargetMode="External"/><Relationship Id="rId8" Type="http://schemas.openxmlformats.org/officeDocument/2006/relationships/hyperlink" Target="https://ru.wikipedia.org/wiki/%D0%93%D0%B0%D0%BC%D0%BC%D0%B0-%D0%B8%D0%B7%D0%BB%D1%83%D1%87%D0%B5%D0%BD%D0%B8%D0%B5" TargetMode="External"/><Relationship Id="rId9"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ata.broadinstitute.org/bbbc/" TargetMode="External"/></Relationships>
</file>

<file path=ppt/slides/_rels/slide4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png"/><Relationship Id="rId3" Type="http://schemas.openxmlformats.org/officeDocument/2006/relationships/image" Target="../media/image471.png"/></Relationships>
</file>

<file path=ppt/slides/_rels/slide40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2.jpg"/><Relationship Id="rId3" Type="http://schemas.openxmlformats.org/officeDocument/2006/relationships/image" Target="../media/image473.jpg"/></Relationships>
</file>

<file path=ppt/slides/_rels/slide40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4.png"/><Relationship Id="rId3" Type="http://schemas.openxmlformats.org/officeDocument/2006/relationships/image" Target="../media/image475.png"/></Relationships>
</file>

<file path=ppt/slides/_rels/slide40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6.emf"/><Relationship Id="rId3" Type="http://schemas.openxmlformats.org/officeDocument/2006/relationships/oleObject" Target="../embeddings/oleObject92.bin"/><Relationship Id="rId4" Type="http://schemas.openxmlformats.org/officeDocument/2006/relationships/image" Target="../media/image474.png"/><Relationship Id="rId5" Type="http://schemas.openxmlformats.org/officeDocument/2006/relationships/image" Target="../media/image475.png"/><Relationship Id="rId6" Type="http://schemas.openxmlformats.org/officeDocument/2006/relationships/image" Target="../media/image477.emf"/><Relationship Id="rId7" Type="http://schemas.openxmlformats.org/officeDocument/2006/relationships/oleObject" Target="../embeddings/oleObject93.bin"/><Relationship Id="rId8" Type="http://schemas.openxmlformats.org/officeDocument/2006/relationships/image" Target="../media/image47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9.emf"/><Relationship Id="rId3" Type="http://schemas.openxmlformats.org/officeDocument/2006/relationships/oleObject" Target="../embeddings/oleObject94.bin"/></Relationships>
</file>

<file path=ppt/slides/_rels/slide4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0.emf"/><Relationship Id="rId3" Type="http://schemas.openxmlformats.org/officeDocument/2006/relationships/oleObject" Target="../embeddings/oleObject95.bin"/><Relationship Id="rId4" Type="http://schemas.openxmlformats.org/officeDocument/2006/relationships/image" Target="../media/image481.emf"/><Relationship Id="rId5" Type="http://schemas.openxmlformats.org/officeDocument/2006/relationships/oleObject" Target="../embeddings/oleObject96.bin"/></Relationships>
</file>

<file path=ppt/slides/_rels/slide4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82.png"/></Relationships>
</file>

<file path=ppt/slides/_rels/slide4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3.jpg"/><Relationship Id="rId3" Type="http://schemas.openxmlformats.org/officeDocument/2006/relationships/image" Target="../media/image484.png"/><Relationship Id="rId4" Type="http://schemas.openxmlformats.org/officeDocument/2006/relationships/image" Target="../media/image485.png"/><Relationship Id="rId5" Type="http://schemas.openxmlformats.org/officeDocument/2006/relationships/image" Target="../media/image486.png"/><Relationship Id="rId6" Type="http://schemas.openxmlformats.org/officeDocument/2006/relationships/image" Target="../media/image48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visceral.eu/" TargetMode="External"/><Relationship Id="rId3" Type="http://schemas.openxmlformats.org/officeDocument/2006/relationships/hyperlink" Target="http://www.grand-challenge.org/" TargetMode="External"/><Relationship Id="rId4" Type="http://schemas.openxmlformats.org/officeDocument/2006/relationships/hyperlink" Target="http://dreamchallenges.org/" TargetMode="External"/><Relationship Id="rId5" Type="http://schemas.openxmlformats.org/officeDocument/2006/relationships/hyperlink" Target="https://www.kaggle.com/c/diabetic-retinopathy-detection" TargetMode="External"/><Relationship Id="rId6" Type="http://schemas.openxmlformats.org/officeDocument/2006/relationships/hyperlink" Target="https://www.kaggle.com/c/intel-mobileodt-cervical-cancer-screening/data" TargetMode="External"/><Relationship Id="rId7" Type="http://schemas.openxmlformats.org/officeDocument/2006/relationships/hyperlink" Target="http://www.ia.unc.edu/MSseg/" TargetMode="External"/><Relationship Id="rId8" Type="http://schemas.openxmlformats.org/officeDocument/2006/relationships/hyperlink" Target="http://braintumorsegmentation.org/" TargetMode="External"/><Relationship Id="rId9" Type="http://schemas.openxmlformats.org/officeDocument/2006/relationships/hyperlink" Target="http://coding4cancer.org/" TargetMode="External"/><Relationship Id="rId10" Type="http://schemas.openxmlformats.org/officeDocument/2006/relationships/hyperlink" Target="https://continuousregistration.grand-challenge.org/home/" TargetMode="External"/></Relationships>
</file>

<file path=ppt/slides/_rels/slide4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8.emf"/><Relationship Id="rId3" Type="http://schemas.openxmlformats.org/officeDocument/2006/relationships/oleObject" Target="../embeddings/oleObject97.bin"/><Relationship Id="rId4" Type="http://schemas.openxmlformats.org/officeDocument/2006/relationships/image" Target="../media/image489.wmf"/><Relationship Id="rId5" Type="http://schemas.openxmlformats.org/officeDocument/2006/relationships/oleObject" Target="../embeddings/oleObject98.bin"/><Relationship Id="rId6" Type="http://schemas.openxmlformats.org/officeDocument/2006/relationships/image" Target="../media/image490.wmf"/><Relationship Id="rId7" Type="http://schemas.openxmlformats.org/officeDocument/2006/relationships/oleObject" Target="../embeddings/oleObject99.bin"/></Relationships>
</file>

<file path=ppt/slides/_rels/slide4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1.emf"/><Relationship Id="rId3" Type="http://schemas.openxmlformats.org/officeDocument/2006/relationships/oleObject" Target="../embeddings/oleObject100.bin"/><Relationship Id="rId4" Type="http://schemas.openxmlformats.org/officeDocument/2006/relationships/image" Target="../media/image492.emf"/><Relationship Id="rId5" Type="http://schemas.openxmlformats.org/officeDocument/2006/relationships/oleObject" Target="../embeddings/oleObject101.bin"/><Relationship Id="rId6" Type="http://schemas.openxmlformats.org/officeDocument/2006/relationships/image" Target="../media/image493.emf"/><Relationship Id="rId7" Type="http://schemas.openxmlformats.org/officeDocument/2006/relationships/oleObject" Target="../embeddings/oleObject102.bin"/><Relationship Id="rId8" Type="http://schemas.openxmlformats.org/officeDocument/2006/relationships/image" Target="../media/image494.wmf"/><Relationship Id="rId9" Type="http://schemas.openxmlformats.org/officeDocument/2006/relationships/oleObject" Target="../embeddings/oleObject103.bin"/><Relationship Id="rId10" Type="http://schemas.openxmlformats.org/officeDocument/2006/relationships/image" Target="../media/image495.wmf"/><Relationship Id="rId11" Type="http://schemas.openxmlformats.org/officeDocument/2006/relationships/oleObject" Target="../embeddings/oleObject104.bin"/></Relationships>
</file>

<file path=ppt/slides/_rels/slide4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6.emf"/><Relationship Id="rId3" Type="http://schemas.openxmlformats.org/officeDocument/2006/relationships/oleObject" Target="../embeddings/oleObject105.bin"/><Relationship Id="rId4" Type="http://schemas.openxmlformats.org/officeDocument/2006/relationships/image" Target="../media/image497.emf"/><Relationship Id="rId5" Type="http://schemas.openxmlformats.org/officeDocument/2006/relationships/oleObject" Target="../embeddings/oleObject106.bin"/></Relationships>
</file>

<file path=ppt/slides/_rels/slide4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8.png"/><Relationship Id="rId3" Type="http://schemas.openxmlformats.org/officeDocument/2006/relationships/image" Target="../media/image499.png"/><Relationship Id="rId4" Type="http://schemas.openxmlformats.org/officeDocument/2006/relationships/image" Target="../media/image500.jpg"/><Relationship Id="rId5" Type="http://schemas.openxmlformats.org/officeDocument/2006/relationships/image" Target="../media/image501.jpg"/></Relationships>
</file>

<file path=ppt/slides/_rels/slide4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2.png"/></Relationships>
</file>

<file path=ppt/slides/_rels/slide4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4.jp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s>
</file>

<file path=ppt/slides/_rels/slide4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2.png"/></Relationships>
</file>

<file path=ppt/slides/_rels/slide4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6.png"/><Relationship Id="rId3" Type="http://schemas.openxmlformats.org/officeDocument/2006/relationships/image" Target="../media/image507.png"/></Relationships>
</file>

<file path=ppt/slides/_rels/slide4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6.png"/><Relationship Id="rId3" Type="http://schemas.openxmlformats.org/officeDocument/2006/relationships/image" Target="../media/image507.png"/></Relationships>
</file>

<file path=ppt/slides/_rels/slide4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8.png"/><Relationship Id="rId3" Type="http://schemas.openxmlformats.org/officeDocument/2006/relationships/image" Target="../media/image509.png"/><Relationship Id="rId4" Type="http://schemas.openxmlformats.org/officeDocument/2006/relationships/image" Target="../media/image510.png"/><Relationship Id="rId5" Type="http://schemas.openxmlformats.org/officeDocument/2006/relationships/image" Target="../media/image511.png"/></Relationships>
</file>

<file path=ppt/slides/_rels/slide43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cbi.nlm.nih.gov/pmc/tools/openftlist/" TargetMode="External"/><Relationship Id="rId3" Type="http://schemas.openxmlformats.org/officeDocument/2006/relationships/hyperlink" Target="http://www.ncbi.nlm.nih.gov/pmc/tools/ftp/" TargetMode="External"/><Relationship Id="rId4" Type="http://schemas.openxmlformats.org/officeDocument/2006/relationships/hyperlink" Target="https://www.ncbi.nlm.nih.gov/research/bionlp/APIs/BioC-PubMed/" TargetMode="External"/><Relationship Id="rId5" Type="http://schemas.openxmlformats.org/officeDocument/2006/relationships/hyperlink" Target="https://www.ncbi.nlm.nih.gov/research/bionlp/APIs/BioC-PMC/" TargetMode="External"/></Relationships>
</file>

<file path=ppt/slides/_rels/slide4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2.png"/></Relationships>
</file>

<file path=ppt/slides/_rels/slide44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3.wmf"/><Relationship Id="rId3" Type="http://schemas.openxmlformats.org/officeDocument/2006/relationships/image" Target="../media/image514.wmf"/><Relationship Id="rId4" Type="http://schemas.openxmlformats.org/officeDocument/2006/relationships/image" Target="../media/image515.wmf"/><Relationship Id="rId5" Type="http://schemas.openxmlformats.org/officeDocument/2006/relationships/image" Target="../media/image516.wmf"/></Relationships>
</file>

<file path=ppt/slides/_rels/slide44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17.png"/></Relationships>
</file>

<file path=ppt/slides/_rels/slide4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18.emf"/><Relationship Id="rId4" Type="http://schemas.openxmlformats.org/officeDocument/2006/relationships/oleObject" Target="../embeddings/oleObject107.bin"/></Relationships>
</file>

<file path=ppt/slides/_rels/slide4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19.png"/><Relationship Id="rId4" Type="http://schemas.openxmlformats.org/officeDocument/2006/relationships/image" Target="../media/image520.emf"/><Relationship Id="rId5" Type="http://schemas.openxmlformats.org/officeDocument/2006/relationships/oleObject" Target="../embeddings/oleObject108.bin"/></Relationships>
</file>

<file path=ppt/slides/_rels/slide4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1.wmf"/></Relationships>
</file>

<file path=ppt/slides/_rels/slide4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2.emf"/><Relationship Id="rId4" Type="http://schemas.openxmlformats.org/officeDocument/2006/relationships/oleObject" Target="../embeddings/oleObject109.bin"/></Relationships>
</file>

<file path=ppt/slides/_rels/slide4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23.png"/></Relationships>
</file>

<file path=ppt/slides/_rels/slide4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4.png"/><Relationship Id="rId3" Type="http://schemas.openxmlformats.org/officeDocument/2006/relationships/image" Target="../media/image525.png"/><Relationship Id="rId4" Type="http://schemas.openxmlformats.org/officeDocument/2006/relationships/image" Target="../media/image526.png"/><Relationship Id="rId5" Type="http://schemas.openxmlformats.org/officeDocument/2006/relationships/image" Target="../media/image527.png"/><Relationship Id="rId6" Type="http://schemas.openxmlformats.org/officeDocument/2006/relationships/image" Target="../media/image52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9.png"/><Relationship Id="rId3" Type="http://schemas.openxmlformats.org/officeDocument/2006/relationships/image" Target="../media/image530.png"/><Relationship Id="rId4" Type="http://schemas.openxmlformats.org/officeDocument/2006/relationships/image" Target="../media/image531.png"/><Relationship Id="rId5" Type="http://schemas.openxmlformats.org/officeDocument/2006/relationships/image" Target="../media/image532.png"/></Relationships>
</file>

<file path=ppt/slides/_rels/slide45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3.png"/></Relationships>
</file>

<file path=ppt/slides/_rels/slide4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4.emf"/><Relationship Id="rId3" Type="http://schemas.openxmlformats.org/officeDocument/2006/relationships/oleObject" Target="../embeddings/oleObject110.bin"/></Relationships>
</file>

<file path=ppt/slides/_rels/slide4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5.emf"/><Relationship Id="rId3" Type="http://schemas.openxmlformats.org/officeDocument/2006/relationships/oleObject" Target="../embeddings/oleObject111.bin"/></Relationships>
</file>

<file path=ppt/slides/_rels/slide45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6.emf"/><Relationship Id="rId3" Type="http://schemas.openxmlformats.org/officeDocument/2006/relationships/oleObject" Target="../embeddings/oleObject112.bin"/><Relationship Id="rId4" Type="http://schemas.openxmlformats.org/officeDocument/2006/relationships/image" Target="../media/image537.emf"/><Relationship Id="rId5" Type="http://schemas.openxmlformats.org/officeDocument/2006/relationships/oleObject" Target="../embeddings/oleObject113.bin"/></Relationships>
</file>

<file path=ppt/slides/_rels/slide4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8.emf"/><Relationship Id="rId3" Type="http://schemas.openxmlformats.org/officeDocument/2006/relationships/oleObject" Target="../embeddings/oleObject114.bin"/><Relationship Id="rId4" Type="http://schemas.openxmlformats.org/officeDocument/2006/relationships/image" Target="../media/image539.emf"/><Relationship Id="rId5" Type="http://schemas.openxmlformats.org/officeDocument/2006/relationships/oleObject" Target="../embeddings/oleObject115.bin"/><Relationship Id="rId6" Type="http://schemas.openxmlformats.org/officeDocument/2006/relationships/image" Target="../media/image540.emf"/><Relationship Id="rId7" Type="http://schemas.openxmlformats.org/officeDocument/2006/relationships/oleObject" Target="../embeddings/oleObject116.bin"/></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1.emf"/><Relationship Id="rId3" Type="http://schemas.openxmlformats.org/officeDocument/2006/relationships/oleObject" Target="../embeddings/oleObject117.bin"/></Relationships>
</file>

<file path=ppt/slides/_rels/slide46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2.emf"/><Relationship Id="rId3" Type="http://schemas.openxmlformats.org/officeDocument/2006/relationships/oleObject" Target="../embeddings/oleObject118.bin"/></Relationships>
</file>

<file path=ppt/slides/_rels/slide4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3.emf"/><Relationship Id="rId3" Type="http://schemas.openxmlformats.org/officeDocument/2006/relationships/oleObject" Target="../embeddings/oleObject119.bin"/><Relationship Id="rId4" Type="http://schemas.openxmlformats.org/officeDocument/2006/relationships/image" Target="../media/image544.emf"/><Relationship Id="rId5" Type="http://schemas.openxmlformats.org/officeDocument/2006/relationships/oleObject" Target="../embeddings/oleObject120.bin"/><Relationship Id="rId6" Type="http://schemas.openxmlformats.org/officeDocument/2006/relationships/image" Target="../media/image545.emf"/><Relationship Id="rId7" Type="http://schemas.openxmlformats.org/officeDocument/2006/relationships/oleObject" Target="../embeddings/oleObject121.bin"/></Relationships>
</file>

<file path=ppt/slides/_rels/slide4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6.emf"/><Relationship Id="rId4" Type="http://schemas.openxmlformats.org/officeDocument/2006/relationships/oleObject" Target="../embeddings/oleObject122.bin"/></Relationships>
</file>

<file path=ppt/slides/_rels/slide46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7.emf"/><Relationship Id="rId3" Type="http://schemas.openxmlformats.org/officeDocument/2006/relationships/oleObject" Target="../embeddings/oleObject123.bin"/><Relationship Id="rId4" Type="http://schemas.openxmlformats.org/officeDocument/2006/relationships/image" Target="../media/image548.emf"/><Relationship Id="rId5" Type="http://schemas.openxmlformats.org/officeDocument/2006/relationships/oleObject" Target="../embeddings/oleObject124.bin"/></Relationships>
</file>

<file path=ppt/slides/_rels/slide4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9.jpg"/><Relationship Id="rId3" Type="http://schemas.openxmlformats.org/officeDocument/2006/relationships/image" Target="../media/image550.jpg"/></Relationships>
</file>

<file path=ppt/slides/_rels/slide4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1.emf"/><Relationship Id="rId4" Type="http://schemas.openxmlformats.org/officeDocument/2006/relationships/oleObject" Target="../embeddings/oleObject125.bin"/><Relationship Id="rId5" Type="http://schemas.openxmlformats.org/officeDocument/2006/relationships/image" Target="../media/image234.wmf"/></Relationships>
</file>

<file path=ppt/slides/_rels/slide46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ru.wikipedia.org/wiki/%D0%93%D0%B0%D0%BC%D0%BC%D0%B0-%D0%B8%D0%B7%D0%BB%D1%83%D1%87%D0%B5%D0%BD%D0%B8%D0%B5" TargetMode="Externa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g"/><Relationship Id="rId3" Type="http://schemas.openxmlformats.org/officeDocument/2006/relationships/image" Target="../media/image8.jp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wmf"/><Relationship Id="rId3" Type="http://schemas.openxmlformats.org/officeDocument/2006/relationships/oleObject" Target="../embeddings/oleObject1.bin"/></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wmf"/><Relationship Id="rId3" Type="http://schemas.openxmlformats.org/officeDocument/2006/relationships/oleObject" Target="../embeddings/oleObject2.bin"/><Relationship Id="rId4" Type="http://schemas.openxmlformats.org/officeDocument/2006/relationships/image" Target="../media/image28.wmf"/><Relationship Id="rId5" Type="http://schemas.openxmlformats.org/officeDocument/2006/relationships/oleObject" Target="../embeddings/oleObject3.bin"/><Relationship Id="rId6" Type="http://schemas.openxmlformats.org/officeDocument/2006/relationships/image" Target="../media/image29.wmf"/><Relationship Id="rId7" Type="http://schemas.openxmlformats.org/officeDocument/2006/relationships/oleObject" Target="../embeddings/oleObject4.bin"/><Relationship Id="rId8" Type="http://schemas.openxmlformats.org/officeDocument/2006/relationships/image" Target="../media/image30.wmf"/><Relationship Id="rId9" Type="http://schemas.openxmlformats.org/officeDocument/2006/relationships/oleObject" Target="../embeddings/oleObject5.bin"/></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ru.wikipedia.org/wiki/%D0%AD%D0%BB%D0%B5%D0%BA%D1%82%D1%80%D0%BE%D0%BC%D0%B0%D0%B3%D0%BD%D0%B8%D1%82%D0%BD%D1%8B%D0%B5_%D0%B2%D0%BE%D0%BB%D0%BD%D1%8B" TargetMode="External"/><Relationship Id="rId3" Type="http://schemas.openxmlformats.org/officeDocument/2006/relationships/hyperlink" Target="https://ru.wikipedia.org/wiki/%D0%A4%D0%BE%D1%82%D0%BE%D0%BD" TargetMode="External"/><Relationship Id="rId4" Type="http://schemas.openxmlformats.org/officeDocument/2006/relationships/hyperlink" Target="https://ru.wikipedia.org/wiki/%D0%A8%D0%BA%D0%B0%D0%BB%D0%B0_%D1%8D%D0%BB%D0%B5%D0%BA%D1%82%D1%80%D0%BE%D0%BC%D0%B0%D0%B3%D0%BD%D0%B8%D1%82%D0%BD%D1%8B%D1%85_%D0%B2%D0%BE%D0%BB%D0%BD" TargetMode="External"/><Relationship Id="rId5" Type="http://schemas.openxmlformats.org/officeDocument/2006/relationships/hyperlink" Target="https://ru.wikipedia.org/wiki/%D0%A3%D0%BB%D1%8C%D1%82%D1%80%D0%B0%D1%84%D0%B8%D0%BE%D0%BB%D0%B5%D1%82" TargetMode="External"/><Relationship Id="rId6" Type="http://schemas.openxmlformats.org/officeDocument/2006/relationships/hyperlink" Target="https://ru.wikipedia.org/wiki/%D0%AD%D0%BB%D0%B5%D0%BA%D1%82%D1%80%D0%BE%D0%BC%D0%B0%D0%B3%D0%BD%D0%B8%D1%82%D0%BD%D0%BE%D0%B5_%D0%B8%D0%B7%D0%BB%D1%83%D1%87%D0%B5%D0%BD%D0%B8%D0%B5" TargetMode="External"/><Relationship Id="rId7" Type="http://schemas.openxmlformats.org/officeDocument/2006/relationships/hyperlink" Target="https://ru.wikipedia.org/wiki/%D0%93%D0%B0%D0%BC%D0%BC%D0%B0-%D0%B8%D0%B7%D0%BB%D1%83%D1%87%D0%B5%D0%BD%D0%B8%D0%B5" TargetMode="External"/><Relationship Id="rId8" Type="http://schemas.openxmlformats.org/officeDocument/2006/relationships/hyperlink" Target="https://ru.wikipedia.org/wiki/%D0%AD%D0%92" TargetMode="External"/><Relationship Id="rId9" Type="http://schemas.openxmlformats.org/officeDocument/2006/relationships/hyperlink" Target="https://ru.wikipedia.org/wiki/%D0%9D%D0%B0%D0%BD%D0%BE%D0%BC%D0%B5%D1%82%D1%80" TargetMode="External"/><Relationship Id="rId10" Type="http://schemas.openxmlformats.org/officeDocument/2006/relationships/hyperlink" Target="https://ru.wikipedia.org/wiki/%D0%A0%D0%B5%D0%BD%D1%82%D0%B3%D0%B5%D0%BD%D0%BE%D0%B2%D1%81%D0%BA%D0%BE%D0%B5_%D0%B8%D0%B7%D0%BB%D1%83%D1%87%D0%B5%D0%BD%D0%B8%D0%B5" TargetMode="External"/><Relationship Id="rId11" Type="http://schemas.openxmlformats.org/officeDocument/2006/relationships/hyperlink" Target="https://ru.wikipedia.org/wiki/%D0%91%D0%B0%D1%80%D0%B8%D0%B9" TargetMode="External"/><Relationship Id="rId12" Type="http://schemas.openxmlformats.org/officeDocument/2006/relationships/image" Target="../media/image9.jp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g"/><Relationship Id="rId3" Type="http://schemas.openxmlformats.org/officeDocument/2006/relationships/image" Target="../media/image38.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jpg"/><Relationship Id="rId3" Type="http://schemas.openxmlformats.org/officeDocument/2006/relationships/image" Target="../media/image11.jpg"/><Relationship Id="rId4" Type="http://schemas.openxmlformats.org/officeDocument/2006/relationships/hyperlink" Target="https://ru.wikipedia.org/wiki/%D0%A2%D0%B5%D1%81%D0%BB%D0%B0_(%D0%B5%D0%B4%D0%B8%D0%BD%D0%B8%D1%86%D0%B0_%D0%B8%D0%B7%D0%BC%D0%B5%D1%80%D0%B5%D0%BD%D0%B8%D1%8F)" TargetMode="Externa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 Id="rId3" Type="http://schemas.openxmlformats.org/officeDocument/2006/relationships/image" Target="../media/image47.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wmf"/><Relationship Id="rId3" Type="http://schemas.openxmlformats.org/officeDocument/2006/relationships/oleObject" Target="../embeddings/oleObject6.bin"/><Relationship Id="rId4" Type="http://schemas.openxmlformats.org/officeDocument/2006/relationships/image" Target="../media/image49.wmf"/><Relationship Id="rId5" Type="http://schemas.openxmlformats.org/officeDocument/2006/relationships/oleObject" Target="../embeddings/oleObject7.bin"/></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habr.com/ru/company/oleg-bunin/blog/340184/" TargetMode="Externa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ru.wikipedia.org/wiki/%D0%A2%D0%B5%D1%85%D0%BD%D0%B5%D1%86%D0%B8%D0%B9-99" TargetMode="External"/><Relationship Id="rId3" Type="http://schemas.openxmlformats.org/officeDocument/2006/relationships/hyperlink" Target="https://ru.wikipedia.org/wiki/%D0%9F%D0%B5%D1%80%D0%B5%D0%BB%D0%BE%D0%BC_%D0%BA%D0%BE%D1%81%D1%82%D0%B8" TargetMode="External"/><Relationship Id="rId4" Type="http://schemas.openxmlformats.org/officeDocument/2006/relationships/image" Target="../media/image12.jp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jp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neurohive.io/ru/osnovy-data-science/activation-functions/" TargetMode="Externa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fontScale="90000"/>
          </a:bodyPr>
          <a:lstStyle/>
          <a:p>
            <a:pPr>
              <a:defRPr/>
            </a:pPr>
            <a:r>
              <a:rPr lang="ru-RU"/>
              <a:t>Источники биомедицинских изображений</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Ультразвук</a:t>
            </a:r>
            <a:endParaRPr/>
          </a:p>
        </p:txBody>
      </p:sp>
      <p:sp>
        <p:nvSpPr>
          <p:cNvPr id="3" name="Текст 2"/>
          <p:cNvSpPr>
            <a:spLocks noGrp="1"/>
          </p:cNvSpPr>
          <p:nvPr>
            <p:ph type="body" idx="2"/>
          </p:nvPr>
        </p:nvSpPr>
        <p:spPr bwMode="auto"/>
        <p:txBody>
          <a:bodyPr/>
          <a:lstStyle/>
          <a:p>
            <a:pPr>
              <a:defRPr/>
            </a:pPr>
            <a:endParaRPr lang="ru-RU"/>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ehogramma.jpg"/>
          <p:cNvPicPr>
            <a:picLocks noChangeAspect="1" noGrp="1"/>
          </p:cNvPicPr>
          <p:nvPr>
            <p:ph sz="quarter" idx="1"/>
          </p:nvPr>
        </p:nvPicPr>
        <p:blipFill>
          <a:blip r:embed="rId2"/>
          <a:stretch/>
        </p:blipFill>
        <p:spPr bwMode="auto">
          <a:xfrm>
            <a:off x="5940152" y="1124744"/>
            <a:ext cx="3645405" cy="3240360"/>
          </a:xfrm>
          <a:prstGeom prst="rect">
            <a:avLst/>
          </a:prstGeom>
        </p:spPr>
      </p:pic>
      <p:sp>
        <p:nvSpPr>
          <p:cNvPr id="9" name="Прямоугольник 8"/>
          <p:cNvSpPr/>
          <p:nvPr/>
        </p:nvSpPr>
        <p:spPr bwMode="auto">
          <a:xfrm>
            <a:off x="323528" y="332656"/>
            <a:ext cx="5616624" cy="5909310"/>
          </a:xfrm>
          <a:prstGeom prst="rect">
            <a:avLst/>
          </a:prstGeom>
        </p:spPr>
        <p:txBody>
          <a:bodyPr wrap="square">
            <a:spAutoFit/>
          </a:bodyPr>
          <a:lstStyle/>
          <a:p>
            <a:pPr>
              <a:defRPr/>
            </a:pPr>
            <a:r>
              <a:rPr lang="ru-RU" sz="1400"/>
              <a:t>Высокочастотные звуковые волны, которые по-разному отражаются от ткани и образуют изображения. </a:t>
            </a:r>
            <a:endParaRPr/>
          </a:p>
          <a:p>
            <a:pPr>
              <a:defRPr/>
            </a:pPr>
            <a:endParaRPr lang="ru-RU" sz="1400"/>
          </a:p>
          <a:p>
            <a:pPr>
              <a:defRPr/>
            </a:pPr>
            <a:r>
              <a:rPr lang="ru-RU" sz="1400"/>
              <a:t>Обычно это используется для визуализации плода у беременных женщин, визуализацию органов брюшной полости, сердца, груди, мышц, сухожилий, артерий и вен. </a:t>
            </a:r>
            <a:endParaRPr/>
          </a:p>
          <a:p>
            <a:pPr>
              <a:defRPr/>
            </a:pPr>
            <a:endParaRPr lang="ru-RU" sz="1400"/>
          </a:p>
          <a:p>
            <a:pPr>
              <a:defRPr/>
            </a:pPr>
            <a:r>
              <a:rPr lang="ru-RU" sz="1400"/>
              <a:t>УЗИ может обеспечить меньшую анатомическую детализацию, чем такие методы, такие как КТ или МРТ</a:t>
            </a:r>
            <a:endParaRPr/>
          </a:p>
          <a:p>
            <a:pPr>
              <a:defRPr/>
            </a:pPr>
            <a:endParaRPr lang="ru-RU" sz="1400"/>
          </a:p>
          <a:p>
            <a:pPr>
              <a:defRPr/>
            </a:pPr>
            <a:r>
              <a:rPr lang="ru-RU" sz="1400"/>
              <a:t>Измерения в реальном времени!!!</a:t>
            </a:r>
            <a:endParaRPr/>
          </a:p>
          <a:p>
            <a:pPr>
              <a:defRPr/>
            </a:pPr>
            <a:r>
              <a:rPr lang="ru-RU" sz="1400"/>
              <a:t>. Ультразвук отличается от других методов медицинской визуализации тем, что он является звуковой волной высокой частоты, которая посылается в ткани, и, в зависимости от состава различных тканей, сигнал будет ослаблен и вернется через разные промежутки времени. </a:t>
            </a:r>
            <a:endParaRPr/>
          </a:p>
          <a:p>
            <a:pPr>
              <a:defRPr/>
            </a:pPr>
            <a:r>
              <a:rPr lang="ru-RU" sz="1400"/>
              <a:t>Путь отраженных звуковых волн в многослойной структуре может быть определен с помощью входного акустического импеданса и коэффициента отражения и пропускания относительных структур. </a:t>
            </a:r>
            <a:endParaRPr/>
          </a:p>
          <a:p>
            <a:pPr>
              <a:defRPr/>
            </a:pPr>
            <a:r>
              <a:rPr lang="ru-RU" sz="1400"/>
              <a:t> Современные сканеры позволяют показать кровоток в артериях и венах.</a:t>
            </a:r>
            <a:endParaRPr/>
          </a:p>
          <a:p>
            <a:pPr>
              <a:defRPr/>
            </a:pPr>
            <a:r>
              <a:rPr lang="ru-RU" sz="1400" b="1"/>
              <a:t>Ультразву́к</a:t>
            </a:r>
            <a:r>
              <a:rPr lang="ru-RU" sz="1400"/>
              <a:t> — упругие колебания в среде с частотой за пределом слышимости человека. Обычно под </a:t>
            </a:r>
            <a:r>
              <a:rPr lang="ru-RU" sz="1400" b="1"/>
              <a:t>ультразвуком</a:t>
            </a:r>
            <a:r>
              <a:rPr lang="ru-RU" sz="1400"/>
              <a:t> понимают частоты выше 20 000 Герц.</a:t>
            </a:r>
            <a:endParaRPr/>
          </a:p>
          <a:p>
            <a:pPr>
              <a:defRPr/>
            </a:pPr>
            <a:r>
              <a:rPr lang="ru-RU" sz="1400"/>
              <a:t>В случае, когда ультразвук используется для получения изображения сердца, процесс называется  </a:t>
            </a:r>
            <a:r>
              <a:rPr lang="ru-RU" sz="1400"/>
              <a:t>эхордией</a:t>
            </a:r>
            <a:r>
              <a:rPr lang="ru-RU" sz="1400"/>
              <a:t>.</a:t>
            </a:r>
            <a:endParaRPr/>
          </a:p>
        </p:txBody>
      </p:sp>
      <p:pic>
        <p:nvPicPr>
          <p:cNvPr id="10" name="Рисунок 9" descr="5-0.jpg"/>
          <p:cNvPicPr>
            <a:picLocks noChangeAspect="1"/>
          </p:cNvPicPr>
          <p:nvPr/>
        </p:nvPicPr>
        <p:blipFill>
          <a:blip r:embed="rId3"/>
          <a:stretch/>
        </p:blipFill>
        <p:spPr bwMode="auto">
          <a:xfrm>
            <a:off x="5673644" y="4653136"/>
            <a:ext cx="3470356" cy="17119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Восприятие цвета человеком</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6" descr="img0003"/>
          <p:cNvPicPr>
            <a:picLocks noChangeAspect="1" noChangeArrowheads="1"/>
          </p:cNvPicPr>
          <p:nvPr/>
        </p:nvPicPr>
        <p:blipFill>
          <a:blip r:embed="rId2"/>
          <a:stretch/>
        </p:blipFill>
        <p:spPr bwMode="auto">
          <a:xfrm>
            <a:off x="971599" y="1844824"/>
            <a:ext cx="4824413" cy="1192213"/>
          </a:xfrm>
          <a:prstGeom prst="rect">
            <a:avLst/>
          </a:prstGeom>
          <a:noFill/>
          <a:ln w="9525">
            <a:noFill/>
            <a:miter lim="800000"/>
            <a:headEnd/>
            <a:tailEnd/>
          </a:ln>
        </p:spPr>
      </p:pic>
      <p:pic>
        <p:nvPicPr>
          <p:cNvPr id="8" name="Picture 7" descr="05040201"/>
          <p:cNvPicPr>
            <a:picLocks noChangeAspect="1" noChangeArrowheads="1"/>
          </p:cNvPicPr>
          <p:nvPr/>
        </p:nvPicPr>
        <p:blipFill>
          <a:blip r:embed="rId3"/>
          <a:stretch/>
        </p:blipFill>
        <p:spPr bwMode="auto">
          <a:xfrm>
            <a:off x="971599" y="3140224"/>
            <a:ext cx="2686050" cy="2057400"/>
          </a:xfrm>
          <a:prstGeom prst="rect">
            <a:avLst/>
          </a:prstGeom>
          <a:noFill/>
          <a:ln w="9525">
            <a:noFill/>
            <a:miter lim="800000"/>
            <a:headEnd/>
            <a:tailEnd/>
          </a:ln>
        </p:spPr>
      </p:pic>
      <p:sp>
        <p:nvSpPr>
          <p:cNvPr id="9" name="Text Box 8"/>
          <p:cNvSpPr txBox="1">
            <a:spLocks noChangeArrowheads="1"/>
          </p:cNvSpPr>
          <p:nvPr/>
        </p:nvSpPr>
        <p:spPr bwMode="auto">
          <a:xfrm>
            <a:off x="4068813" y="3068787"/>
            <a:ext cx="3744912" cy="2219325"/>
          </a:xfrm>
          <a:prstGeom prst="rect">
            <a:avLst/>
          </a:prstGeom>
          <a:noFill/>
          <a:ln w="9525">
            <a:noFill/>
            <a:miter lim="800000"/>
            <a:headEnd/>
            <a:tailEnd/>
          </a:ln>
        </p:spPr>
        <p:txBody>
          <a:bodyPr>
            <a:spAutoFit/>
          </a:bodyPr>
          <a:lstStyle/>
          <a:p>
            <a:pPr>
              <a:spcBef>
                <a:spcPts val="0"/>
              </a:spcBef>
              <a:defRPr/>
            </a:pPr>
            <a:r>
              <a:rPr lang="ru-RU" sz="1400"/>
              <a:t>A: роговая оболочка глаза </a:t>
            </a:r>
            <a:br>
              <a:rPr lang="ru-RU" sz="1400"/>
            </a:br>
            <a:r>
              <a:rPr lang="ru-RU" sz="1400"/>
              <a:t>B: хрусталик </a:t>
            </a:r>
            <a:br>
              <a:rPr lang="ru-RU" sz="1400"/>
            </a:br>
            <a:r>
              <a:rPr lang="ru-RU" sz="1400"/>
              <a:t>C: стекловидное тело </a:t>
            </a:r>
            <a:br>
              <a:rPr lang="ru-RU" sz="1400"/>
            </a:br>
            <a:r>
              <a:rPr lang="ru-RU" sz="1400"/>
              <a:t>D: сетчатка </a:t>
            </a:r>
            <a:br>
              <a:rPr lang="ru-RU" sz="1400"/>
            </a:br>
            <a:r>
              <a:rPr lang="ru-RU" sz="1400"/>
              <a:t>E: оптический нерв</a:t>
            </a:r>
            <a:endParaRPr lang="en-US" sz="1400"/>
          </a:p>
          <a:p>
            <a:pPr>
              <a:spcBef>
                <a:spcPts val="0"/>
              </a:spcBef>
              <a:defRPr/>
            </a:pPr>
            <a:r>
              <a:rPr lang="ru-RU" sz="1400"/>
              <a:t>Палочки (</a:t>
            </a:r>
            <a:r>
              <a:rPr lang="en-US" sz="1400"/>
              <a:t>rods): 75-150 </a:t>
            </a:r>
            <a:r>
              <a:rPr lang="ru-RU" sz="1400"/>
              <a:t>млн</a:t>
            </a:r>
            <a:endParaRPr/>
          </a:p>
          <a:p>
            <a:pPr>
              <a:spcBef>
                <a:spcPts val="0"/>
              </a:spcBef>
              <a:defRPr/>
            </a:pPr>
            <a:r>
              <a:rPr lang="ru-RU" sz="1400"/>
              <a:t>Колбочки (</a:t>
            </a:r>
            <a:r>
              <a:rPr lang="en-US" sz="1400"/>
              <a:t>cones): 6-7</a:t>
            </a:r>
            <a:r>
              <a:rPr lang="ru-RU" sz="1400"/>
              <a:t> млн, в ямке </a:t>
            </a:r>
            <a:r>
              <a:rPr lang="en-US" sz="1400"/>
              <a:t>(fovea)</a:t>
            </a:r>
            <a:r>
              <a:rPr lang="ru-RU" sz="1400"/>
              <a:t>, - воспринимают цвет. К каждой - свой нерв.</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Источники света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Picture 8" descr="img0005"/>
          <p:cNvPicPr>
            <a:picLocks noChangeAspect="1" noChangeArrowheads="1"/>
          </p:cNvPicPr>
          <p:nvPr/>
        </p:nvPicPr>
        <p:blipFill>
          <a:blip r:embed="rId2"/>
          <a:stretch/>
        </p:blipFill>
        <p:spPr bwMode="auto">
          <a:xfrm>
            <a:off x="2411760" y="4365104"/>
            <a:ext cx="3895725" cy="1811337"/>
          </a:xfrm>
          <a:prstGeom prst="rect">
            <a:avLst/>
          </a:prstGeom>
          <a:noFill/>
          <a:ln w="9525">
            <a:noFill/>
            <a:miter lim="800000"/>
            <a:headEnd/>
            <a:tailEnd/>
          </a:ln>
        </p:spPr>
      </p:pic>
      <p:pic>
        <p:nvPicPr>
          <p:cNvPr id="9" name="Picture 6" descr="P_int"/>
          <p:cNvPicPr>
            <a:picLocks noChangeAspect="1" noChangeArrowheads="1" noGrp="1"/>
          </p:cNvPicPr>
          <p:nvPr>
            <p:ph sz="quarter" idx="1"/>
          </p:nvPr>
        </p:nvPicPr>
        <p:blipFill>
          <a:blip r:embed="rId3"/>
          <a:stretch/>
        </p:blipFill>
        <p:spPr bwMode="auto">
          <a:xfrm>
            <a:off x="323528" y="1268760"/>
            <a:ext cx="3757439" cy="2694148"/>
          </a:xfrm>
          <a:prstGeom prst="rect">
            <a:avLst/>
          </a:prstGeom>
          <a:noFill/>
          <a:ln w="9525">
            <a:noFill/>
            <a:miter lim="800000"/>
            <a:headEnd/>
            <a:tailEnd/>
          </a:ln>
        </p:spPr>
      </p:pic>
      <p:grpSp>
        <p:nvGrpSpPr>
          <p:cNvPr id="10" name="Group 17"/>
          <p:cNvGrpSpPr/>
          <p:nvPr/>
        </p:nvGrpSpPr>
        <p:grpSpPr bwMode="auto">
          <a:xfrm>
            <a:off x="5868144" y="1268760"/>
            <a:ext cx="2842238" cy="1300095"/>
            <a:chOff x="3288" y="2160"/>
            <a:chExt cx="2256" cy="1476"/>
          </a:xfrm>
        </p:grpSpPr>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405" y="2160"/>
            <a:ext cx="1421" cy="985"/>
          </p:xfrm>
          <a:graphic>
            <a:graphicData uri="http://schemas.openxmlformats.org/presentationml/2006/ole">
              <p:oleObj name="oleObj" r:id="rId5" imgW="1282065" imgH="888365" progId="Equation.3">
                <p:embed/>
                <p:pic>
                  <p:nvPicPr>
                    <p:cNvPr id="136195" name=""/>
                    <p:cNvPicPr/>
                    <p:nvPr/>
                  </p:nvPicPr>
                  <p:blipFill>
                    <a:blip r:embed="rId4"/>
                    <a:stretch/>
                  </p:blipFill>
                  <p:spPr bwMode="auto">
                    <a:xfrm>
                      <a:off x="3405" y="2160"/>
                      <a:ext cx="1421" cy="985"/>
                    </a:xfrm>
                    <a:prstGeom prst="rect">
                      <a:avLst/>
                    </a:prstGeom>
                  </p:spPr>
                </p:pic>
              </p:oleObj>
            </a:graphicData>
          </a:graphic>
        </p:graphicFrame>
        <p:sp>
          <p:nvSpPr>
            <p:cNvPr id="12" name="Text Box 10"/>
            <p:cNvSpPr txBox="1">
              <a:spLocks noChangeArrowheads="1"/>
            </p:cNvSpPr>
            <p:nvPr/>
          </p:nvSpPr>
          <p:spPr bwMode="auto">
            <a:xfrm>
              <a:off x="4671" y="2408"/>
              <a:ext cx="873" cy="204"/>
            </a:xfrm>
            <a:prstGeom prst="rect">
              <a:avLst/>
            </a:prstGeom>
            <a:noFill/>
            <a:ln w="9525">
              <a:noFill/>
              <a:miter lim="800000"/>
              <a:headEnd/>
              <a:tailEnd/>
            </a:ln>
          </p:spPr>
          <p:txBody>
            <a:bodyPr>
              <a:spAutoFit/>
            </a:bodyPr>
            <a:lstStyle/>
            <a:p>
              <a:pPr algn="r">
                <a:spcBef>
                  <a:spcPts val="0"/>
                </a:spcBef>
                <a:defRPr/>
              </a:pPr>
              <a:r>
                <a:rPr lang="ru-RU" sz="1400"/>
                <a:t>(1)</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88" y="3354"/>
            <a:ext cx="389" cy="249"/>
          </p:xfrm>
          <a:graphic>
            <a:graphicData uri="http://schemas.openxmlformats.org/presentationml/2006/ole">
              <p:oleObj name="oleObj" r:id="rId7" imgW="316865" imgH="202565" progId="Equation.3">
                <p:embed/>
                <p:pic>
                  <p:nvPicPr>
                    <p:cNvPr id="136196" name=""/>
                    <p:cNvPicPr/>
                    <p:nvPr/>
                  </p:nvPicPr>
                  <p:blipFill>
                    <a:blip r:embed="rId6"/>
                    <a:stretch/>
                  </p:blipFill>
                  <p:spPr bwMode="auto">
                    <a:xfrm>
                      <a:off x="3288" y="3354"/>
                      <a:ext cx="389" cy="249"/>
                    </a:xfrm>
                    <a:prstGeom prst="rect">
                      <a:avLst/>
                    </a:prstGeom>
                  </p:spPr>
                </p:pic>
              </p:oleObj>
            </a:graphicData>
          </a:graphic>
        </p:graphicFrame>
        <p:sp>
          <p:nvSpPr>
            <p:cNvPr id="14" name="Text Box 13"/>
            <p:cNvSpPr txBox="1">
              <a:spLocks noChangeArrowheads="1"/>
            </p:cNvSpPr>
            <p:nvPr/>
          </p:nvSpPr>
          <p:spPr bwMode="auto">
            <a:xfrm>
              <a:off x="3708" y="3290"/>
              <a:ext cx="1738" cy="345"/>
            </a:xfrm>
            <a:prstGeom prst="rect">
              <a:avLst/>
            </a:prstGeom>
            <a:noFill/>
            <a:ln w="9525">
              <a:noFill/>
              <a:miter lim="800000"/>
              <a:headEnd/>
              <a:tailEnd/>
            </a:ln>
          </p:spPr>
          <p:txBody>
            <a:bodyPr>
              <a:spAutoFit/>
            </a:bodyPr>
            <a:lstStyle/>
            <a:p>
              <a:pPr>
                <a:buFontTx/>
                <a:buChar char="-"/>
                <a:defRPr/>
              </a:pPr>
              <a:r>
                <a:rPr lang="ru-RU" sz="1400"/>
                <a:t>  зависимость интенсивности </a:t>
              </a:r>
              <a:endParaRPr/>
            </a:p>
            <a:p>
              <a:pPr>
                <a:defRPr/>
              </a:pPr>
              <a:r>
                <a:rPr lang="ru-RU" sz="1400"/>
                <a:t>света от длины волны</a:t>
              </a:r>
              <a:endParaRPr/>
            </a:p>
          </p:txBody>
        </p:sp>
      </p:grpSp>
      <p:grpSp>
        <p:nvGrpSpPr>
          <p:cNvPr id="15" name="Group 15"/>
          <p:cNvGrpSpPr/>
          <p:nvPr/>
        </p:nvGrpSpPr>
        <p:grpSpPr bwMode="auto">
          <a:xfrm>
            <a:off x="3094080" y="1268437"/>
            <a:ext cx="2562001" cy="1944539"/>
            <a:chOff x="703" y="1706"/>
            <a:chExt cx="2249" cy="2082"/>
          </a:xfrm>
        </p:grpSpPr>
        <p:pic>
          <p:nvPicPr>
            <p:cNvPr id="16" name="Picture 4" descr="P_rgb"/>
            <p:cNvPicPr>
              <a:picLocks noChangeAspect="1" noChangeArrowheads="1"/>
            </p:cNvPicPr>
            <p:nvPr/>
          </p:nvPicPr>
          <p:blipFill>
            <a:blip r:embed="rId8"/>
            <a:stretch/>
          </p:blipFill>
          <p:spPr bwMode="auto">
            <a:xfrm>
              <a:off x="703" y="1706"/>
              <a:ext cx="2249" cy="2082"/>
            </a:xfrm>
            <a:prstGeom prst="rect">
              <a:avLst/>
            </a:prstGeom>
            <a:noFill/>
            <a:ln w="9525">
              <a:noFill/>
              <a:miter lim="800000"/>
              <a:headEnd/>
              <a:tailEnd/>
            </a:ln>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744" y="3465"/>
            <a:ext cx="151" cy="192"/>
          </p:xfrm>
          <a:graphic>
            <a:graphicData uri="http://schemas.openxmlformats.org/presentationml/2006/ole">
              <p:oleObj name="oleObj" r:id="rId10" imgW="139065" imgH="177165" progId="Equation.3">
                <p:embed/>
                <p:pic>
                  <p:nvPicPr>
                    <p:cNvPr id="136197" name=""/>
                    <p:cNvPicPr/>
                    <p:nvPr/>
                  </p:nvPicPr>
                  <p:blipFill>
                    <a:blip r:embed="rId9"/>
                    <a:stretch/>
                  </p:blipFill>
                  <p:spPr bwMode="auto">
                    <a:xfrm>
                      <a:off x="2744" y="3465"/>
                      <a:ext cx="151" cy="192"/>
                    </a:xfrm>
                    <a:prstGeom prst="rect">
                      <a:avLst/>
                    </a:prstGeom>
                  </p:spPr>
                </p:pic>
              </p:oleObj>
            </a:graphicData>
          </a:graphic>
        </p:graphicFrame>
      </p:grpSp>
      <p:sp>
        <p:nvSpPr>
          <p:cNvPr id="18" name="TextBox 17"/>
          <p:cNvSpPr txBox="1"/>
          <p:nvPr/>
        </p:nvSpPr>
        <p:spPr bwMode="auto">
          <a:xfrm>
            <a:off x="4932040" y="3573016"/>
            <a:ext cx="3128613" cy="369332"/>
          </a:xfrm>
          <a:prstGeom prst="rect">
            <a:avLst/>
          </a:prstGeom>
          <a:noFill/>
        </p:spPr>
        <p:txBody>
          <a:bodyPr wrap="none" rtlCol="0">
            <a:spAutoFit/>
          </a:bodyPr>
          <a:lstStyle/>
          <a:p>
            <a:pPr>
              <a:defRPr/>
            </a:pPr>
            <a:r>
              <a:rPr lang="ru-RU"/>
              <a:t>Чувствительность колбочек</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a:t>Законы Германа Грассмана (аддитивной модели света)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0000" lnSpcReduction="20000"/>
          </a:bodyPr>
          <a:lstStyle/>
          <a:p>
            <a:pPr>
              <a:defRPr/>
            </a:pPr>
            <a:endParaRPr lang="ru-RU" sz="2800" b="1"/>
          </a:p>
          <a:p>
            <a:pPr>
              <a:defRPr/>
            </a:pPr>
            <a:r>
              <a:rPr lang="ru-RU" sz="2800" b="1"/>
              <a:t>1.Закон </a:t>
            </a:r>
            <a:r>
              <a:rPr lang="ru-RU" sz="2800" b="1"/>
              <a:t>трехмерности</a:t>
            </a:r>
            <a:r>
              <a:rPr lang="ru-RU" sz="2800" b="1"/>
              <a:t>:</a:t>
            </a:r>
            <a:r>
              <a:rPr lang="ru-RU" sz="2800"/>
              <a:t> Любой цвет однозначно выражается тремя, если они линейно независимы. Линейная независимость заключается в том, что ни один из этих трех цветов нельзя получить сложением двух остальных.</a:t>
            </a:r>
            <a:br>
              <a:rPr lang="ru-RU" sz="2800"/>
            </a:br>
            <a:endParaRPr lang="en-US" sz="2800"/>
          </a:p>
          <a:p>
            <a:pPr>
              <a:defRPr/>
            </a:pPr>
            <a:r>
              <a:rPr lang="ru-RU" sz="2800" b="1"/>
              <a:t>2.Закон непрерывности</a:t>
            </a:r>
            <a:r>
              <a:rPr lang="ru-RU" sz="2800"/>
              <a:t>: При непрерывном изменении излучения цвет смеси также меняется непрерывно. Не существует такого цвета, к которому нельзя было бы подобрать бесконечно близкий.</a:t>
            </a:r>
            <a:br>
              <a:rPr lang="ru-RU" sz="2800"/>
            </a:br>
            <a:endParaRPr lang="en-US" sz="2800"/>
          </a:p>
          <a:p>
            <a:pPr>
              <a:defRPr/>
            </a:pPr>
            <a:r>
              <a:rPr lang="ru-RU" sz="2800" b="1"/>
              <a:t>3.Закон </a:t>
            </a:r>
            <a:r>
              <a:rPr lang="ru-RU" sz="2800" b="1"/>
              <a:t>аддитивности</a:t>
            </a:r>
            <a:r>
              <a:rPr lang="ru-RU" sz="2800" b="1"/>
              <a:t>:</a:t>
            </a:r>
            <a:r>
              <a:rPr lang="ru-RU" sz="2800"/>
              <a:t> Цвет смеси излучений зависит только от компонентов их цвета, а не от спектрального состава. </a:t>
            </a:r>
            <a:endParaRPr/>
          </a:p>
          <a:p>
            <a:pPr>
              <a:defRPr/>
            </a:pPr>
            <a:r>
              <a:rPr lang="ru-RU" sz="2800"/>
              <a:t>Как следствие - </a:t>
            </a:r>
            <a:r>
              <a:rPr lang="ru-RU" sz="2800"/>
              <a:t>аддитивность</a:t>
            </a:r>
            <a:r>
              <a:rPr lang="ru-RU" sz="2800"/>
              <a:t> цветовых уравнений: для смеси двух цветов С</a:t>
            </a:r>
            <a:r>
              <a:rPr lang="ru-RU" sz="2800" baseline="-25000"/>
              <a:t>1</a:t>
            </a:r>
            <a:r>
              <a:rPr lang="ru-RU" sz="2800"/>
              <a:t> и С</a:t>
            </a:r>
            <a:r>
              <a:rPr lang="ru-RU" sz="2800" baseline="-25000"/>
              <a:t>2</a:t>
            </a:r>
            <a:r>
              <a:rPr lang="ru-RU" sz="2800"/>
              <a:t>  имеет место равенство: </a:t>
            </a:r>
            <a:endParaRPr/>
          </a:p>
          <a:p>
            <a:pPr>
              <a:defRPr/>
            </a:pPr>
            <a:endParaRPr lang="ru-RU" sz="2800"/>
          </a:p>
          <a:p>
            <a:pPr>
              <a:defRPr/>
            </a:pPr>
            <a:r>
              <a:rPr lang="ru-RU" sz="3200"/>
              <a:t>С=С</a:t>
            </a:r>
            <a:r>
              <a:rPr lang="ru-RU" sz="3200" baseline="-25000"/>
              <a:t>1</a:t>
            </a:r>
            <a:r>
              <a:rPr lang="ru-RU" sz="3200"/>
              <a:t>+С</a:t>
            </a:r>
            <a:r>
              <a:rPr lang="ru-RU" sz="3200" baseline="-25000"/>
              <a:t>2</a:t>
            </a:r>
            <a:r>
              <a:rPr lang="ru-RU" sz="3200"/>
              <a:t>=(</a:t>
            </a:r>
            <a:r>
              <a:rPr lang="en-US" sz="3200"/>
              <a:t>r</a:t>
            </a:r>
            <a:r>
              <a:rPr lang="en-US" sz="3200" baseline="-25000"/>
              <a:t>1</a:t>
            </a:r>
            <a:r>
              <a:rPr lang="en-US" sz="3200"/>
              <a:t>+r</a:t>
            </a:r>
            <a:r>
              <a:rPr lang="en-US" sz="3200" baseline="-25000"/>
              <a:t>2</a:t>
            </a:r>
            <a:r>
              <a:rPr lang="en-US" sz="3200"/>
              <a:t>)R+(g</a:t>
            </a:r>
            <a:r>
              <a:rPr lang="en-US" sz="3200" baseline="-25000"/>
              <a:t>1</a:t>
            </a:r>
            <a:r>
              <a:rPr lang="en-US" sz="3200"/>
              <a:t>+g</a:t>
            </a:r>
            <a:r>
              <a:rPr lang="en-US" sz="3200" baseline="-25000"/>
              <a:t>2</a:t>
            </a:r>
            <a:r>
              <a:rPr lang="en-US" sz="3200"/>
              <a:t>)G+(b</a:t>
            </a:r>
            <a:r>
              <a:rPr lang="en-US" sz="3200" baseline="-25000"/>
              <a:t>1</a:t>
            </a:r>
            <a:r>
              <a:rPr lang="en-US" sz="3200"/>
              <a:t>+b</a:t>
            </a:r>
            <a:r>
              <a:rPr lang="en-US" sz="3200" baseline="-25000"/>
              <a:t>2</a:t>
            </a:r>
            <a:r>
              <a:rPr lang="en-US" sz="3200"/>
              <a:t>)B</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RGB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Основные принципы восприятия человеческим глазом.</a:t>
            </a:r>
            <a:endParaRPr/>
          </a:p>
          <a:p>
            <a:pPr>
              <a:defRPr/>
            </a:pPr>
            <a:r>
              <a:rPr lang="ru-RU"/>
              <a:t>Отобразить цвет так, как видит человек.</a:t>
            </a:r>
            <a:endParaRPr/>
          </a:p>
          <a:p>
            <a:pPr>
              <a:defRPr/>
            </a:pPr>
            <a:r>
              <a:rPr lang="ru-RU"/>
              <a:t>Аддитивная модель.</a:t>
            </a:r>
            <a:endParaRPr/>
          </a:p>
          <a:p>
            <a:pPr>
              <a:defRPr/>
            </a:pPr>
            <a:r>
              <a:rPr lang="ru-RU"/>
              <a:t>Каждая компонента </a:t>
            </a:r>
            <a:r>
              <a:rPr lang="en-US"/>
              <a:t> - 1 </a:t>
            </a:r>
            <a:r>
              <a:rPr lang="ru-RU"/>
              <a:t>байт </a:t>
            </a:r>
            <a:r>
              <a:rPr lang="en-US"/>
              <a:t>[0..255]</a:t>
            </a:r>
            <a:r>
              <a:rPr lang="ru-RU"/>
              <a:t>.</a:t>
            </a:r>
            <a:endParaRPr/>
          </a:p>
          <a:p>
            <a:pPr>
              <a:defRPr/>
            </a:pPr>
            <a:r>
              <a:rPr lang="ru-RU"/>
              <a:t>Возможны отрицательные координаты.</a:t>
            </a:r>
            <a:endParaRPr/>
          </a:p>
          <a:p>
            <a:pPr>
              <a:defRPr/>
            </a:pPr>
            <a:endParaRPr lang="ru-RU"/>
          </a:p>
        </p:txBody>
      </p:sp>
      <p:pic>
        <p:nvPicPr>
          <p:cNvPr id="132098" name="Picture 2" descr="ÐÐ°ÑÑÐ¸Ð½ÐºÐ¸ Ð¿Ð¾ Ð·Ð°Ð¿ÑÐ¾ÑÑ rgb Ð¼Ð¾Ð´ÐµÐ»Ñ"/>
          <p:cNvPicPr>
            <a:picLocks noChangeAspect="1" noChangeArrowheads="1"/>
          </p:cNvPicPr>
          <p:nvPr/>
        </p:nvPicPr>
        <p:blipFill>
          <a:blip r:embed="rId2"/>
          <a:stretch/>
        </p:blipFill>
        <p:spPr bwMode="auto">
          <a:xfrm>
            <a:off x="539552" y="4360887"/>
            <a:ext cx="1905000" cy="1876425"/>
          </a:xfrm>
          <a:prstGeom prst="rect">
            <a:avLst/>
          </a:prstGeom>
          <a:noFill/>
        </p:spPr>
      </p:pic>
      <p:pic>
        <p:nvPicPr>
          <p:cNvPr id="132100" name="Picture 4" descr="ÐÐ°ÑÑÐ¸Ð½ÐºÐ¸ Ð¿Ð¾ Ð·Ð°Ð¿ÑÐ¾ÑÑ rgb Ð¼Ð¾Ð´ÐµÐ»Ñ"/>
          <p:cNvPicPr>
            <a:picLocks noChangeAspect="1" noChangeArrowheads="1"/>
          </p:cNvPicPr>
          <p:nvPr/>
        </p:nvPicPr>
        <p:blipFill>
          <a:blip r:embed="rId3"/>
          <a:stretch/>
        </p:blipFill>
        <p:spPr bwMode="auto">
          <a:xfrm>
            <a:off x="2555776" y="4365104"/>
            <a:ext cx="2376264" cy="1901012"/>
          </a:xfrm>
          <a:prstGeom prst="rect">
            <a:avLst/>
          </a:prstGeom>
          <a:noFill/>
        </p:spPr>
      </p:pic>
      <p:pic>
        <p:nvPicPr>
          <p:cNvPr id="132104" name="Picture 8" descr="ÐÐ°ÑÑÐ¸Ð½ÐºÐ¸ Ð¿Ð¾ Ð·Ð°Ð¿ÑÐ¾ÑÑ rgb Ð¼Ð¾Ð´ÐµÐ»Ñ Ð¸ Ð´Ð»Ð¸Ð½Ñ Ð²Ð¾Ð»Ð½"/>
          <p:cNvPicPr>
            <a:picLocks noChangeAspect="1" noChangeArrowheads="1"/>
          </p:cNvPicPr>
          <p:nvPr/>
        </p:nvPicPr>
        <p:blipFill>
          <a:blip r:embed="rId4"/>
          <a:stretch/>
        </p:blipFill>
        <p:spPr bwMode="auto">
          <a:xfrm>
            <a:off x="4676126" y="3933056"/>
            <a:ext cx="4467874" cy="239350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RGB </a:t>
            </a:r>
            <a:r>
              <a:rPr lang="ru-RU" u="sng"/>
              <a:t>треугольник Максвелла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39552" y="2492896"/>
          <a:ext cx="1090613" cy="2016125"/>
        </p:xfrm>
        <a:graphic>
          <a:graphicData uri="http://schemas.openxmlformats.org/presentationml/2006/ole">
            <p:oleObj name="oleObj" r:id="rId3" imgW="837565" imgH="1548765" progId="Equation.3">
              <p:embed/>
              <p:pic>
                <p:nvPicPr>
                  <p:cNvPr id="136198" name=""/>
                  <p:cNvPicPr/>
                  <p:nvPr/>
                </p:nvPicPr>
                <p:blipFill>
                  <a:blip r:embed="rId2"/>
                  <a:stretch/>
                </p:blipFill>
                <p:spPr bwMode="auto">
                  <a:xfrm>
                    <a:off x="539552" y="2492896"/>
                    <a:ext cx="1090613" cy="2016125"/>
                  </a:xfrm>
                  <a:prstGeom prst="rect">
                    <a:avLst/>
                  </a:prstGeom>
                </p:spPr>
              </p:pic>
            </p:oleObj>
          </a:graphicData>
        </a:graphic>
      </p:graphicFrame>
      <p:sp>
        <p:nvSpPr>
          <p:cNvPr id="8" name="AutoShape 18"/>
          <p:cNvSpPr>
            <a:spLocks noChangeArrowheads="1"/>
          </p:cNvSpPr>
          <p:nvPr/>
        </p:nvSpPr>
        <p:spPr bwMode="auto">
          <a:xfrm>
            <a:off x="2700140" y="3500959"/>
            <a:ext cx="647700" cy="142875"/>
          </a:xfrm>
          <a:prstGeom prst="rightArrow">
            <a:avLst>
              <a:gd name="adj1" fmla="val 50000"/>
              <a:gd name="adj2" fmla="val 113333"/>
            </a:avLst>
          </a:prstGeom>
          <a:solidFill>
            <a:schemeClr val="accent1"/>
          </a:solidFill>
          <a:ln w="9525">
            <a:solidFill>
              <a:schemeClr val="tx1"/>
            </a:solidFill>
            <a:miter lim="800000"/>
            <a:headEnd/>
            <a:tailEnd/>
          </a:ln>
        </p:spPr>
        <p:txBody>
          <a:bodyPr wrap="none" anchor="ctr"/>
          <a:lstStyle/>
          <a:p>
            <a:pPr>
              <a:defRPr/>
            </a:pP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771577" y="4405834"/>
          <a:ext cx="3240088" cy="319087"/>
        </p:xfrm>
        <a:graphic>
          <a:graphicData uri="http://schemas.openxmlformats.org/presentationml/2006/ole">
            <p:oleObj name="oleObj" r:id="rId5" imgW="2310765" imgH="228600" progId="Equation.3">
              <p:embed/>
              <p:pic>
                <p:nvPicPr>
                  <p:cNvPr id="136199" name=""/>
                  <p:cNvPicPr/>
                  <p:nvPr/>
                </p:nvPicPr>
                <p:blipFill>
                  <a:blip r:embed="rId4"/>
                  <a:stretch/>
                </p:blipFill>
                <p:spPr bwMode="auto">
                  <a:xfrm>
                    <a:off x="2771577" y="4405834"/>
                    <a:ext cx="3240088" cy="319087"/>
                  </a:xfrm>
                  <a:prstGeom prst="rect">
                    <a:avLst/>
                  </a:prstGeom>
                </p:spPr>
              </p:pic>
            </p:oleObj>
          </a:graphicData>
        </a:graphic>
      </p:graphicFrame>
      <p:pic>
        <p:nvPicPr>
          <p:cNvPr id="10" name="Рисунок 20" descr="02-TriangleProjection.gif"/>
          <p:cNvPicPr>
            <a:picLocks noChangeAspect="1"/>
          </p:cNvPicPr>
          <p:nvPr/>
        </p:nvPicPr>
        <p:blipFill>
          <a:blip r:embed="rId6"/>
          <a:stretch/>
        </p:blipFill>
        <p:spPr bwMode="auto">
          <a:xfrm>
            <a:off x="6141840" y="2988196"/>
            <a:ext cx="2305050" cy="1381125"/>
          </a:xfrm>
          <a:prstGeom prst="rect">
            <a:avLst/>
          </a:prstGeom>
          <a:noFill/>
          <a:ln w="9525">
            <a:noFill/>
            <a:miter lim="800000"/>
            <a:headEnd/>
            <a:tailEnd/>
          </a:ln>
        </p:spPr>
      </p:pic>
      <p:grpSp>
        <p:nvGrpSpPr>
          <p:cNvPr id="11" name="Group 23"/>
          <p:cNvGrpSpPr/>
          <p:nvPr/>
        </p:nvGrpSpPr>
        <p:grpSpPr bwMode="auto">
          <a:xfrm>
            <a:off x="3492302" y="2853259"/>
            <a:ext cx="1657350" cy="1362075"/>
            <a:chOff x="2336" y="2794"/>
            <a:chExt cx="1044" cy="858"/>
          </a:xfrm>
        </p:grpSpPr>
        <p:pic>
          <p:nvPicPr>
            <p:cNvPr id="12" name="Picture 12" descr="maksvel_tri"/>
            <p:cNvPicPr>
              <a:picLocks noChangeAspect="1" noChangeArrowheads="1"/>
            </p:cNvPicPr>
            <p:nvPr/>
          </p:nvPicPr>
          <p:blipFill>
            <a:blip r:embed="rId7"/>
            <a:stretch/>
          </p:blipFill>
          <p:spPr bwMode="auto">
            <a:xfrm>
              <a:off x="2336" y="2794"/>
              <a:ext cx="1044" cy="858"/>
            </a:xfrm>
            <a:prstGeom prst="rect">
              <a:avLst/>
            </a:prstGeom>
            <a:noFill/>
            <a:ln w="9525">
              <a:noFill/>
              <a:miter lim="800000"/>
              <a:headEnd/>
              <a:tailEnd/>
            </a:ln>
          </p:spPr>
        </p:pic>
        <p:sp>
          <p:nvSpPr>
            <p:cNvPr id="13" name="Line 20"/>
            <p:cNvSpPr>
              <a:spLocks noChangeShapeType="1"/>
            </p:cNvSpPr>
            <p:nvPr/>
          </p:nvSpPr>
          <p:spPr bwMode="auto">
            <a:xfrm flipV="1">
              <a:off x="2708" y="3257"/>
              <a:ext cx="45" cy="0"/>
            </a:xfrm>
            <a:prstGeom prst="line">
              <a:avLst/>
            </a:prstGeom>
            <a:noFill/>
            <a:ln w="3175">
              <a:solidFill>
                <a:schemeClr val="tx1"/>
              </a:solidFill>
              <a:round/>
              <a:headEnd/>
              <a:tailEnd/>
            </a:ln>
            <a:effectLst/>
          </p:spPr>
          <p:txBody>
            <a:bodyPr/>
            <a:lstStyle/>
            <a:p>
              <a:pPr>
                <a:defRPr/>
              </a:pPr>
              <a:endParaRPr lang="ru-RU"/>
            </a:p>
          </p:txBody>
        </p:sp>
        <p:sp>
          <p:nvSpPr>
            <p:cNvPr id="14" name="Line 21"/>
            <p:cNvSpPr>
              <a:spLocks noChangeShapeType="1"/>
            </p:cNvSpPr>
            <p:nvPr/>
          </p:nvSpPr>
          <p:spPr bwMode="auto">
            <a:xfrm flipV="1">
              <a:off x="2979" y="3273"/>
              <a:ext cx="45" cy="0"/>
            </a:xfrm>
            <a:prstGeom prst="line">
              <a:avLst/>
            </a:prstGeom>
            <a:noFill/>
            <a:ln w="3175">
              <a:solidFill>
                <a:schemeClr val="tx1"/>
              </a:solidFill>
              <a:round/>
              <a:headEnd/>
              <a:tailEnd/>
            </a:ln>
            <a:effectLst/>
          </p:spPr>
          <p:txBody>
            <a:bodyPr/>
            <a:lstStyle/>
            <a:p>
              <a:pPr>
                <a:defRPr/>
              </a:pPr>
              <a:endParaRPr lang="ru-RU"/>
            </a:p>
          </p:txBody>
        </p:sp>
        <p:sp>
          <p:nvSpPr>
            <p:cNvPr id="15" name="Line 22"/>
            <p:cNvSpPr>
              <a:spLocks noChangeShapeType="1"/>
            </p:cNvSpPr>
            <p:nvPr/>
          </p:nvSpPr>
          <p:spPr bwMode="auto">
            <a:xfrm flipV="1">
              <a:off x="2800" y="3409"/>
              <a:ext cx="45" cy="0"/>
            </a:xfrm>
            <a:prstGeom prst="line">
              <a:avLst/>
            </a:prstGeom>
            <a:noFill/>
            <a:ln w="3175">
              <a:solidFill>
                <a:schemeClr val="tx1"/>
              </a:solidFill>
              <a:round/>
              <a:headEnd/>
              <a:tailEnd/>
            </a:ln>
            <a:effectLst/>
          </p:spPr>
          <p:txBody>
            <a:bodyPr/>
            <a:lstStyle/>
            <a:p>
              <a:pPr>
                <a:defRPr/>
              </a:pPr>
              <a:endParaRPr lang="ru-RU"/>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Перевод из </a:t>
            </a:r>
            <a:r>
              <a:rPr lang="en-US"/>
              <a:t>RGB </a:t>
            </a:r>
            <a:r>
              <a:rPr lang="ru-RU"/>
              <a:t>обратно</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Не все видимые цвета представимы</a:t>
            </a:r>
            <a:endParaRPr/>
          </a:p>
          <a:p>
            <a:pPr>
              <a:defRPr/>
            </a:pPr>
            <a:r>
              <a:rPr lang="ru-RU"/>
              <a:t>Или некоторые цвета имеют отрицательные коэффициенты</a:t>
            </a:r>
            <a:endParaRPr/>
          </a:p>
          <a:p>
            <a:pPr>
              <a:defRPr/>
            </a:pPr>
            <a:r>
              <a:rPr lang="ru-RU"/>
              <a:t>Неудобно работать.</a:t>
            </a:r>
            <a:endParaRPr/>
          </a:p>
        </p:txBody>
      </p:sp>
      <p:pic>
        <p:nvPicPr>
          <p:cNvPr id="131073" name="Picture 1"/>
          <p:cNvPicPr>
            <a:picLocks noChangeAspect="1" noChangeArrowheads="1"/>
          </p:cNvPicPr>
          <p:nvPr/>
        </p:nvPicPr>
        <p:blipFill>
          <a:blip r:embed="rId2"/>
          <a:stretch/>
        </p:blipFill>
        <p:spPr bwMode="auto">
          <a:xfrm>
            <a:off x="0" y="2924944"/>
            <a:ext cx="5160074" cy="1892027"/>
          </a:xfrm>
          <a:prstGeom prst="rect">
            <a:avLst/>
          </a:prstGeom>
          <a:noFill/>
          <a:ln w="9525">
            <a:noFill/>
            <a:miter lim="800000"/>
            <a:headEnd/>
            <a:tailEnd/>
          </a:ln>
        </p:spPr>
      </p:pic>
      <p:pic>
        <p:nvPicPr>
          <p:cNvPr id="131074" name="Picture 2"/>
          <p:cNvPicPr>
            <a:picLocks noChangeAspect="1" noChangeArrowheads="1"/>
          </p:cNvPicPr>
          <p:nvPr/>
        </p:nvPicPr>
        <p:blipFill>
          <a:blip r:embed="rId3"/>
          <a:stretch/>
        </p:blipFill>
        <p:spPr bwMode="auto">
          <a:xfrm>
            <a:off x="4716016" y="4725144"/>
            <a:ext cx="4136930" cy="14401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RGBs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5410" name="Picture 2" descr="ÐÐ°ÑÑÐ¸Ð½ÐºÐ¸ Ð¿Ð¾ Ð·Ð°Ð¿ÑÐ¾ÑÑ ÑÐ°Ð·Ð»Ð¾Ð¶ÐµÐ½Ð¸Ðµ Y Cb Cr"/>
          <p:cNvPicPr>
            <a:picLocks noChangeAspect="1" noChangeArrowheads="1"/>
          </p:cNvPicPr>
          <p:nvPr/>
        </p:nvPicPr>
        <p:blipFill>
          <a:blip r:embed="rId2"/>
          <a:stretch/>
        </p:blipFill>
        <p:spPr bwMode="auto">
          <a:xfrm>
            <a:off x="0" y="2564904"/>
            <a:ext cx="8901452" cy="259228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YIQ, YUV, </a:t>
            </a:r>
            <a:r>
              <a:rPr lang="en-US"/>
              <a:t>YCbCr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Стандарты аналогового цифрового телевидения</a:t>
            </a:r>
            <a:endParaRPr/>
          </a:p>
          <a:p>
            <a:pPr>
              <a:defRPr/>
            </a:pPr>
            <a:r>
              <a:rPr lang="ru-RU"/>
              <a:t>Уменьшение полосы пропускания для цветового сигнала.</a:t>
            </a:r>
            <a:endParaRPr/>
          </a:p>
          <a:p>
            <a:pPr>
              <a:defRPr/>
            </a:pPr>
            <a:r>
              <a:rPr lang="ru-RU"/>
              <a:t>БОльшая</a:t>
            </a:r>
            <a:r>
              <a:rPr lang="ru-RU"/>
              <a:t> доля яркостной </a:t>
            </a:r>
            <a:r>
              <a:rPr lang="en-US"/>
              <a:t>Y</a:t>
            </a:r>
            <a:r>
              <a:rPr lang="ru-RU"/>
              <a:t> компоненты.</a:t>
            </a:r>
            <a:endParaRPr/>
          </a:p>
          <a:p>
            <a:pPr>
              <a:defRPr/>
            </a:pPr>
            <a:r>
              <a:rPr lang="ru-RU"/>
              <a:t>Позже – </a:t>
            </a:r>
            <a:r>
              <a:rPr lang="en-US"/>
              <a:t>YCbCr</a:t>
            </a:r>
            <a:r>
              <a:rPr lang="ru-RU"/>
              <a:t> для </a:t>
            </a:r>
            <a:r>
              <a:rPr lang="en-US"/>
              <a:t>JPEG.</a:t>
            </a:r>
            <a:endParaRPr lang="ru-RU"/>
          </a:p>
          <a:p>
            <a:pPr>
              <a:defRPr/>
            </a:pPr>
            <a:r>
              <a:rPr lang="ru-RU" sz="2800"/>
              <a:t>В формате </a:t>
            </a:r>
            <a:r>
              <a:rPr lang="en-US" sz="2800"/>
              <a:t>JPEG </a:t>
            </a:r>
            <a:r>
              <a:rPr lang="ru-RU" sz="2800"/>
              <a:t>применяется модель </a:t>
            </a:r>
            <a:r>
              <a:rPr lang="en-US" sz="2800"/>
              <a:t>YIQ </a:t>
            </a:r>
            <a:r>
              <a:rPr lang="ru-RU" sz="2800"/>
              <a:t>телевизионного стандарта </a:t>
            </a:r>
            <a:r>
              <a:rPr lang="en-US" sz="2800"/>
              <a:t>NTSC</a:t>
            </a:r>
            <a:r>
              <a:rPr lang="ru-RU" sz="2800"/>
              <a:t> (</a:t>
            </a:r>
            <a:r>
              <a:rPr lang="en-US" sz="2800"/>
              <a:t>USA). </a:t>
            </a:r>
            <a:r>
              <a:rPr lang="ru-RU" sz="2800"/>
              <a:t>В канале </a:t>
            </a:r>
            <a:r>
              <a:rPr lang="en-US" sz="2800"/>
              <a:t>Y</a:t>
            </a:r>
            <a:r>
              <a:rPr lang="ru-RU" sz="2800"/>
              <a:t> яркость подобрана так, что она также близка к цветовой чувствительности глаза. Канал </a:t>
            </a:r>
            <a:r>
              <a:rPr lang="en-US" sz="2800"/>
              <a:t>I</a:t>
            </a:r>
            <a:r>
              <a:rPr lang="ru-RU" sz="2800"/>
              <a:t> соответствует цветам от голубого до оранжевого (теплым тонам). Канал </a:t>
            </a:r>
            <a:r>
              <a:rPr lang="en-US" sz="2800"/>
              <a:t>Q</a:t>
            </a:r>
            <a:r>
              <a:rPr lang="ru-RU" sz="2800"/>
              <a:t> - от зеленого до пурпурного. В качестве опорного белого был взят источник с температурой 6500К. </a:t>
            </a:r>
            <a:endParaRPr lang="en-US" sz="2800"/>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YIQ, YUV, </a:t>
            </a:r>
            <a:r>
              <a:rPr lang="en-US"/>
              <a:t>YCbCr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4146" name="Picture 2"/>
          <p:cNvPicPr>
            <a:picLocks noChangeAspect="1" noChangeArrowheads="1" noGrp="1"/>
          </p:cNvPicPr>
          <p:nvPr>
            <p:ph sz="quarter" idx="1"/>
          </p:nvPr>
        </p:nvPicPr>
        <p:blipFill>
          <a:blip r:embed="rId2"/>
          <a:stretch/>
        </p:blipFill>
        <p:spPr bwMode="auto">
          <a:xfrm>
            <a:off x="611560" y="1412776"/>
            <a:ext cx="7153274" cy="46101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YIQ</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3362" name="Picture 2"/>
          <p:cNvPicPr>
            <a:picLocks noChangeAspect="1" noChangeArrowheads="1"/>
          </p:cNvPicPr>
          <p:nvPr/>
        </p:nvPicPr>
        <p:blipFill>
          <a:blip r:embed="rId2"/>
          <a:stretch/>
        </p:blipFill>
        <p:spPr bwMode="auto">
          <a:xfrm>
            <a:off x="755576" y="2420888"/>
            <a:ext cx="6858558" cy="288014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 name="Заголовок 7"/>
          <p:cNvSpPr>
            <a:spLocks noGrp="1"/>
          </p:cNvSpPr>
          <p:nvPr>
            <p:ph type="title"/>
          </p:nvPr>
        </p:nvSpPr>
        <p:spPr bwMode="auto"/>
        <p:txBody>
          <a:bodyPr/>
          <a:lstStyle/>
          <a:p>
            <a:pPr>
              <a:defRPr/>
            </a:pPr>
            <a:r>
              <a:rPr lang="ru-RU"/>
              <a:t>Другие</a:t>
            </a:r>
            <a:endParaRPr/>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9" name="Содержимое 8"/>
          <p:cNvSpPr>
            <a:spLocks noGrp="1"/>
          </p:cNvSpPr>
          <p:nvPr>
            <p:ph sz="quarter" idx="1"/>
          </p:nvPr>
        </p:nvSpPr>
        <p:spPr bwMode="auto"/>
        <p:txBody>
          <a:bodyPr>
            <a:normAutofit fontScale="77500" lnSpcReduction="20000"/>
          </a:bodyPr>
          <a:lstStyle/>
          <a:p>
            <a:pPr>
              <a:defRPr/>
            </a:pPr>
            <a:r>
              <a:rPr lang="ru-RU" b="1"/>
              <a:t>Диффузная оптическая томография</a:t>
            </a:r>
            <a:endParaRPr/>
          </a:p>
          <a:p>
            <a:pPr>
              <a:defRPr/>
            </a:pPr>
            <a:r>
              <a:rPr lang="ru-RU" u="sng">
                <a:hlinkClick r:id="rId2" tooltip="en:Optical imaging"/>
              </a:rPr>
              <a:t>Диффузная оптическая томография</a:t>
            </a:r>
            <a:r>
              <a:rPr lang="ru-RU"/>
              <a:t> (англ.)</a:t>
            </a:r>
            <a:r>
              <a:rPr lang="ru-RU" u="sng">
                <a:hlinkClick r:id="rId3" tooltip="Диффузная оптическая томография (страница отсутствует)"/>
              </a:rPr>
              <a:t>русск.</a:t>
            </a:r>
            <a:r>
              <a:rPr lang="ru-RU"/>
              <a:t> (ДОТ) — способ медицинской визуализации, использующий </a:t>
            </a:r>
            <a:r>
              <a:rPr lang="ru-RU" u="sng">
                <a:hlinkClick r:id="rId4" tooltip="Инфракрасное излучение"/>
              </a:rPr>
              <a:t>инфракрасное излучение</a:t>
            </a:r>
            <a:r>
              <a:rPr lang="ru-RU"/>
              <a:t> для изображения тела человека. Технология измеряет оптическую абсорбцию </a:t>
            </a:r>
            <a:r>
              <a:rPr lang="ru-RU" u="sng">
                <a:hlinkClick r:id="rId5" tooltip="Гемоглобин"/>
              </a:rPr>
              <a:t>гемоглобина</a:t>
            </a:r>
            <a:r>
              <a:rPr lang="ru-RU"/>
              <a:t> и опирается на его </a:t>
            </a:r>
            <a:r>
              <a:rPr lang="ru-RU" u="sng">
                <a:hlinkClick r:id="rId6" tooltip="Спектр поглощения"/>
              </a:rPr>
              <a:t>спектр поглощения</a:t>
            </a:r>
            <a:r>
              <a:rPr lang="ru-RU"/>
              <a:t> в зависимости от насыщения </a:t>
            </a:r>
            <a:r>
              <a:rPr lang="ru-RU" u="sng">
                <a:hlinkClick r:id="rId7" tooltip="Кислород"/>
              </a:rPr>
              <a:t>кислородом</a:t>
            </a:r>
            <a:r>
              <a:rPr lang="ru-RU"/>
              <a:t>.</a:t>
            </a:r>
            <a:endParaRPr/>
          </a:p>
          <a:p>
            <a:pPr>
              <a:defRPr/>
            </a:pPr>
            <a:r>
              <a:rPr lang="ru-RU" b="1"/>
              <a:t>Магнитоэнцефалография</a:t>
            </a:r>
            <a:endParaRPr lang="ru-RU" b="1"/>
          </a:p>
          <a:p>
            <a:pPr>
              <a:defRPr/>
            </a:pPr>
            <a:r>
              <a:rPr lang="ru-RU"/>
              <a:t>Магнитоэнцефалография</a:t>
            </a:r>
            <a:r>
              <a:rPr lang="ru-RU"/>
              <a:t> (МЭГ) — </a:t>
            </a:r>
            <a:r>
              <a:rPr lang="ru-RU"/>
              <a:t>нейровизуализационная</a:t>
            </a:r>
            <a:r>
              <a:rPr lang="ru-RU"/>
              <a:t> технология, используемая для измерения магнитных полей, которую производит электрическая активность головного мозга посредством особо чувствительных устройств, таких как </a:t>
            </a:r>
            <a:r>
              <a:rPr lang="ru-RU" u="sng">
                <a:hlinkClick r:id="rId8" tooltip="СКВИД"/>
              </a:rPr>
              <a:t>СКВИД</a:t>
            </a:r>
            <a:r>
              <a:rPr lang="ru-RU"/>
              <a:t>. МЭГ использует непосредственное измерение </a:t>
            </a:r>
            <a:r>
              <a:rPr lang="ru-RU"/>
              <a:t>электроактивности</a:t>
            </a:r>
            <a:r>
              <a:rPr lang="ru-RU"/>
              <a:t> нейронов, более точное, чем например ФМРТ, с очень высоким разрешением во времени, но маленьким в пространстве. Преимущество измерения таких магнитных полей в том, что они не искажаются окружающей </a:t>
            </a:r>
            <a:r>
              <a:rPr lang="ru-RU" u="sng">
                <a:hlinkClick r:id="rId9" tooltip="Ткань (биология)"/>
              </a:rPr>
              <a:t>тканью</a:t>
            </a:r>
            <a:r>
              <a:rPr lang="ru-RU"/>
              <a:t>, в отличие от </a:t>
            </a:r>
            <a:r>
              <a:rPr lang="ru-RU" u="sng">
                <a:hlinkClick r:id="rId10" tooltip="Электрическое поле"/>
              </a:rPr>
              <a:t>электрических полей</a:t>
            </a:r>
            <a:r>
              <a:rPr lang="ru-RU"/>
              <a:t>, измеряемых </a:t>
            </a:r>
            <a:r>
              <a:rPr lang="ru-RU" u="sng">
                <a:hlinkClick r:id="rId11" tooltip="ЭЭГ"/>
              </a:rPr>
              <a:t>ЭЭГ</a:t>
            </a:r>
            <a:r>
              <a:rPr lang="ru-RU"/>
              <a:t>.</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YCbCr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Cb,Cr</a:t>
            </a:r>
            <a:endParaRPr lang="ru-RU"/>
          </a:p>
        </p:txBody>
      </p:sp>
      <p:pic>
        <p:nvPicPr>
          <p:cNvPr id="144388" name="Picture 4"/>
          <p:cNvPicPr>
            <a:picLocks noChangeAspect="1" noChangeArrowheads="1"/>
          </p:cNvPicPr>
          <p:nvPr/>
        </p:nvPicPr>
        <p:blipFill>
          <a:blip r:embed="rId2"/>
          <a:stretch/>
        </p:blipFill>
        <p:spPr bwMode="auto">
          <a:xfrm>
            <a:off x="323528" y="2204864"/>
            <a:ext cx="2797552" cy="1872208"/>
          </a:xfrm>
          <a:prstGeom prst="rect">
            <a:avLst/>
          </a:prstGeom>
          <a:noFill/>
          <a:ln w="9525">
            <a:noFill/>
            <a:miter lim="800000"/>
            <a:headEnd/>
            <a:tailEnd/>
          </a:ln>
        </p:spPr>
      </p:pic>
      <p:pic>
        <p:nvPicPr>
          <p:cNvPr id="144389" name="Picture 5"/>
          <p:cNvPicPr>
            <a:picLocks noChangeAspect="1" noChangeArrowheads="1"/>
          </p:cNvPicPr>
          <p:nvPr/>
        </p:nvPicPr>
        <p:blipFill>
          <a:blip r:embed="rId3"/>
          <a:stretch/>
        </p:blipFill>
        <p:spPr bwMode="auto">
          <a:xfrm>
            <a:off x="539552" y="1772816"/>
            <a:ext cx="2289854" cy="432048"/>
          </a:xfrm>
          <a:prstGeom prst="rect">
            <a:avLst/>
          </a:prstGeom>
          <a:noFill/>
          <a:ln w="9525">
            <a:noFill/>
            <a:miter lim="800000"/>
            <a:headEnd/>
            <a:tailEnd/>
          </a:ln>
        </p:spPr>
      </p:pic>
      <p:pic>
        <p:nvPicPr>
          <p:cNvPr id="144390" name="Picture 6"/>
          <p:cNvPicPr>
            <a:picLocks noChangeAspect="1" noChangeArrowheads="1"/>
          </p:cNvPicPr>
          <p:nvPr/>
        </p:nvPicPr>
        <p:blipFill>
          <a:blip r:embed="rId4"/>
          <a:stretch/>
        </p:blipFill>
        <p:spPr bwMode="auto">
          <a:xfrm>
            <a:off x="4296175" y="2852936"/>
            <a:ext cx="4229841" cy="3024336"/>
          </a:xfrm>
          <a:prstGeom prst="rect">
            <a:avLst/>
          </a:prstGeom>
          <a:noFill/>
          <a:ln w="9525">
            <a:noFill/>
            <a:miter lim="800000"/>
            <a:headEnd/>
            <a:tailEnd/>
          </a:ln>
        </p:spPr>
      </p:pic>
      <p:pic>
        <p:nvPicPr>
          <p:cNvPr id="144391" name="Picture 7"/>
          <p:cNvPicPr>
            <a:picLocks noChangeAspect="1" noChangeArrowheads="1"/>
          </p:cNvPicPr>
          <p:nvPr/>
        </p:nvPicPr>
        <p:blipFill>
          <a:blip r:embed="rId5"/>
          <a:stretch/>
        </p:blipFill>
        <p:spPr bwMode="auto">
          <a:xfrm>
            <a:off x="251520" y="3933056"/>
            <a:ext cx="3848100" cy="19145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YIQ, YUV, </a:t>
            </a:r>
            <a:r>
              <a:rPr lang="en-US"/>
              <a:t>YCbCr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37218" name="Picture 2" descr="ÐÐ°ÑÑÐ¸Ð½ÐºÐ¸ Ð¿Ð¾ Ð·Ð°Ð¿ÑÐ¾ÑÑ ycbcr"/>
          <p:cNvPicPr>
            <a:picLocks noChangeAspect="1" noChangeArrowheads="1"/>
          </p:cNvPicPr>
          <p:nvPr/>
        </p:nvPicPr>
        <p:blipFill>
          <a:blip r:embed="rId2"/>
          <a:stretch/>
        </p:blipFill>
        <p:spPr bwMode="auto">
          <a:xfrm>
            <a:off x="323528" y="1196752"/>
            <a:ext cx="9043367" cy="5465303"/>
          </a:xfrm>
          <a:prstGeom prst="rect">
            <a:avLst/>
          </a:prstGeom>
          <a:noFill/>
        </p:spPr>
      </p:pic>
      <p:pic>
        <p:nvPicPr>
          <p:cNvPr id="137219" name="Picture 3"/>
          <p:cNvPicPr>
            <a:picLocks noChangeAspect="1" noChangeArrowheads="1"/>
          </p:cNvPicPr>
          <p:nvPr/>
        </p:nvPicPr>
        <p:blipFill>
          <a:blip r:embed="rId3"/>
          <a:stretch/>
        </p:blipFill>
        <p:spPr bwMode="auto">
          <a:xfrm>
            <a:off x="323528" y="5373216"/>
            <a:ext cx="5758875" cy="117043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XYZ</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sz="2800"/>
              <a:t>Основа </a:t>
            </a:r>
            <a:r>
              <a:rPr lang="ru-RU" sz="2800"/>
              <a:t>аппаратнонезависимого</a:t>
            </a:r>
            <a:r>
              <a:rPr lang="ru-RU" sz="2800"/>
              <a:t> преобразования моделей</a:t>
            </a:r>
            <a:endParaRPr lang="en-US" sz="2800"/>
          </a:p>
          <a:p>
            <a:pPr>
              <a:defRPr/>
            </a:pPr>
            <a:r>
              <a:rPr lang="ru-RU" sz="2800" b="1"/>
              <a:t>Координаты цветности </a:t>
            </a:r>
            <a:r>
              <a:rPr lang="en-US" sz="2800" b="1"/>
              <a:t>CIE</a:t>
            </a:r>
            <a:r>
              <a:rPr lang="ru-RU" sz="2800" b="1"/>
              <a:t> представляют точный стандарт определения цвета. </a:t>
            </a:r>
            <a:endParaRPr lang="en-US" sz="2800" b="1"/>
          </a:p>
          <a:p>
            <a:pPr>
              <a:defRPr/>
            </a:pPr>
            <a:r>
              <a:rPr lang="ru-RU" sz="2800"/>
              <a:t>Их необходимо знать для преобразования координат </a:t>
            </a:r>
            <a:r>
              <a:rPr lang="en-US" sz="2800"/>
              <a:t>CIE</a:t>
            </a:r>
            <a:r>
              <a:rPr lang="ru-RU" sz="2800"/>
              <a:t> в другие цветовые модели и обратно. </a:t>
            </a:r>
            <a:endParaRPr lang="en-US" sz="2800"/>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XYZ</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sz="2400"/>
              <a:t>Преобразование </a:t>
            </a:r>
            <a:r>
              <a:rPr lang="en-US" sz="2400" b="1"/>
              <a:t>RGB</a:t>
            </a:r>
            <a:r>
              <a:rPr lang="ru-RU" sz="2400" b="1"/>
              <a:t> - </a:t>
            </a:r>
            <a:r>
              <a:rPr lang="en-US" sz="2400" b="1"/>
              <a:t>CIE XYZ</a:t>
            </a:r>
            <a:r>
              <a:rPr lang="ru-RU" sz="2400"/>
              <a:t> задается следующей формулой:</a:t>
            </a:r>
            <a:endParaRPr/>
          </a:p>
          <a:p>
            <a:pPr>
              <a:defRPr/>
            </a:pPr>
            <a:endParaRPr lang="ru-RU" sz="2400"/>
          </a:p>
          <a:p>
            <a:pPr>
              <a:defRPr/>
            </a:pPr>
            <a:endParaRPr lang="ru-RU" sz="2400"/>
          </a:p>
          <a:p>
            <a:pPr>
              <a:buNone/>
              <a:defRPr/>
            </a:pPr>
            <a:r>
              <a:rPr lang="ru-RU" sz="2400"/>
              <a:t>где                      - цвета для получения координат единичного основного цвета </a:t>
            </a:r>
            <a:r>
              <a:rPr lang="en-US" sz="2400"/>
              <a:t>R</a:t>
            </a:r>
            <a:r>
              <a:rPr lang="ru-RU" sz="2400"/>
              <a:t>, аналогично и для </a:t>
            </a:r>
            <a:r>
              <a:rPr lang="en-US" sz="2400"/>
              <a:t>G</a:t>
            </a:r>
            <a:r>
              <a:rPr lang="ru-RU" sz="2400"/>
              <a:t> и </a:t>
            </a:r>
            <a:r>
              <a:rPr lang="en-US" sz="2400"/>
              <a:t>B</a:t>
            </a:r>
            <a:r>
              <a:rPr lang="ru-RU" sz="2400"/>
              <a:t>. </a:t>
            </a:r>
            <a:r>
              <a:rPr lang="ru-RU" sz="2400" b="1"/>
              <a:t>Если известны</a:t>
            </a:r>
            <a:r>
              <a:rPr lang="ru-RU" sz="2400"/>
              <a:t> координаты цветности </a:t>
            </a:r>
            <a:r>
              <a:rPr lang="en-US" sz="2400"/>
              <a:t>CIE </a:t>
            </a:r>
            <a:r>
              <a:rPr lang="en-US" sz="2800" b="1" i="1">
                <a:latin typeface="Times New Roman"/>
              </a:rPr>
              <a:t>x</a:t>
            </a:r>
            <a:r>
              <a:rPr lang="ru-RU" sz="2400" b="1"/>
              <a:t> и </a:t>
            </a:r>
            <a:r>
              <a:rPr lang="en-US" sz="2800" b="1" i="1">
                <a:latin typeface="Times New Roman"/>
              </a:rPr>
              <a:t>y</a:t>
            </a:r>
            <a:r>
              <a:rPr lang="ru-RU" sz="2400" b="1"/>
              <a:t> для основных цветов </a:t>
            </a:r>
            <a:r>
              <a:rPr lang="en-US" sz="2400" b="1"/>
              <a:t>RGB</a:t>
            </a:r>
            <a:endParaRPr lang="ru-RU" sz="2400"/>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139952" y="1772816"/>
          <a:ext cx="2341562" cy="1003300"/>
        </p:xfrm>
        <a:graphic>
          <a:graphicData uri="http://schemas.openxmlformats.org/presentationml/2006/ole">
            <p:oleObj name="oleObj" r:id="rId3" imgW="1713865" imgH="735965" progId="Equation.3">
              <p:embed/>
              <p:pic>
                <p:nvPicPr>
                  <p:cNvPr id="145411" name=""/>
                  <p:cNvPicPr/>
                  <p:nvPr/>
                </p:nvPicPr>
                <p:blipFill>
                  <a:blip r:embed="rId2"/>
                  <a:stretch/>
                </p:blipFill>
                <p:spPr bwMode="auto">
                  <a:xfrm>
                    <a:off x="4139952" y="1772816"/>
                    <a:ext cx="2341562" cy="100330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11560" y="4464521"/>
          <a:ext cx="5930900" cy="1155699"/>
        </p:xfrm>
        <a:graphic>
          <a:graphicData uri="http://schemas.openxmlformats.org/presentationml/2006/ole">
            <p:oleObj name="oleObj" r:id="rId5" imgW="3911600" imgH="762000" progId="Equation.3">
              <p:embed/>
              <p:pic>
                <p:nvPicPr>
                  <p:cNvPr id="145412" name=""/>
                  <p:cNvPicPr/>
                  <p:nvPr/>
                </p:nvPicPr>
                <p:blipFill>
                  <a:blip r:embed="rId4"/>
                  <a:stretch/>
                </p:blipFill>
                <p:spPr bwMode="auto">
                  <a:xfrm>
                    <a:off x="611560" y="4464521"/>
                    <a:ext cx="5930900" cy="1155699"/>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98897" y="5759921"/>
          <a:ext cx="5113338" cy="333375"/>
        </p:xfrm>
        <a:graphic>
          <a:graphicData uri="http://schemas.openxmlformats.org/presentationml/2006/ole">
            <p:oleObj name="oleObj" r:id="rId7" imgW="3505200" imgH="228600" progId="Equation.3">
              <p:embed/>
              <p:pic>
                <p:nvPicPr>
                  <p:cNvPr id="145413" name=""/>
                  <p:cNvPicPr/>
                  <p:nvPr/>
                </p:nvPicPr>
                <p:blipFill>
                  <a:blip r:embed="rId6"/>
                  <a:stretch/>
                </p:blipFill>
                <p:spPr bwMode="auto">
                  <a:xfrm>
                    <a:off x="898897" y="5759921"/>
                    <a:ext cx="5113338" cy="33337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03648" y="3068960"/>
          <a:ext cx="863599" cy="284163"/>
        </p:xfrm>
        <a:graphic>
          <a:graphicData uri="http://schemas.openxmlformats.org/presentationml/2006/ole">
            <p:oleObj name="oleObj" r:id="rId9" imgW="608965" imgH="202565" progId="Equation.3">
              <p:embed/>
              <p:pic>
                <p:nvPicPr>
                  <p:cNvPr id="145414" name=""/>
                  <p:cNvPicPr/>
                  <p:nvPr/>
                </p:nvPicPr>
                <p:blipFill>
                  <a:blip r:embed="rId8"/>
                  <a:stretch/>
                </p:blipFill>
                <p:spPr bwMode="auto">
                  <a:xfrm>
                    <a:off x="1403648" y="3068960"/>
                    <a:ext cx="863599" cy="284163"/>
                  </a:xfrm>
                  <a:prstGeom prst="rect">
                    <a:avLst/>
                  </a:prstGeom>
                </p:spPr>
              </p:pic>
            </p:oleObj>
          </a:graphicData>
        </a:graphic>
      </p:graphicFrame>
      <p:pic>
        <p:nvPicPr>
          <p:cNvPr id="11" name="Picture 2" descr="RGB-box_in_XYZ_1_10"/>
          <p:cNvPicPr>
            <a:picLocks noChangeAspect="1" noChangeArrowheads="1"/>
          </p:cNvPicPr>
          <p:nvPr/>
        </p:nvPicPr>
        <p:blipFill>
          <a:blip r:embed="rId10"/>
          <a:stretch/>
        </p:blipFill>
        <p:spPr bwMode="auto">
          <a:xfrm>
            <a:off x="6516216" y="4077072"/>
            <a:ext cx="2359025" cy="23987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RGB - XYZ</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9506" name="Picture 2"/>
          <p:cNvPicPr>
            <a:picLocks noChangeAspect="1" noChangeArrowheads="1"/>
          </p:cNvPicPr>
          <p:nvPr/>
        </p:nvPicPr>
        <p:blipFill>
          <a:blip r:embed="rId2"/>
          <a:stretch/>
        </p:blipFill>
        <p:spPr bwMode="auto">
          <a:xfrm>
            <a:off x="1547664" y="1628800"/>
            <a:ext cx="6005657" cy="389493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Lab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0000" lnSpcReduction="20000"/>
          </a:bodyPr>
          <a:lstStyle/>
          <a:p>
            <a:pPr>
              <a:defRPr/>
            </a:pPr>
            <a:r>
              <a:rPr lang="ru-RU"/>
              <a:t>Точная установка цвета в печатной продукции</a:t>
            </a:r>
            <a:endParaRPr lang="en-US"/>
          </a:p>
          <a:p>
            <a:pPr>
              <a:defRPr/>
            </a:pPr>
            <a:r>
              <a:rPr lang="en-US"/>
              <a:t>L</a:t>
            </a:r>
            <a:r>
              <a:rPr lang="ru-RU"/>
              <a:t>*</a:t>
            </a:r>
            <a:r>
              <a:rPr lang="en-US"/>
              <a:t>a</a:t>
            </a:r>
            <a:r>
              <a:rPr lang="ru-RU"/>
              <a:t>*</a:t>
            </a:r>
            <a:r>
              <a:rPr lang="en-US"/>
              <a:t>b</a:t>
            </a:r>
            <a:r>
              <a:rPr lang="ru-RU"/>
              <a:t>*</a:t>
            </a:r>
            <a:r>
              <a:rPr lang="en-US"/>
              <a:t> </a:t>
            </a:r>
            <a:r>
              <a:rPr lang="ru-RU"/>
              <a:t>– </a:t>
            </a:r>
            <a:r>
              <a:rPr lang="ru-RU" sz="2800"/>
              <a:t>линеаризованная и приведенная модель </a:t>
            </a:r>
            <a:r>
              <a:rPr lang="en-US" sz="2800"/>
              <a:t>XYZ</a:t>
            </a:r>
            <a:r>
              <a:rPr lang="ru-RU" sz="2800"/>
              <a:t> </a:t>
            </a:r>
            <a:endParaRPr lang="en-US" sz="2800"/>
          </a:p>
          <a:p>
            <a:pPr>
              <a:defRPr/>
            </a:pPr>
            <a:r>
              <a:rPr lang="ru-RU" sz="2800"/>
              <a:t>Ось </a:t>
            </a:r>
            <a:r>
              <a:rPr lang="ru-RU" sz="2800" b="1"/>
              <a:t> а</a:t>
            </a:r>
            <a:r>
              <a:rPr lang="ru-RU" sz="2800"/>
              <a:t>  проходит от зеленого (-</a:t>
            </a:r>
            <a:r>
              <a:rPr lang="ru-RU" sz="2800" b="1"/>
              <a:t>а</a:t>
            </a:r>
            <a:r>
              <a:rPr lang="ru-RU" sz="2800"/>
              <a:t>) до красного (+</a:t>
            </a:r>
            <a:r>
              <a:rPr lang="ru-RU" sz="2800" b="1"/>
              <a:t>а</a:t>
            </a:r>
            <a:r>
              <a:rPr lang="ru-RU" sz="2800"/>
              <a:t>), </a:t>
            </a:r>
            <a:r>
              <a:rPr lang="ru-RU" sz="2800"/>
              <a:t>а</a:t>
            </a:r>
            <a:r>
              <a:rPr lang="ru-RU" sz="2800"/>
              <a:t> ось</a:t>
            </a:r>
            <a:r>
              <a:rPr lang="ru-RU" sz="2800" b="1"/>
              <a:t> </a:t>
            </a:r>
            <a:r>
              <a:rPr lang="ru-RU" sz="2800" b="1"/>
              <a:t>b</a:t>
            </a:r>
            <a:r>
              <a:rPr lang="ru-RU" sz="2800"/>
              <a:t> - от синего (-</a:t>
            </a:r>
            <a:r>
              <a:rPr lang="ru-RU" sz="2800" b="1"/>
              <a:t>b</a:t>
            </a:r>
            <a:r>
              <a:rPr lang="ru-RU" sz="2800"/>
              <a:t>) до желтого (+</a:t>
            </a:r>
            <a:r>
              <a:rPr lang="ru-RU" sz="2800" b="1"/>
              <a:t>b</a:t>
            </a:r>
            <a:r>
              <a:rPr lang="ru-RU" sz="2800"/>
              <a:t>). </a:t>
            </a:r>
            <a:endParaRPr lang="en-US" sz="2800"/>
          </a:p>
          <a:p>
            <a:pPr>
              <a:defRPr/>
            </a:pPr>
            <a:r>
              <a:rPr lang="ru-RU" sz="2800"/>
              <a:t>Яркость (</a:t>
            </a:r>
            <a:r>
              <a:rPr lang="ru-RU" sz="2800" b="1"/>
              <a:t>L</a:t>
            </a:r>
            <a:r>
              <a:rPr lang="ru-RU" sz="2800"/>
              <a:t>) возрастает снизу вверх вдоль диагонали </a:t>
            </a:r>
            <a:r>
              <a:rPr lang="en-US" sz="2800"/>
              <a:t>RGB</a:t>
            </a:r>
            <a:r>
              <a:rPr lang="ru-RU" sz="2800"/>
              <a:t>-куба. </a:t>
            </a:r>
            <a:endParaRPr lang="en-US" sz="2800"/>
          </a:p>
          <a:p>
            <a:pPr>
              <a:defRPr/>
            </a:pPr>
            <a:r>
              <a:rPr lang="ru-RU" sz="2800"/>
              <a:t>По сравнению с цветовой моделью XYZ цвета CIE L*</a:t>
            </a:r>
            <a:r>
              <a:rPr lang="ru-RU" sz="2800"/>
              <a:t>a</a:t>
            </a:r>
            <a:r>
              <a:rPr lang="ru-RU" sz="2800"/>
              <a:t>*</a:t>
            </a:r>
            <a:r>
              <a:rPr lang="ru-RU" sz="2800"/>
              <a:t>b</a:t>
            </a:r>
            <a:r>
              <a:rPr lang="ru-RU" sz="2800"/>
              <a:t>* более совместимы с цветами, воспринимаемыми человеческим глазом. </a:t>
            </a:r>
            <a:endParaRPr lang="en-US" sz="2800"/>
          </a:p>
          <a:p>
            <a:pPr>
              <a:defRPr/>
            </a:pPr>
            <a:r>
              <a:rPr lang="ru-RU" sz="2800"/>
              <a:t>В модели CIE L*</a:t>
            </a:r>
            <a:r>
              <a:rPr lang="ru-RU" sz="2800"/>
              <a:t>a</a:t>
            </a:r>
            <a:r>
              <a:rPr lang="ru-RU" sz="2800"/>
              <a:t>*</a:t>
            </a:r>
            <a:r>
              <a:rPr lang="ru-RU" sz="2800"/>
              <a:t>b</a:t>
            </a:r>
            <a:r>
              <a:rPr lang="ru-RU" sz="2800"/>
              <a:t>* яркость (L), цветовой тон и насыщенность (</a:t>
            </a:r>
            <a:r>
              <a:rPr lang="ru-RU" sz="2800"/>
              <a:t>a</a:t>
            </a:r>
            <a:r>
              <a:rPr lang="ru-RU" sz="2800"/>
              <a:t>, </a:t>
            </a:r>
            <a:r>
              <a:rPr lang="ru-RU" sz="2800"/>
              <a:t>b</a:t>
            </a:r>
            <a:r>
              <a:rPr lang="ru-RU" sz="2800"/>
              <a:t>) могут рассматриваться раздельно. </a:t>
            </a:r>
            <a:endParaRPr lang="en-US" sz="2800"/>
          </a:p>
          <a:p>
            <a:pPr>
              <a:defRPr/>
            </a:pPr>
            <a:r>
              <a:rPr lang="ru-RU" sz="2800"/>
              <a:t>В результате цвет изображения можно изменять без изменения самого изображения или его яркости. </a:t>
            </a:r>
            <a:endParaRPr lang="en-US" sz="2800"/>
          </a:p>
          <a:p>
            <a:pPr>
              <a:defRPr/>
            </a:pPr>
            <a:r>
              <a:rPr lang="ru-RU" sz="2800"/>
              <a:t>Поскольку CIE L*</a:t>
            </a:r>
            <a:r>
              <a:rPr lang="ru-RU" sz="2800"/>
              <a:t>a</a:t>
            </a:r>
            <a:r>
              <a:rPr lang="ru-RU" sz="2800"/>
              <a:t>*</a:t>
            </a:r>
            <a:r>
              <a:rPr lang="ru-RU" sz="2800"/>
              <a:t>b</a:t>
            </a:r>
            <a:r>
              <a:rPr lang="ru-RU" sz="2800"/>
              <a:t>* не зависит от устройства, то, при переходе от RGB к CMYK или от CMYK к RGB, полезно во избежание потерь использовать модель CIE L*</a:t>
            </a:r>
            <a:r>
              <a:rPr lang="ru-RU" sz="2800"/>
              <a:t>a</a:t>
            </a:r>
            <a:r>
              <a:rPr lang="ru-RU" sz="2800"/>
              <a:t>*</a:t>
            </a:r>
            <a:r>
              <a:rPr lang="ru-RU" sz="2800"/>
              <a:t>b</a:t>
            </a:r>
            <a:r>
              <a:rPr lang="ru-RU" sz="2800"/>
              <a:t>* в качестве промежуточной.</a:t>
            </a:r>
            <a:endParaRPr/>
          </a:p>
          <a:p>
            <a:pPr>
              <a:defRPr/>
            </a:pPr>
            <a:endParaRPr lang="ru-RU"/>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Lab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55576" y="2708920"/>
          <a:ext cx="4483100" cy="785811"/>
        </p:xfrm>
        <a:graphic>
          <a:graphicData uri="http://schemas.openxmlformats.org/presentationml/2006/ole">
            <p:oleObj name="oleObj" r:id="rId3" imgW="2755265" imgH="481965" progId="Equation.3">
              <p:embed/>
              <p:pic>
                <p:nvPicPr>
                  <p:cNvPr id="149507" name=""/>
                  <p:cNvPicPr/>
                  <p:nvPr/>
                </p:nvPicPr>
                <p:blipFill>
                  <a:blip r:embed="rId2"/>
                  <a:stretch/>
                </p:blipFill>
                <p:spPr bwMode="auto">
                  <a:xfrm>
                    <a:off x="755576" y="2708920"/>
                    <a:ext cx="4483100" cy="785811"/>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61926" y="3518545"/>
          <a:ext cx="3162300" cy="774700"/>
        </p:xfrm>
        <a:graphic>
          <a:graphicData uri="http://schemas.openxmlformats.org/presentationml/2006/ole">
            <p:oleObj name="oleObj" r:id="rId5" imgW="1967865" imgH="481965" progId="Equation.3">
              <p:embed/>
              <p:pic>
                <p:nvPicPr>
                  <p:cNvPr id="149508" name=""/>
                  <p:cNvPicPr/>
                  <p:nvPr/>
                </p:nvPicPr>
                <p:blipFill>
                  <a:blip r:embed="rId4"/>
                  <a:stretch/>
                </p:blipFill>
                <p:spPr bwMode="auto">
                  <a:xfrm>
                    <a:off x="761926" y="3518545"/>
                    <a:ext cx="3162300" cy="774700"/>
                  </a:xfrm>
                  <a:prstGeom prst="rect">
                    <a:avLst/>
                  </a:prstGeom>
                </p:spPr>
              </p:pic>
            </p:oleObj>
          </a:graphicData>
        </a:graphic>
      </p:graphicFrame>
      <p:sp>
        <p:nvSpPr>
          <p:cNvPr id="9" name="Text Box 15"/>
          <p:cNvSpPr txBox="1">
            <a:spLocks noChangeArrowheads="1"/>
          </p:cNvSpPr>
          <p:nvPr/>
        </p:nvSpPr>
        <p:spPr bwMode="auto">
          <a:xfrm>
            <a:off x="612701" y="4220220"/>
            <a:ext cx="3810000" cy="366712"/>
          </a:xfrm>
          <a:prstGeom prst="rect">
            <a:avLst/>
          </a:prstGeom>
          <a:noFill/>
          <a:ln w="9525">
            <a:noFill/>
            <a:miter lim="800000"/>
            <a:headEnd/>
            <a:tailEnd/>
          </a:ln>
          <a:effectLst/>
        </p:spPr>
        <p:txBody>
          <a:bodyPr wrap="none">
            <a:spAutoFit/>
          </a:bodyPr>
          <a:lstStyle/>
          <a:p>
            <a:pPr>
              <a:defRPr/>
            </a:pPr>
            <a:r>
              <a:rPr lang="ru-RU" sz="1400"/>
              <a:t>,   где </a:t>
            </a:r>
            <a:r>
              <a:rPr lang="en-US" i="1">
                <a:latin typeface="Times New Roman"/>
              </a:rPr>
              <a:t>X</a:t>
            </a:r>
            <a:r>
              <a:rPr lang="en-US" i="1" baseline="-25000">
                <a:latin typeface="Times New Roman"/>
              </a:rPr>
              <a:t>n</a:t>
            </a:r>
            <a:r>
              <a:rPr lang="en-US" i="1">
                <a:latin typeface="Times New Roman"/>
              </a:rPr>
              <a:t>,Y</a:t>
            </a:r>
            <a:r>
              <a:rPr lang="en-US" i="1" baseline="-25000">
                <a:latin typeface="Times New Roman"/>
              </a:rPr>
              <a:t>n</a:t>
            </a:r>
            <a:r>
              <a:rPr lang="en-US" i="1">
                <a:latin typeface="Times New Roman"/>
              </a:rPr>
              <a:t>,Z</a:t>
            </a:r>
            <a:r>
              <a:rPr lang="en-US" i="1" baseline="-25000">
                <a:latin typeface="Times New Roman"/>
              </a:rPr>
              <a:t>n</a:t>
            </a:r>
            <a:r>
              <a:rPr lang="en-US" sz="1400"/>
              <a:t>  </a:t>
            </a:r>
            <a:r>
              <a:rPr lang="ru-RU" sz="1400"/>
              <a:t>- координаты белого цвета</a:t>
            </a:r>
            <a:endParaRPr/>
          </a:p>
        </p:txBody>
      </p:sp>
      <p:pic>
        <p:nvPicPr>
          <p:cNvPr id="10" name="Picture 18" descr="ncscie"/>
          <p:cNvPicPr>
            <a:picLocks noChangeAspect="1" noChangeArrowheads="1"/>
          </p:cNvPicPr>
          <p:nvPr/>
        </p:nvPicPr>
        <p:blipFill>
          <a:blip r:embed="rId6"/>
          <a:stretch/>
        </p:blipFill>
        <p:spPr bwMode="auto">
          <a:xfrm>
            <a:off x="6588051" y="2778770"/>
            <a:ext cx="1857375" cy="18573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Lab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6434" name="Picture 2"/>
          <p:cNvPicPr>
            <a:picLocks noChangeAspect="1" noChangeArrowheads="1"/>
          </p:cNvPicPr>
          <p:nvPr/>
        </p:nvPicPr>
        <p:blipFill>
          <a:blip r:embed="rId2"/>
          <a:stretch/>
        </p:blipFill>
        <p:spPr bwMode="auto">
          <a:xfrm>
            <a:off x="1835696" y="692696"/>
            <a:ext cx="5843563" cy="587797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HSV</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50530" name="Picture 2"/>
          <p:cNvPicPr>
            <a:picLocks noChangeAspect="1" noChangeArrowheads="1"/>
          </p:cNvPicPr>
          <p:nvPr/>
        </p:nvPicPr>
        <p:blipFill>
          <a:blip r:embed="rId2"/>
          <a:stretch/>
        </p:blipFill>
        <p:spPr bwMode="auto">
          <a:xfrm>
            <a:off x="1043608" y="1340768"/>
            <a:ext cx="3070870" cy="4621737"/>
          </a:xfrm>
          <a:prstGeom prst="rect">
            <a:avLst/>
          </a:prstGeom>
          <a:noFill/>
          <a:ln w="9525">
            <a:noFill/>
            <a:miter lim="800000"/>
            <a:headEnd/>
            <a:tailEnd/>
          </a:ln>
        </p:spPr>
      </p:pic>
      <p:pic>
        <p:nvPicPr>
          <p:cNvPr id="150531" name="Picture 3"/>
          <p:cNvPicPr>
            <a:picLocks noChangeAspect="1" noChangeArrowheads="1"/>
          </p:cNvPicPr>
          <p:nvPr/>
        </p:nvPicPr>
        <p:blipFill>
          <a:blip r:embed="rId3"/>
          <a:stretch/>
        </p:blipFill>
        <p:spPr bwMode="auto">
          <a:xfrm>
            <a:off x="3779912" y="1772816"/>
            <a:ext cx="4943475" cy="32575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HSB (HSL, HSV)</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«Интуитивный» выбор цветов дизайнерами и художниками</a:t>
            </a:r>
            <a:endParaRPr/>
          </a:p>
        </p:txBody>
      </p:sp>
      <p:pic>
        <p:nvPicPr>
          <p:cNvPr id="142337" name="Picture 1"/>
          <p:cNvPicPr>
            <a:picLocks noChangeAspect="1" noChangeArrowheads="1"/>
          </p:cNvPicPr>
          <p:nvPr/>
        </p:nvPicPr>
        <p:blipFill>
          <a:blip r:embed="rId2"/>
          <a:stretch/>
        </p:blipFill>
        <p:spPr bwMode="auto">
          <a:xfrm>
            <a:off x="395536" y="2060848"/>
            <a:ext cx="8372475" cy="4257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lstStyle/>
          <a:p>
            <a:pPr>
              <a:defRPr/>
            </a:pPr>
            <a:r>
              <a:rPr lang="ru-RU"/>
              <a:t>Увеличение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b="1"/>
              <a:t>HIS</a:t>
            </a:r>
            <a:r>
              <a:rPr lang="ru-RU" b="1"/>
              <a:t>\</a:t>
            </a:r>
            <a:r>
              <a:rPr lang="en-US" b="1"/>
              <a:t>HSV: Hue –Saturation –Intensity (Volume)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18"/>
          <p:cNvPicPr>
            <a:picLocks noChangeAspect="1" noChangeArrowheads="1"/>
          </p:cNvPicPr>
          <p:nvPr/>
        </p:nvPicPr>
        <p:blipFill>
          <a:blip r:embed="rId2"/>
          <a:stretch/>
        </p:blipFill>
        <p:spPr bwMode="auto">
          <a:xfrm>
            <a:off x="683568" y="1988840"/>
            <a:ext cx="7267575" cy="3352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b="1"/>
              <a:t>HLS: Hue–Lightness–Saturation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4"/>
          <p:cNvPicPr>
            <a:picLocks noChangeAspect="1" noChangeArrowheads="1"/>
          </p:cNvPicPr>
          <p:nvPr/>
        </p:nvPicPr>
        <p:blipFill>
          <a:blip r:embed="rId2"/>
          <a:stretch/>
        </p:blipFill>
        <p:spPr bwMode="auto">
          <a:xfrm>
            <a:off x="611560" y="1988840"/>
            <a:ext cx="6962775" cy="34861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HLS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sp>
        <p:nvSpPr>
          <p:cNvPr id="7" name="Rectangle 3"/>
          <p:cNvSpPr>
            <a:spLocks noChangeArrowheads="1"/>
          </p:cNvSpPr>
          <p:nvPr/>
        </p:nvSpPr>
        <p:spPr bwMode="auto">
          <a:xfrm>
            <a:off x="3995738" y="4508500"/>
            <a:ext cx="2881312" cy="1069975"/>
          </a:xfrm>
          <a:prstGeom prst="rect">
            <a:avLst/>
          </a:prstGeom>
          <a:noFill/>
          <a:ln w="9525">
            <a:noFill/>
            <a:miter lim="800000"/>
            <a:headEnd/>
            <a:tailEnd/>
          </a:ln>
        </p:spPr>
        <p:txBody>
          <a:bodyPr>
            <a:spAutoFit/>
          </a:bodyPr>
          <a:lstStyle/>
          <a:p>
            <a:pPr>
              <a:defRPr/>
            </a:pPr>
            <a:r>
              <a:rPr lang="en-US" sz="1600" b="1"/>
              <a:t>Original and</a:t>
            </a:r>
            <a:endParaRPr lang="ru-RU" sz="1600"/>
          </a:p>
          <a:p>
            <a:pPr>
              <a:defRPr/>
            </a:pPr>
            <a:r>
              <a:rPr lang="ru-RU" sz="1600"/>
              <a:t>(e) hue component;</a:t>
            </a:r>
            <a:endParaRPr lang="en-US" sz="1600"/>
          </a:p>
          <a:p>
            <a:pPr>
              <a:defRPr/>
            </a:pPr>
            <a:r>
              <a:rPr lang="ru-RU" sz="1600"/>
              <a:t>(f) intensity component;</a:t>
            </a:r>
            <a:endParaRPr/>
          </a:p>
          <a:p>
            <a:pPr>
              <a:defRPr/>
            </a:pPr>
            <a:r>
              <a:rPr lang="ru-RU" sz="1600"/>
              <a:t>(g) saturation component</a:t>
            </a:r>
            <a:endParaRPr/>
          </a:p>
        </p:txBody>
      </p:sp>
      <p:pic>
        <p:nvPicPr>
          <p:cNvPr id="8" name="Picture 4"/>
          <p:cNvPicPr>
            <a:picLocks noChangeAspect="1" noChangeArrowheads="1"/>
          </p:cNvPicPr>
          <p:nvPr/>
        </p:nvPicPr>
        <p:blipFill>
          <a:blip r:embed="rId2"/>
          <a:stretch/>
        </p:blipFill>
        <p:spPr bwMode="auto">
          <a:xfrm>
            <a:off x="962025" y="2133600"/>
            <a:ext cx="7219950" cy="1943100"/>
          </a:xfrm>
          <a:prstGeom prst="rect">
            <a:avLst/>
          </a:prstGeom>
          <a:noFill/>
          <a:ln w="9525">
            <a:noFill/>
            <a:miter lim="800000"/>
            <a:headEnd/>
            <a:tailEnd/>
          </a:ln>
        </p:spPr>
      </p:pic>
      <p:pic>
        <p:nvPicPr>
          <p:cNvPr id="9" name="Picture 5"/>
          <p:cNvPicPr>
            <a:picLocks noChangeAspect="1" noChangeArrowheads="1"/>
          </p:cNvPicPr>
          <p:nvPr/>
        </p:nvPicPr>
        <p:blipFill>
          <a:blip r:embed="rId3"/>
          <a:stretch/>
        </p:blipFill>
        <p:spPr bwMode="auto">
          <a:xfrm>
            <a:off x="971550" y="4221163"/>
            <a:ext cx="2376488" cy="17462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Гамма коррекция. Глубина цвета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5266928" cy="4937760"/>
          </a:xfrm>
        </p:spPr>
        <p:txBody>
          <a:bodyPr>
            <a:normAutofit fontScale="92500" lnSpcReduction="10000"/>
          </a:bodyPr>
          <a:lstStyle/>
          <a:p>
            <a:pPr marL="0" lvl="0" indent="12700">
              <a:lnSpc>
                <a:spcPct val="80000"/>
              </a:lnSpc>
              <a:buNone/>
              <a:defRPr/>
            </a:pPr>
            <a:r>
              <a:rPr lang="en-US" sz="2800" b="1"/>
              <a:t>Gamma-</a:t>
            </a:r>
            <a:r>
              <a:rPr lang="ru-RU" sz="2800" b="1"/>
              <a:t>коррекция</a:t>
            </a:r>
            <a:r>
              <a:rPr lang="ru-RU" sz="2800"/>
              <a:t> интенсивности и цвета:  </a:t>
            </a:r>
            <a:endParaRPr lang="en-US" sz="2800"/>
          </a:p>
          <a:p>
            <a:pPr marL="0" lvl="0" indent="12700">
              <a:lnSpc>
                <a:spcPct val="80000"/>
              </a:lnSpc>
              <a:buNone/>
              <a:defRPr/>
            </a:pPr>
            <a:r>
              <a:rPr lang="en-US" sz="2800"/>
              <a:t>Y ~ </a:t>
            </a:r>
            <a:r>
              <a:rPr lang="en-US" sz="2800"/>
              <a:t>U</a:t>
            </a:r>
            <a:r>
              <a:rPr lang="en-US" sz="2800" baseline="30000"/>
              <a:t>Gamma</a:t>
            </a:r>
            <a:endParaRPr lang="ru-RU" sz="2800"/>
          </a:p>
          <a:p>
            <a:pPr marL="0" lvl="0" indent="12700">
              <a:lnSpc>
                <a:spcPct val="80000"/>
              </a:lnSpc>
              <a:buNone/>
              <a:defRPr/>
            </a:pPr>
            <a:endParaRPr lang="ru-RU" sz="2800"/>
          </a:p>
          <a:p>
            <a:pPr marL="0" lvl="0" indent="12700">
              <a:lnSpc>
                <a:spcPct val="80000"/>
              </a:lnSpc>
              <a:buNone/>
              <a:defRPr/>
            </a:pPr>
            <a:r>
              <a:rPr lang="ru-RU" sz="2800" b="1"/>
              <a:t>Глубина цвета:</a:t>
            </a:r>
            <a:endParaRPr lang="en-US" sz="2800" b="1"/>
          </a:p>
          <a:p>
            <a:pPr marL="0" lvl="0" indent="12700">
              <a:lnSpc>
                <a:spcPct val="80000"/>
              </a:lnSpc>
              <a:buNone/>
              <a:defRPr/>
            </a:pPr>
            <a:endParaRPr lang="ru-RU" sz="2800" b="1"/>
          </a:p>
          <a:p>
            <a:pPr marL="0" lvl="0" indent="12700">
              <a:lnSpc>
                <a:spcPct val="80000"/>
              </a:lnSpc>
              <a:defRPr/>
            </a:pPr>
            <a:r>
              <a:rPr lang="ru-RU" sz="2800"/>
              <a:t>Черно-белое изображение </a:t>
            </a:r>
            <a:r>
              <a:rPr lang="en-US" sz="2800"/>
              <a:t>(</a:t>
            </a:r>
            <a:r>
              <a:rPr lang="ru-RU" sz="2800"/>
              <a:t>монохромное) – 1 </a:t>
            </a:r>
            <a:r>
              <a:rPr lang="en-US" sz="2800"/>
              <a:t>bit/pix</a:t>
            </a:r>
            <a:endParaRPr lang="ru-RU" sz="2800"/>
          </a:p>
          <a:p>
            <a:pPr marL="0" lvl="0" indent="12700">
              <a:lnSpc>
                <a:spcPct val="80000"/>
              </a:lnSpc>
              <a:defRPr/>
            </a:pPr>
            <a:r>
              <a:rPr lang="ru-RU" sz="2800"/>
              <a:t>Полутоновое (256 оттенков серого) – 8 </a:t>
            </a:r>
            <a:r>
              <a:rPr lang="en-US" sz="2800"/>
              <a:t>bit/pix</a:t>
            </a:r>
            <a:endParaRPr/>
          </a:p>
          <a:p>
            <a:pPr marL="0" lvl="0" indent="12700">
              <a:lnSpc>
                <a:spcPct val="80000"/>
              </a:lnSpc>
              <a:defRPr/>
            </a:pPr>
            <a:r>
              <a:rPr lang="ru-RU" sz="2800"/>
              <a:t>Полноцветные</a:t>
            </a:r>
            <a:r>
              <a:rPr lang="ru-RU" sz="2800"/>
              <a:t> изображения (</a:t>
            </a:r>
            <a:r>
              <a:rPr lang="en-US" sz="2800"/>
              <a:t>High Color, True Color) </a:t>
            </a:r>
            <a:r>
              <a:rPr lang="ru-RU" sz="2800"/>
              <a:t>– </a:t>
            </a:r>
            <a:r>
              <a:rPr lang="en-US" sz="2800"/>
              <a:t> </a:t>
            </a:r>
            <a:r>
              <a:rPr lang="ru-RU" sz="2800"/>
              <a:t>до 24 (3х8) - 3</a:t>
            </a:r>
            <a:r>
              <a:rPr lang="en-US" sz="2800"/>
              <a:t>2</a:t>
            </a:r>
            <a:r>
              <a:rPr lang="ru-RU" sz="2800"/>
              <a:t> (4х8) </a:t>
            </a:r>
            <a:r>
              <a:rPr lang="en-US" sz="2800"/>
              <a:t>bit/pix</a:t>
            </a:r>
            <a:endParaRPr lang="ru-RU" sz="2800"/>
          </a:p>
          <a:p>
            <a:pPr marL="0" lvl="0" indent="12700">
              <a:lnSpc>
                <a:spcPct val="80000"/>
              </a:lnSpc>
              <a:defRPr/>
            </a:pPr>
            <a:r>
              <a:rPr lang="ru-RU" sz="2800"/>
              <a:t>Индексированный цвет (</a:t>
            </a:r>
            <a:r>
              <a:rPr lang="ru-RU" sz="2800"/>
              <a:t>палитровое</a:t>
            </a:r>
            <a:r>
              <a:rPr lang="ru-RU" sz="2800"/>
              <a:t>) – 8 </a:t>
            </a:r>
            <a:r>
              <a:rPr lang="en-US" sz="2800"/>
              <a:t>bit/pix:</a:t>
            </a:r>
            <a:endParaRPr lang="ru-RU" sz="2800"/>
          </a:p>
          <a:p>
            <a:pPr marL="0" lvl="0" indent="12700">
              <a:lnSpc>
                <a:spcPct val="80000"/>
              </a:lnSpc>
              <a:defRPr/>
            </a:pPr>
            <a:endParaRPr lang="en-US" sz="2800"/>
          </a:p>
          <a:p>
            <a:pPr marL="0" lvl="0" indent="12700">
              <a:lnSpc>
                <a:spcPct val="80000"/>
              </a:lnSpc>
              <a:defRPr/>
            </a:pPr>
            <a:endParaRPr lang="en-US" sz="2800"/>
          </a:p>
          <a:p>
            <a:pPr marL="0" lvl="0" indent="12700">
              <a:lnSpc>
                <a:spcPct val="80000"/>
              </a:lnSpc>
              <a:buNone/>
              <a:defRPr/>
            </a:pPr>
            <a:endParaRPr lang="en-US" sz="2800"/>
          </a:p>
          <a:p>
            <a:pPr>
              <a:defRPr/>
            </a:pPr>
            <a:endParaRPr lang="ru-RU"/>
          </a:p>
        </p:txBody>
      </p:sp>
      <p:pic>
        <p:nvPicPr>
          <p:cNvPr id="8" name="Picture 5" descr="formats2"/>
          <p:cNvPicPr>
            <a:picLocks noChangeAspect="1" noChangeArrowheads="1"/>
          </p:cNvPicPr>
          <p:nvPr/>
        </p:nvPicPr>
        <p:blipFill>
          <a:blip r:embed="rId2"/>
          <a:stretch/>
        </p:blipFill>
        <p:spPr bwMode="auto">
          <a:xfrm>
            <a:off x="5652120" y="2492896"/>
            <a:ext cx="3240088" cy="2581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Палитры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18"/>
          <p:cNvPicPr>
            <a:picLocks noChangeAspect="1" noChangeArrowheads="1"/>
          </p:cNvPicPr>
          <p:nvPr/>
        </p:nvPicPr>
        <p:blipFill>
          <a:blip r:embed="rId2"/>
          <a:stretch/>
        </p:blipFill>
        <p:spPr bwMode="auto">
          <a:xfrm>
            <a:off x="1444625" y="1939925"/>
            <a:ext cx="6253163" cy="2976563"/>
          </a:xfrm>
          <a:prstGeom prst="rect">
            <a:avLst/>
          </a:prstGeom>
          <a:noFill/>
          <a:ln w="9525">
            <a:noFill/>
            <a:miter lim="800000"/>
            <a:headEnd/>
            <a:tailEnd/>
          </a:ln>
        </p:spPr>
      </p:pic>
      <p:sp>
        <p:nvSpPr>
          <p:cNvPr id="8" name="Rectangle 19"/>
          <p:cNvSpPr>
            <a:spLocks noChangeArrowheads="1"/>
          </p:cNvSpPr>
          <p:nvPr/>
        </p:nvSpPr>
        <p:spPr bwMode="auto">
          <a:xfrm>
            <a:off x="971550" y="4941888"/>
            <a:ext cx="7848600" cy="1155699"/>
          </a:xfrm>
          <a:prstGeom prst="rect">
            <a:avLst/>
          </a:prstGeom>
          <a:noFill/>
          <a:ln w="9525">
            <a:noFill/>
            <a:miter lim="800000"/>
            <a:headEnd/>
            <a:tailEnd/>
          </a:ln>
        </p:spPr>
        <p:txBody>
          <a:bodyPr>
            <a:spAutoFit/>
          </a:bodyPr>
          <a:lstStyle/>
          <a:p>
            <a:pPr>
              <a:defRPr/>
            </a:pPr>
            <a:r>
              <a:rPr lang="ru-RU" sz="1400" b="1">
                <a:latin typeface="Arial"/>
              </a:rPr>
              <a:t>6 примеров представления палитр</a:t>
            </a:r>
            <a:r>
              <a:rPr lang="en-US" sz="1400" b="1">
                <a:latin typeface="Arial"/>
              </a:rPr>
              <a:t> </a:t>
            </a:r>
            <a:r>
              <a:rPr lang="ru-RU" sz="1400" b="1">
                <a:latin typeface="Arial"/>
              </a:rPr>
              <a:t>(</a:t>
            </a:r>
            <a:r>
              <a:rPr lang="ru-RU" sz="1400" b="1">
                <a:latin typeface="Arial"/>
              </a:rPr>
              <a:t>look-up</a:t>
            </a:r>
            <a:r>
              <a:rPr lang="ru-RU" sz="1400" b="1">
                <a:latin typeface="Arial"/>
              </a:rPr>
              <a:t> </a:t>
            </a:r>
            <a:r>
              <a:rPr lang="ru-RU" sz="1400" b="1">
                <a:latin typeface="Arial"/>
              </a:rPr>
              <a:t>tables</a:t>
            </a:r>
            <a:r>
              <a:rPr lang="ru-RU" sz="1400" b="1">
                <a:latin typeface="Arial"/>
              </a:rPr>
              <a:t>, </a:t>
            </a:r>
            <a:r>
              <a:rPr lang="ru-RU" sz="1400" b="1">
                <a:latin typeface="Arial"/>
              </a:rPr>
              <a:t>LUTs</a:t>
            </a:r>
            <a:r>
              <a:rPr lang="ru-RU" sz="1400" b="1">
                <a:latin typeface="Arial"/>
              </a:rPr>
              <a:t>): </a:t>
            </a:r>
            <a:r>
              <a:rPr lang="ru-RU" sz="1400">
                <a:latin typeface="Arial"/>
              </a:rPr>
              <a:t>(</a:t>
            </a:r>
            <a:r>
              <a:rPr lang="ru-RU" sz="1400" b="1">
                <a:latin typeface="Arial"/>
              </a:rPr>
              <a:t>a</a:t>
            </a:r>
            <a:r>
              <a:rPr lang="ru-RU" sz="1400">
                <a:latin typeface="Arial"/>
              </a:rPr>
              <a:t>) </a:t>
            </a:r>
            <a:r>
              <a:rPr lang="ru-RU" sz="1400">
                <a:latin typeface="Arial"/>
              </a:rPr>
              <a:t>monochrome</a:t>
            </a:r>
            <a:r>
              <a:rPr lang="ru-RU" sz="1400">
                <a:latin typeface="Arial"/>
              </a:rPr>
              <a:t>(</a:t>
            </a:r>
            <a:r>
              <a:rPr lang="ru-RU" sz="1400">
                <a:latin typeface="Arial"/>
              </a:rPr>
              <a:t>grey-scale</a:t>
            </a:r>
            <a:r>
              <a:rPr lang="ru-RU" sz="1400">
                <a:latin typeface="Arial"/>
              </a:rPr>
              <a:t>); (</a:t>
            </a:r>
            <a:r>
              <a:rPr lang="ru-RU" sz="1400" b="1">
                <a:latin typeface="Arial"/>
              </a:rPr>
              <a:t>b</a:t>
            </a:r>
            <a:r>
              <a:rPr lang="ru-RU" sz="1400">
                <a:latin typeface="Arial"/>
              </a:rPr>
              <a:t>) спектральная радуга (</a:t>
            </a:r>
            <a:r>
              <a:rPr lang="ru-RU" sz="1400">
                <a:latin typeface="Arial"/>
              </a:rPr>
              <a:t>variation</a:t>
            </a:r>
            <a:r>
              <a:rPr lang="ru-RU" sz="1400">
                <a:latin typeface="Arial"/>
              </a:rPr>
              <a:t> </a:t>
            </a:r>
            <a:r>
              <a:rPr lang="ru-RU" sz="1400">
                <a:latin typeface="Arial"/>
              </a:rPr>
              <a:t>of</a:t>
            </a:r>
            <a:r>
              <a:rPr lang="ru-RU" sz="1400">
                <a:latin typeface="Arial"/>
              </a:rPr>
              <a:t> </a:t>
            </a:r>
            <a:r>
              <a:rPr lang="ru-RU" sz="1400">
                <a:latin typeface="Arial"/>
              </a:rPr>
              <a:t>hue</a:t>
            </a:r>
            <a:r>
              <a:rPr lang="ru-RU" sz="1400">
                <a:latin typeface="Arial"/>
              </a:rPr>
              <a:t>, </a:t>
            </a:r>
            <a:r>
              <a:rPr lang="ru-RU" sz="1400">
                <a:latin typeface="Arial"/>
              </a:rPr>
              <a:t>with</a:t>
            </a:r>
            <a:r>
              <a:rPr lang="ru-RU" sz="1400">
                <a:latin typeface="Arial"/>
              </a:rPr>
              <a:t> </a:t>
            </a:r>
            <a:r>
              <a:rPr lang="ru-RU" sz="1400">
                <a:latin typeface="Arial"/>
              </a:rPr>
              <a:t>maximum</a:t>
            </a:r>
            <a:r>
              <a:rPr lang="ru-RU" sz="1400">
                <a:latin typeface="Arial"/>
              </a:rPr>
              <a:t> </a:t>
            </a:r>
            <a:r>
              <a:rPr lang="ru-RU" sz="1400">
                <a:latin typeface="Arial"/>
              </a:rPr>
              <a:t>saturation</a:t>
            </a:r>
            <a:r>
              <a:rPr lang="ru-RU" sz="1400">
                <a:latin typeface="Arial"/>
              </a:rPr>
              <a:t> </a:t>
            </a:r>
            <a:r>
              <a:rPr lang="ru-RU" sz="1400">
                <a:latin typeface="Arial"/>
              </a:rPr>
              <a:t>and</a:t>
            </a:r>
            <a:r>
              <a:rPr lang="ru-RU" sz="1400">
                <a:latin typeface="Arial"/>
              </a:rPr>
              <a:t> </a:t>
            </a:r>
            <a:r>
              <a:rPr lang="ru-RU" sz="1400">
                <a:latin typeface="Arial"/>
              </a:rPr>
              <a:t>constant</a:t>
            </a:r>
            <a:r>
              <a:rPr lang="ru-RU" sz="1400">
                <a:latin typeface="Arial"/>
              </a:rPr>
              <a:t> </a:t>
            </a:r>
            <a:r>
              <a:rPr lang="ru-RU" sz="1400">
                <a:latin typeface="Arial"/>
              </a:rPr>
              <a:t>intensity</a:t>
            </a:r>
            <a:r>
              <a:rPr lang="ru-RU" sz="1400">
                <a:latin typeface="Arial"/>
              </a:rPr>
              <a:t>); </a:t>
            </a:r>
            <a:endParaRPr/>
          </a:p>
          <a:p>
            <a:pPr>
              <a:defRPr/>
            </a:pPr>
            <a:r>
              <a:rPr lang="ru-RU" sz="1400">
                <a:latin typeface="Arial"/>
              </a:rPr>
              <a:t>(</a:t>
            </a:r>
            <a:r>
              <a:rPr lang="ru-RU" sz="1400" b="1">
                <a:latin typeface="Arial"/>
              </a:rPr>
              <a:t>c</a:t>
            </a:r>
            <a:r>
              <a:rPr lang="ru-RU" sz="1400">
                <a:latin typeface="Arial"/>
              </a:rPr>
              <a:t>) горячая шкала (</a:t>
            </a:r>
            <a:r>
              <a:rPr lang="ru-RU" sz="1400">
                <a:latin typeface="Arial"/>
              </a:rPr>
              <a:t>heat</a:t>
            </a:r>
            <a:r>
              <a:rPr lang="ru-RU" sz="1400">
                <a:latin typeface="Arial"/>
              </a:rPr>
              <a:t> </a:t>
            </a:r>
            <a:r>
              <a:rPr lang="ru-RU" sz="1400">
                <a:latin typeface="Arial"/>
              </a:rPr>
              <a:t>scale</a:t>
            </a:r>
            <a:r>
              <a:rPr lang="ru-RU" sz="1400">
                <a:latin typeface="Arial"/>
              </a:rPr>
              <a:t>); (</a:t>
            </a:r>
            <a:r>
              <a:rPr lang="ru-RU" sz="1400" b="1">
                <a:latin typeface="Arial"/>
              </a:rPr>
              <a:t>d</a:t>
            </a:r>
            <a:r>
              <a:rPr lang="ru-RU" sz="1400">
                <a:latin typeface="Arial"/>
              </a:rPr>
              <a:t>)</a:t>
            </a:r>
            <a:r>
              <a:rPr lang="ru-RU" sz="1400">
                <a:latin typeface="Arial"/>
              </a:rPr>
              <a:t>monochrome</a:t>
            </a:r>
            <a:r>
              <a:rPr lang="ru-RU" sz="1400">
                <a:latin typeface="Arial"/>
              </a:rPr>
              <a:t> </a:t>
            </a:r>
            <a:r>
              <a:rPr lang="ru-RU" sz="1400">
                <a:latin typeface="Arial"/>
              </a:rPr>
              <a:t>with</a:t>
            </a:r>
            <a:r>
              <a:rPr lang="ru-RU" sz="1400">
                <a:latin typeface="Arial"/>
              </a:rPr>
              <a:t> </a:t>
            </a:r>
            <a:r>
              <a:rPr lang="ru-RU" sz="1400">
                <a:latin typeface="Arial"/>
              </a:rPr>
              <a:t>contour</a:t>
            </a:r>
            <a:r>
              <a:rPr lang="ru-RU" sz="1400">
                <a:latin typeface="Arial"/>
              </a:rPr>
              <a:t> </a:t>
            </a:r>
            <a:r>
              <a:rPr lang="ru-RU" sz="1400">
                <a:latin typeface="Arial"/>
              </a:rPr>
              <a:t>lines</a:t>
            </a:r>
            <a:r>
              <a:rPr lang="ru-RU" sz="1400">
                <a:latin typeface="Arial"/>
              </a:rPr>
              <a:t>(</a:t>
            </a:r>
            <a:r>
              <a:rPr lang="ru-RU" sz="1400">
                <a:latin typeface="Arial"/>
              </a:rPr>
              <a:t>rainbow</a:t>
            </a:r>
            <a:r>
              <a:rPr lang="ru-RU" sz="1400">
                <a:latin typeface="Arial"/>
              </a:rPr>
              <a:t> </a:t>
            </a:r>
            <a:r>
              <a:rPr lang="ru-RU" sz="1400">
                <a:latin typeface="Arial"/>
              </a:rPr>
              <a:t>colors</a:t>
            </a:r>
            <a:r>
              <a:rPr lang="ru-RU" sz="1400">
                <a:latin typeface="Arial"/>
              </a:rPr>
              <a:t> </a:t>
            </a:r>
            <a:r>
              <a:rPr lang="ru-RU" sz="1400">
                <a:latin typeface="Arial"/>
              </a:rPr>
              <a:t>substituted</a:t>
            </a:r>
            <a:r>
              <a:rPr lang="ru-RU" sz="1400">
                <a:latin typeface="Arial"/>
              </a:rPr>
              <a:t> every16th </a:t>
            </a:r>
            <a:r>
              <a:rPr lang="ru-RU" sz="1400">
                <a:latin typeface="Arial"/>
              </a:rPr>
              <a:t>value</a:t>
            </a:r>
            <a:r>
              <a:rPr lang="ru-RU" sz="1400">
                <a:latin typeface="Arial"/>
              </a:rPr>
              <a:t>); (</a:t>
            </a:r>
            <a:r>
              <a:rPr lang="ru-RU" sz="1400" b="1">
                <a:latin typeface="Arial"/>
              </a:rPr>
              <a:t>e</a:t>
            </a:r>
            <a:r>
              <a:rPr lang="ru-RU" sz="1400">
                <a:latin typeface="Arial"/>
              </a:rPr>
              <a:t>) плавное смешивание трех основных цветов; </a:t>
            </a:r>
            <a:r>
              <a:rPr lang="ru-RU" sz="1400">
                <a:latin typeface="Arial"/>
              </a:rPr>
              <a:t>f</a:t>
            </a:r>
            <a:r>
              <a:rPr lang="ru-RU" sz="1400">
                <a:latin typeface="Arial"/>
              </a:rPr>
              <a:t>) синусоидальное изменение оттенка с линейным изменением насыщенности и интенсивности.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Перенос цветовой палитры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4"/>
          <p:cNvPicPr>
            <a:picLocks noChangeAspect="1" noChangeArrowheads="1"/>
          </p:cNvPicPr>
          <p:nvPr/>
        </p:nvPicPr>
        <p:blipFill>
          <a:blip r:embed="rId2"/>
          <a:stretch/>
        </p:blipFill>
        <p:spPr bwMode="auto">
          <a:xfrm>
            <a:off x="3492500" y="2349500"/>
            <a:ext cx="4400550" cy="2933699"/>
          </a:xfrm>
          <a:prstGeom prst="rect">
            <a:avLst/>
          </a:prstGeom>
          <a:noFill/>
          <a:ln w="9525">
            <a:noFill/>
            <a:miter lim="800000"/>
            <a:headEnd/>
            <a:tailEnd/>
          </a:ln>
        </p:spPr>
      </p:pic>
      <p:pic>
        <p:nvPicPr>
          <p:cNvPr id="8" name="Picture 5"/>
          <p:cNvPicPr>
            <a:picLocks noChangeAspect="1" noChangeArrowheads="1"/>
          </p:cNvPicPr>
          <p:nvPr/>
        </p:nvPicPr>
        <p:blipFill>
          <a:blip r:embed="rId3"/>
          <a:stretch/>
        </p:blipFill>
        <p:spPr bwMode="auto">
          <a:xfrm>
            <a:off x="611188" y="2349500"/>
            <a:ext cx="2800350" cy="20288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sp>
        <p:nvSpPr>
          <p:cNvPr id="7" name="Rectangle 2"/>
          <p:cNvSpPr>
            <a:spLocks noChangeArrowheads="1" noGrp="1"/>
          </p:cNvSpPr>
          <p:nvPr>
            <p:ph type="title"/>
          </p:nvPr>
        </p:nvSpPr>
        <p:spPr bwMode="auto"/>
        <p:txBody>
          <a:bodyPr/>
          <a:lstStyle/>
          <a:p>
            <a:pPr>
              <a:defRPr/>
            </a:pPr>
            <a:r>
              <a:rPr lang="ru-RU" sz="2400"/>
              <a:t>Задачи: Коррекция (подбор) цвета</a:t>
            </a:r>
            <a:endParaRPr/>
          </a:p>
        </p:txBody>
      </p:sp>
      <p:pic>
        <p:nvPicPr>
          <p:cNvPr id="9" name="Picture 3"/>
          <p:cNvPicPr>
            <a:picLocks noChangeAspect="1" noChangeArrowheads="1"/>
          </p:cNvPicPr>
          <p:nvPr/>
        </p:nvPicPr>
        <p:blipFill>
          <a:blip r:embed="rId2"/>
          <a:stretch/>
        </p:blipFill>
        <p:spPr bwMode="auto">
          <a:xfrm>
            <a:off x="1147763" y="2133600"/>
            <a:ext cx="6848475" cy="2162175"/>
          </a:xfrm>
          <a:prstGeom prst="rect">
            <a:avLst/>
          </a:prstGeom>
          <a:noFill/>
          <a:ln w="9525">
            <a:noFill/>
            <a:miter lim="800000"/>
            <a:headEnd/>
            <a:tailEnd/>
          </a:ln>
        </p:spPr>
      </p:pic>
      <p:sp>
        <p:nvSpPr>
          <p:cNvPr id="10" name="Rectangle 4"/>
          <p:cNvSpPr>
            <a:spLocks noChangeArrowheads="1"/>
          </p:cNvSpPr>
          <p:nvPr/>
        </p:nvSpPr>
        <p:spPr bwMode="auto">
          <a:xfrm>
            <a:off x="900113" y="4652963"/>
            <a:ext cx="7704137" cy="1314450"/>
          </a:xfrm>
          <a:prstGeom prst="rect">
            <a:avLst/>
          </a:prstGeom>
          <a:noFill/>
          <a:ln w="9525">
            <a:noFill/>
            <a:miter lim="800000"/>
            <a:headEnd/>
            <a:tailEnd/>
          </a:ln>
        </p:spPr>
        <p:txBody>
          <a:bodyPr>
            <a:spAutoFit/>
          </a:bodyPr>
          <a:lstStyle/>
          <a:p>
            <a:pPr>
              <a:defRPr/>
            </a:pPr>
            <a:r>
              <a:rPr lang="ru-RU" sz="1600" b="1"/>
              <a:t>Color</a:t>
            </a:r>
            <a:r>
              <a:rPr lang="ru-RU" sz="1600" b="1"/>
              <a:t> </a:t>
            </a:r>
            <a:r>
              <a:rPr lang="ru-RU" sz="1600" b="1"/>
              <a:t>matching</a:t>
            </a:r>
            <a:r>
              <a:rPr lang="ru-RU" sz="1600" b="1"/>
              <a:t> </a:t>
            </a:r>
            <a:r>
              <a:rPr lang="ru-RU" sz="1600" b="1"/>
              <a:t>by</a:t>
            </a:r>
            <a:r>
              <a:rPr lang="ru-RU" sz="1600" b="1"/>
              <a:t> </a:t>
            </a:r>
            <a:r>
              <a:rPr lang="ru-RU" sz="1600" b="1"/>
              <a:t>shifting</a:t>
            </a:r>
            <a:r>
              <a:rPr lang="ru-RU" sz="1600" b="1"/>
              <a:t> </a:t>
            </a:r>
            <a:r>
              <a:rPr lang="ru-RU" sz="1600" b="1"/>
              <a:t>hue</a:t>
            </a:r>
            <a:r>
              <a:rPr lang="ru-RU" sz="1600" b="1"/>
              <a:t> </a:t>
            </a:r>
            <a:r>
              <a:rPr lang="ru-RU" sz="1600" b="1"/>
              <a:t>values</a:t>
            </a:r>
            <a:r>
              <a:rPr lang="ru-RU" sz="1600" b="1"/>
              <a:t>:</a:t>
            </a:r>
            <a:endParaRPr lang="ru-RU" sz="1600"/>
          </a:p>
          <a:p>
            <a:pPr>
              <a:defRPr/>
            </a:pPr>
            <a:r>
              <a:rPr lang="ru-RU" sz="1600"/>
              <a:t>(</a:t>
            </a:r>
            <a:r>
              <a:rPr lang="ru-RU" sz="1600" b="1"/>
              <a:t>a</a:t>
            </a:r>
            <a:r>
              <a:rPr lang="ru-RU" sz="1600"/>
              <a:t>) изображение цветка в тени с областью для измерения оттенка (</a:t>
            </a:r>
            <a:r>
              <a:rPr lang="en-US" sz="1600"/>
              <a:t>hue)</a:t>
            </a:r>
            <a:r>
              <a:rPr lang="ru-RU" sz="1600"/>
              <a:t>;</a:t>
            </a:r>
            <a:endParaRPr/>
          </a:p>
          <a:p>
            <a:pPr>
              <a:defRPr/>
            </a:pPr>
            <a:r>
              <a:rPr lang="ru-RU" sz="1600"/>
              <a:t>(</a:t>
            </a:r>
            <a:r>
              <a:rPr lang="ru-RU" sz="1600" b="1"/>
              <a:t>b</a:t>
            </a:r>
            <a:r>
              <a:rPr lang="ru-RU" sz="1600"/>
              <a:t>) подобный цветок на прямом солнечном свете с областью для подгонки;</a:t>
            </a:r>
            <a:endParaRPr/>
          </a:p>
          <a:p>
            <a:pPr>
              <a:defRPr/>
            </a:pPr>
            <a:r>
              <a:rPr lang="ru-RU" sz="1600"/>
              <a:t>(</a:t>
            </a:r>
            <a:r>
              <a:rPr lang="ru-RU" sz="1600" b="1"/>
              <a:t>c</a:t>
            </a:r>
            <a:r>
              <a:rPr lang="ru-RU" sz="1600"/>
              <a:t>) изображение (а), повернутое на 12° для выравнивания оттенка в двух указанных областях.</a:t>
            </a:r>
            <a:endParaRPr lang="ru-RU" sz="160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Система управления цветом</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3" descr="colormgmt1"/>
          <p:cNvPicPr>
            <a:picLocks noChangeAspect="1" noChangeArrowheads="1"/>
          </p:cNvPicPr>
          <p:nvPr/>
        </p:nvPicPr>
        <p:blipFill>
          <a:blip r:embed="rId2"/>
          <a:stretch/>
        </p:blipFill>
        <p:spPr bwMode="auto">
          <a:xfrm>
            <a:off x="323850" y="1789113"/>
            <a:ext cx="2143125" cy="1352550"/>
          </a:xfrm>
          <a:prstGeom prst="rect">
            <a:avLst/>
          </a:prstGeom>
          <a:noFill/>
          <a:ln w="9525">
            <a:noFill/>
            <a:miter lim="800000"/>
            <a:headEnd/>
            <a:tailEnd/>
          </a:ln>
        </p:spPr>
      </p:pic>
      <p:grpSp>
        <p:nvGrpSpPr>
          <p:cNvPr id="8" name="Group 4"/>
          <p:cNvGrpSpPr/>
          <p:nvPr/>
        </p:nvGrpSpPr>
        <p:grpSpPr bwMode="auto">
          <a:xfrm>
            <a:off x="3203575" y="1628775"/>
            <a:ext cx="5519738" cy="2968625"/>
            <a:chOff x="2018" y="1339"/>
            <a:chExt cx="3476" cy="1870"/>
          </a:xfrm>
        </p:grpSpPr>
        <p:sp>
          <p:nvSpPr>
            <p:cNvPr id="9" name="Line 5"/>
            <p:cNvSpPr>
              <a:spLocks noChangeShapeType="1"/>
            </p:cNvSpPr>
            <p:nvPr/>
          </p:nvSpPr>
          <p:spPr bwMode="auto">
            <a:xfrm flipV="1">
              <a:off x="3801" y="2357"/>
              <a:ext cx="0" cy="318"/>
            </a:xfrm>
            <a:prstGeom prst="line">
              <a:avLst/>
            </a:prstGeom>
            <a:noFill/>
            <a:ln w="9525">
              <a:solidFill>
                <a:schemeClr val="tx1"/>
              </a:solidFill>
              <a:round/>
              <a:headEnd/>
              <a:tailEnd type="triangle" w="med" len="med"/>
            </a:ln>
          </p:spPr>
          <p:txBody>
            <a:bodyPr/>
            <a:lstStyle/>
            <a:p>
              <a:pPr>
                <a:defRPr/>
              </a:pPr>
              <a:endParaRPr lang="ru-RU"/>
            </a:p>
          </p:txBody>
        </p:sp>
        <p:sp>
          <p:nvSpPr>
            <p:cNvPr id="10" name="Line 6"/>
            <p:cNvSpPr>
              <a:spLocks noChangeShapeType="1"/>
            </p:cNvSpPr>
            <p:nvPr/>
          </p:nvSpPr>
          <p:spPr bwMode="auto">
            <a:xfrm flipV="1">
              <a:off x="3801" y="1858"/>
              <a:ext cx="0" cy="318"/>
            </a:xfrm>
            <a:prstGeom prst="line">
              <a:avLst/>
            </a:prstGeom>
            <a:noFill/>
            <a:ln w="9525">
              <a:solidFill>
                <a:schemeClr val="tx1"/>
              </a:solidFill>
              <a:round/>
              <a:headEnd/>
              <a:tailEnd type="triangle" w="med" len="med"/>
            </a:ln>
          </p:spPr>
          <p:txBody>
            <a:bodyPr/>
            <a:lstStyle/>
            <a:p>
              <a:pPr>
                <a:defRPr/>
              </a:pPr>
              <a:endParaRPr lang="ru-RU"/>
            </a:p>
          </p:txBody>
        </p:sp>
        <p:sp>
          <p:nvSpPr>
            <p:cNvPr id="11" name="Rectangle 7"/>
            <p:cNvSpPr>
              <a:spLocks noChangeArrowheads="1"/>
            </p:cNvSpPr>
            <p:nvPr/>
          </p:nvSpPr>
          <p:spPr bwMode="auto">
            <a:xfrm>
              <a:off x="2018" y="2024"/>
              <a:ext cx="3447" cy="1179"/>
            </a:xfrm>
            <a:prstGeom prst="rect">
              <a:avLst/>
            </a:prstGeom>
            <a:noFill/>
            <a:ln w="12700">
              <a:solidFill>
                <a:schemeClr val="hlink"/>
              </a:solidFill>
              <a:prstDash val="dash"/>
              <a:miter lim="800000"/>
              <a:headEnd/>
              <a:tailEnd/>
            </a:ln>
          </p:spPr>
          <p:txBody>
            <a:bodyPr wrap="none" anchor="ctr"/>
            <a:lstStyle/>
            <a:p>
              <a:pPr>
                <a:defRPr/>
              </a:pPr>
              <a:endParaRPr lang="en-US"/>
            </a:p>
          </p:txBody>
        </p:sp>
        <p:sp>
          <p:nvSpPr>
            <p:cNvPr id="12" name="Line 8"/>
            <p:cNvSpPr>
              <a:spLocks noChangeShapeType="1"/>
            </p:cNvSpPr>
            <p:nvPr/>
          </p:nvSpPr>
          <p:spPr bwMode="auto">
            <a:xfrm>
              <a:off x="4694" y="2840"/>
              <a:ext cx="273" cy="0"/>
            </a:xfrm>
            <a:prstGeom prst="line">
              <a:avLst/>
            </a:prstGeom>
            <a:noFill/>
            <a:ln w="9525">
              <a:solidFill>
                <a:schemeClr val="tx1"/>
              </a:solidFill>
              <a:round/>
              <a:headEnd/>
              <a:tailEnd/>
            </a:ln>
          </p:spPr>
          <p:txBody>
            <a:bodyPr/>
            <a:lstStyle/>
            <a:p>
              <a:pPr>
                <a:defRPr/>
              </a:pPr>
              <a:endParaRPr lang="ru-RU"/>
            </a:p>
          </p:txBody>
        </p:sp>
        <p:sp>
          <p:nvSpPr>
            <p:cNvPr id="13" name="Line 9"/>
            <p:cNvSpPr>
              <a:spLocks noChangeShapeType="1"/>
            </p:cNvSpPr>
            <p:nvPr/>
          </p:nvSpPr>
          <p:spPr bwMode="auto">
            <a:xfrm flipV="1">
              <a:off x="4967" y="2478"/>
              <a:ext cx="0" cy="362"/>
            </a:xfrm>
            <a:prstGeom prst="line">
              <a:avLst/>
            </a:prstGeom>
            <a:noFill/>
            <a:ln w="9525">
              <a:solidFill>
                <a:schemeClr val="tx1"/>
              </a:solidFill>
              <a:round/>
              <a:headEnd/>
              <a:tailEnd type="triangle" w="med" len="med"/>
            </a:ln>
          </p:spPr>
          <p:txBody>
            <a:bodyPr/>
            <a:lstStyle/>
            <a:p>
              <a:pPr>
                <a:defRPr/>
              </a:pPr>
              <a:endParaRPr lang="ru-RU"/>
            </a:p>
          </p:txBody>
        </p:sp>
        <p:sp>
          <p:nvSpPr>
            <p:cNvPr id="14" name="Line 10"/>
            <p:cNvSpPr>
              <a:spLocks noChangeShapeType="1"/>
            </p:cNvSpPr>
            <p:nvPr/>
          </p:nvSpPr>
          <p:spPr bwMode="auto">
            <a:xfrm flipV="1">
              <a:off x="4967" y="1706"/>
              <a:ext cx="0" cy="454"/>
            </a:xfrm>
            <a:prstGeom prst="line">
              <a:avLst/>
            </a:prstGeom>
            <a:noFill/>
            <a:ln w="9525">
              <a:solidFill>
                <a:schemeClr val="tx1"/>
              </a:solidFill>
              <a:round/>
              <a:headEnd/>
              <a:tailEnd type="triangle" w="med" len="med"/>
            </a:ln>
          </p:spPr>
          <p:txBody>
            <a:bodyPr/>
            <a:lstStyle/>
            <a:p>
              <a:pPr>
                <a:defRPr/>
              </a:pPr>
              <a:endParaRPr lang="ru-RU"/>
            </a:p>
          </p:txBody>
        </p:sp>
        <p:sp>
          <p:nvSpPr>
            <p:cNvPr id="15" name="Line 11"/>
            <p:cNvSpPr>
              <a:spLocks noChangeShapeType="1"/>
            </p:cNvSpPr>
            <p:nvPr/>
          </p:nvSpPr>
          <p:spPr bwMode="auto">
            <a:xfrm flipH="1">
              <a:off x="2557" y="2840"/>
              <a:ext cx="363" cy="0"/>
            </a:xfrm>
            <a:prstGeom prst="line">
              <a:avLst/>
            </a:prstGeom>
            <a:noFill/>
            <a:ln w="9525">
              <a:solidFill>
                <a:schemeClr val="tx1"/>
              </a:solidFill>
              <a:round/>
              <a:headEnd type="triangle" w="med" len="med"/>
              <a:tailEnd/>
            </a:ln>
          </p:spPr>
          <p:txBody>
            <a:bodyPr/>
            <a:lstStyle/>
            <a:p>
              <a:pPr>
                <a:defRPr/>
              </a:pPr>
              <a:endParaRPr lang="ru-RU"/>
            </a:p>
          </p:txBody>
        </p:sp>
        <p:sp>
          <p:nvSpPr>
            <p:cNvPr id="16" name="Line 12"/>
            <p:cNvSpPr>
              <a:spLocks noChangeShapeType="1"/>
            </p:cNvSpPr>
            <p:nvPr/>
          </p:nvSpPr>
          <p:spPr bwMode="auto">
            <a:xfrm flipV="1">
              <a:off x="2562" y="2478"/>
              <a:ext cx="0" cy="362"/>
            </a:xfrm>
            <a:prstGeom prst="line">
              <a:avLst/>
            </a:prstGeom>
            <a:noFill/>
            <a:ln w="9525">
              <a:solidFill>
                <a:schemeClr val="tx1"/>
              </a:solidFill>
              <a:round/>
              <a:headEnd/>
              <a:tailEnd/>
            </a:ln>
          </p:spPr>
          <p:txBody>
            <a:bodyPr/>
            <a:lstStyle/>
            <a:p>
              <a:pPr>
                <a:defRPr/>
              </a:pPr>
              <a:endParaRPr lang="ru-RU"/>
            </a:p>
          </p:txBody>
        </p:sp>
        <p:sp>
          <p:nvSpPr>
            <p:cNvPr id="17" name="Line 13"/>
            <p:cNvSpPr>
              <a:spLocks noChangeShapeType="1"/>
            </p:cNvSpPr>
            <p:nvPr/>
          </p:nvSpPr>
          <p:spPr bwMode="auto">
            <a:xfrm>
              <a:off x="2517" y="1525"/>
              <a:ext cx="0" cy="181"/>
            </a:xfrm>
            <a:prstGeom prst="line">
              <a:avLst/>
            </a:prstGeom>
            <a:noFill/>
            <a:ln w="9525">
              <a:solidFill>
                <a:schemeClr val="tx1"/>
              </a:solidFill>
              <a:round/>
              <a:headEnd/>
              <a:tailEnd/>
            </a:ln>
          </p:spPr>
          <p:txBody>
            <a:bodyPr/>
            <a:lstStyle/>
            <a:p>
              <a:pPr>
                <a:defRPr/>
              </a:pPr>
              <a:endParaRPr lang="ru-RU"/>
            </a:p>
          </p:txBody>
        </p:sp>
        <p:sp>
          <p:nvSpPr>
            <p:cNvPr id="18" name="Line 14"/>
            <p:cNvSpPr>
              <a:spLocks noChangeShapeType="1"/>
            </p:cNvSpPr>
            <p:nvPr/>
          </p:nvSpPr>
          <p:spPr bwMode="auto">
            <a:xfrm>
              <a:off x="2517" y="1888"/>
              <a:ext cx="0" cy="272"/>
            </a:xfrm>
            <a:prstGeom prst="line">
              <a:avLst/>
            </a:prstGeom>
            <a:noFill/>
            <a:ln w="9525">
              <a:solidFill>
                <a:schemeClr val="tx1"/>
              </a:solidFill>
              <a:round/>
              <a:headEnd/>
              <a:tailEnd type="triangle" w="med" len="med"/>
            </a:ln>
          </p:spPr>
          <p:txBody>
            <a:bodyPr/>
            <a:lstStyle/>
            <a:p>
              <a:pPr>
                <a:defRPr/>
              </a:pPr>
              <a:endParaRPr lang="ru-RU"/>
            </a:p>
          </p:txBody>
        </p:sp>
        <p:sp>
          <p:nvSpPr>
            <p:cNvPr id="19" name="Text Box 15"/>
            <p:cNvSpPr txBox="1">
              <a:spLocks noChangeArrowheads="1"/>
            </p:cNvSpPr>
            <p:nvPr/>
          </p:nvSpPr>
          <p:spPr bwMode="auto">
            <a:xfrm>
              <a:off x="2159" y="1706"/>
              <a:ext cx="810" cy="198"/>
            </a:xfrm>
            <a:prstGeom prst="rect">
              <a:avLst/>
            </a:prstGeom>
            <a:solidFill>
              <a:schemeClr val="bg1"/>
            </a:solidFill>
            <a:ln w="9525">
              <a:solidFill>
                <a:schemeClr val="tx1"/>
              </a:solidFill>
              <a:miter lim="800000"/>
              <a:headEnd/>
              <a:tailEnd/>
            </a:ln>
          </p:spPr>
          <p:txBody>
            <a:bodyPr wrap="none">
              <a:spAutoFit/>
            </a:bodyPr>
            <a:lstStyle/>
            <a:p>
              <a:pPr>
                <a:defRPr/>
              </a:pPr>
              <a:r>
                <a:rPr lang="ru-RU" sz="1400"/>
                <a:t>Цифр.камера</a:t>
              </a:r>
              <a:endParaRPr/>
            </a:p>
          </p:txBody>
        </p:sp>
        <p:sp>
          <p:nvSpPr>
            <p:cNvPr id="20" name="Text Box 16"/>
            <p:cNvSpPr txBox="1">
              <a:spLocks noChangeArrowheads="1"/>
            </p:cNvSpPr>
            <p:nvPr/>
          </p:nvSpPr>
          <p:spPr bwMode="auto">
            <a:xfrm>
              <a:off x="2165" y="1339"/>
              <a:ext cx="784" cy="198"/>
            </a:xfrm>
            <a:prstGeom prst="rect">
              <a:avLst/>
            </a:prstGeom>
            <a:solidFill>
              <a:schemeClr val="bg1"/>
            </a:solidFill>
            <a:ln w="9525">
              <a:solidFill>
                <a:schemeClr val="tx1"/>
              </a:solidFill>
              <a:miter lim="800000"/>
              <a:headEnd/>
              <a:tailEnd/>
            </a:ln>
          </p:spPr>
          <p:txBody>
            <a:bodyPr>
              <a:spAutoFit/>
            </a:bodyPr>
            <a:lstStyle/>
            <a:p>
              <a:pPr algn="ctr">
                <a:defRPr/>
              </a:pPr>
              <a:r>
                <a:rPr lang="ru-RU" sz="1400"/>
                <a:t>Сканер</a:t>
              </a:r>
              <a:endParaRPr/>
            </a:p>
          </p:txBody>
        </p:sp>
        <p:sp>
          <p:nvSpPr>
            <p:cNvPr id="21" name="Text Box 17"/>
            <p:cNvSpPr txBox="1">
              <a:spLocks noChangeArrowheads="1"/>
            </p:cNvSpPr>
            <p:nvPr/>
          </p:nvSpPr>
          <p:spPr bwMode="auto">
            <a:xfrm>
              <a:off x="2234" y="2160"/>
              <a:ext cx="679" cy="332"/>
            </a:xfrm>
            <a:prstGeom prst="rect">
              <a:avLst/>
            </a:prstGeom>
            <a:solidFill>
              <a:schemeClr val="bg1"/>
            </a:solidFill>
            <a:ln w="9525">
              <a:solidFill>
                <a:schemeClr val="tx1"/>
              </a:solidFill>
              <a:miter lim="800000"/>
              <a:headEnd/>
              <a:tailEnd/>
            </a:ln>
          </p:spPr>
          <p:txBody>
            <a:bodyPr wrap="none">
              <a:spAutoFit/>
            </a:bodyPr>
            <a:lstStyle/>
            <a:p>
              <a:pPr>
                <a:defRPr/>
              </a:pPr>
              <a:r>
                <a:rPr lang="ru-RU" sz="1400"/>
                <a:t>Профиль </a:t>
              </a:r>
              <a:endParaRPr/>
            </a:p>
            <a:p>
              <a:pPr>
                <a:defRPr/>
              </a:pPr>
              <a:r>
                <a:rPr lang="ru-RU" sz="1400"/>
                <a:t>устр.ввода</a:t>
              </a:r>
              <a:endParaRPr/>
            </a:p>
          </p:txBody>
        </p:sp>
        <p:sp>
          <p:nvSpPr>
            <p:cNvPr id="22" name="Text Box 18"/>
            <p:cNvSpPr txBox="1">
              <a:spLocks noChangeArrowheads="1"/>
            </p:cNvSpPr>
            <p:nvPr/>
          </p:nvSpPr>
          <p:spPr bwMode="auto">
            <a:xfrm>
              <a:off x="3402" y="1389"/>
              <a:ext cx="784" cy="466"/>
            </a:xfrm>
            <a:prstGeom prst="rect">
              <a:avLst/>
            </a:prstGeom>
            <a:solidFill>
              <a:schemeClr val="bg1"/>
            </a:solidFill>
            <a:ln w="9525">
              <a:solidFill>
                <a:schemeClr val="tx1"/>
              </a:solidFill>
              <a:miter lim="800000"/>
              <a:headEnd/>
              <a:tailEnd/>
            </a:ln>
          </p:spPr>
          <p:txBody>
            <a:bodyPr>
              <a:spAutoFit/>
            </a:bodyPr>
            <a:lstStyle/>
            <a:p>
              <a:pPr algn="ctr">
                <a:defRPr/>
              </a:pPr>
              <a:endParaRPr lang="ru-RU" sz="1400"/>
            </a:p>
            <a:p>
              <a:pPr algn="ctr">
                <a:defRPr/>
              </a:pPr>
              <a:r>
                <a:rPr lang="ru-RU" sz="1400"/>
                <a:t>Монитор</a:t>
              </a:r>
              <a:endParaRPr/>
            </a:p>
            <a:p>
              <a:pPr algn="ctr">
                <a:defRPr/>
              </a:pPr>
              <a:endParaRPr lang="ru-RU" sz="1400"/>
            </a:p>
          </p:txBody>
        </p:sp>
        <p:sp>
          <p:nvSpPr>
            <p:cNvPr id="23" name="Text Box 19"/>
            <p:cNvSpPr txBox="1">
              <a:spLocks noChangeArrowheads="1"/>
            </p:cNvSpPr>
            <p:nvPr/>
          </p:nvSpPr>
          <p:spPr bwMode="auto">
            <a:xfrm>
              <a:off x="4545" y="1508"/>
              <a:ext cx="784" cy="198"/>
            </a:xfrm>
            <a:prstGeom prst="rect">
              <a:avLst/>
            </a:prstGeom>
            <a:solidFill>
              <a:schemeClr val="bg1"/>
            </a:solidFill>
            <a:ln w="9525">
              <a:solidFill>
                <a:schemeClr val="tx1"/>
              </a:solidFill>
              <a:miter lim="800000"/>
              <a:headEnd/>
              <a:tailEnd/>
            </a:ln>
          </p:spPr>
          <p:txBody>
            <a:bodyPr>
              <a:spAutoFit/>
            </a:bodyPr>
            <a:lstStyle/>
            <a:p>
              <a:pPr algn="ctr">
                <a:defRPr/>
              </a:pPr>
              <a:r>
                <a:rPr lang="ru-RU" sz="1400"/>
                <a:t>Принтер</a:t>
              </a:r>
              <a:endParaRPr/>
            </a:p>
          </p:txBody>
        </p:sp>
        <p:sp>
          <p:nvSpPr>
            <p:cNvPr id="24" name="Text Box 20"/>
            <p:cNvSpPr txBox="1">
              <a:spLocks noChangeArrowheads="1"/>
            </p:cNvSpPr>
            <p:nvPr/>
          </p:nvSpPr>
          <p:spPr bwMode="auto">
            <a:xfrm>
              <a:off x="3221" y="2160"/>
              <a:ext cx="1115" cy="198"/>
            </a:xfrm>
            <a:prstGeom prst="rect">
              <a:avLst/>
            </a:prstGeom>
            <a:solidFill>
              <a:schemeClr val="bg1"/>
            </a:solidFill>
            <a:ln w="9525">
              <a:solidFill>
                <a:schemeClr val="tx1"/>
              </a:solidFill>
              <a:miter lim="800000"/>
              <a:headEnd/>
              <a:tailEnd/>
            </a:ln>
          </p:spPr>
          <p:txBody>
            <a:bodyPr wrap="none">
              <a:spAutoFit/>
            </a:bodyPr>
            <a:lstStyle/>
            <a:p>
              <a:pPr>
                <a:defRPr/>
              </a:pPr>
              <a:r>
                <a:rPr lang="ru-RU" sz="1400"/>
                <a:t>Профиль монитора</a:t>
              </a:r>
              <a:endParaRPr/>
            </a:p>
          </p:txBody>
        </p:sp>
        <p:sp>
          <p:nvSpPr>
            <p:cNvPr id="25" name="Text Box 21"/>
            <p:cNvSpPr txBox="1">
              <a:spLocks noChangeArrowheads="1"/>
            </p:cNvSpPr>
            <p:nvPr/>
          </p:nvSpPr>
          <p:spPr bwMode="auto">
            <a:xfrm>
              <a:off x="2925" y="2659"/>
              <a:ext cx="1771" cy="332"/>
            </a:xfrm>
            <a:prstGeom prst="rect">
              <a:avLst/>
            </a:prstGeom>
            <a:solidFill>
              <a:schemeClr val="bg1"/>
            </a:solidFill>
            <a:ln w="9525">
              <a:solidFill>
                <a:schemeClr val="tx1"/>
              </a:solidFill>
              <a:miter lim="800000"/>
              <a:headEnd/>
              <a:tailEnd/>
            </a:ln>
          </p:spPr>
          <p:txBody>
            <a:bodyPr wrap="none">
              <a:spAutoFit/>
            </a:bodyPr>
            <a:lstStyle/>
            <a:p>
              <a:pPr algn="ctr">
                <a:defRPr/>
              </a:pPr>
              <a:r>
                <a:rPr lang="en-US" sz="1400"/>
                <a:t>PCS (Profile Connection Space)</a:t>
              </a:r>
              <a:endParaRPr/>
            </a:p>
            <a:p>
              <a:pPr algn="ctr">
                <a:defRPr/>
              </a:pPr>
              <a:r>
                <a:rPr lang="ru-RU" sz="1400"/>
                <a:t>аппаратно-независимая модель</a:t>
              </a:r>
              <a:endParaRPr/>
            </a:p>
          </p:txBody>
        </p:sp>
        <p:sp>
          <p:nvSpPr>
            <p:cNvPr id="26" name="Text Box 22"/>
            <p:cNvSpPr txBox="1">
              <a:spLocks noChangeArrowheads="1"/>
            </p:cNvSpPr>
            <p:nvPr/>
          </p:nvSpPr>
          <p:spPr bwMode="auto">
            <a:xfrm>
              <a:off x="4662" y="2160"/>
              <a:ext cx="622" cy="332"/>
            </a:xfrm>
            <a:prstGeom prst="rect">
              <a:avLst/>
            </a:prstGeom>
            <a:solidFill>
              <a:schemeClr val="bg1"/>
            </a:solidFill>
            <a:ln w="9525">
              <a:solidFill>
                <a:schemeClr val="tx1"/>
              </a:solidFill>
              <a:miter lim="800000"/>
              <a:headEnd/>
              <a:tailEnd/>
            </a:ln>
          </p:spPr>
          <p:txBody>
            <a:bodyPr wrap="none">
              <a:spAutoFit/>
            </a:bodyPr>
            <a:lstStyle/>
            <a:p>
              <a:pPr>
                <a:defRPr/>
              </a:pPr>
              <a:r>
                <a:rPr lang="ru-RU" sz="1400"/>
                <a:t>Профиль </a:t>
              </a:r>
              <a:endParaRPr/>
            </a:p>
            <a:p>
              <a:pPr>
                <a:defRPr/>
              </a:pPr>
              <a:r>
                <a:rPr lang="ru-RU" sz="1400"/>
                <a:t>принтера</a:t>
              </a:r>
              <a:endParaRPr/>
            </a:p>
          </p:txBody>
        </p:sp>
        <p:sp>
          <p:nvSpPr>
            <p:cNvPr id="27" name="Text Box 23"/>
            <p:cNvSpPr txBox="1">
              <a:spLocks noChangeArrowheads="1"/>
            </p:cNvSpPr>
            <p:nvPr/>
          </p:nvSpPr>
          <p:spPr bwMode="auto">
            <a:xfrm>
              <a:off x="2096" y="3018"/>
              <a:ext cx="2145" cy="192"/>
            </a:xfrm>
            <a:prstGeom prst="rect">
              <a:avLst/>
            </a:prstGeom>
            <a:noFill/>
            <a:ln w="9525">
              <a:noFill/>
              <a:miter lim="800000"/>
              <a:headEnd/>
              <a:tailEnd/>
            </a:ln>
          </p:spPr>
          <p:txBody>
            <a:bodyPr>
              <a:spAutoFit/>
            </a:bodyPr>
            <a:lstStyle/>
            <a:p>
              <a:pPr>
                <a:defRPr/>
              </a:pPr>
              <a:r>
                <a:rPr lang="en-US" sz="1400"/>
                <a:t>Color Management System for ICM 2.0</a:t>
              </a:r>
              <a:endParaRPr lang="ru-RU" sz="1400"/>
            </a:p>
          </p:txBody>
        </p:sp>
        <p:sp>
          <p:nvSpPr>
            <p:cNvPr id="28" name="Text Box 24"/>
            <p:cNvSpPr txBox="1">
              <a:spLocks noChangeArrowheads="1"/>
            </p:cNvSpPr>
            <p:nvPr/>
          </p:nvSpPr>
          <p:spPr bwMode="auto">
            <a:xfrm>
              <a:off x="4740" y="2614"/>
              <a:ext cx="755" cy="460"/>
            </a:xfrm>
            <a:prstGeom prst="rect">
              <a:avLst/>
            </a:prstGeom>
            <a:noFill/>
            <a:ln w="9525">
              <a:noFill/>
              <a:miter lim="800000"/>
              <a:headEnd/>
              <a:tailEnd/>
            </a:ln>
          </p:spPr>
          <p:txBody>
            <a:bodyPr wrap="none">
              <a:spAutoFit/>
            </a:bodyPr>
            <a:lstStyle/>
            <a:p>
              <a:pPr>
                <a:defRPr/>
              </a:pPr>
              <a:r>
                <a:rPr lang="en-US" sz="1400"/>
                <a:t>Color </a:t>
              </a:r>
              <a:endParaRPr/>
            </a:p>
            <a:p>
              <a:pPr>
                <a:defRPr/>
              </a:pPr>
              <a:r>
                <a:rPr lang="en-US" sz="1400"/>
                <a:t>Management</a:t>
              </a:r>
              <a:endParaRPr/>
            </a:p>
            <a:p>
              <a:pPr>
                <a:defRPr/>
              </a:pPr>
              <a:r>
                <a:rPr lang="en-US" sz="1400"/>
                <a:t>Module</a:t>
              </a:r>
              <a:endParaRPr lang="ru-RU" sz="1400"/>
            </a:p>
          </p:txBody>
        </p:sp>
        <p:sp>
          <p:nvSpPr>
            <p:cNvPr id="29" name="Text Box 25"/>
            <p:cNvSpPr txBox="1">
              <a:spLocks noChangeArrowheads="1"/>
            </p:cNvSpPr>
            <p:nvPr/>
          </p:nvSpPr>
          <p:spPr bwMode="auto">
            <a:xfrm>
              <a:off x="2232" y="2694"/>
              <a:ext cx="355" cy="192"/>
            </a:xfrm>
            <a:prstGeom prst="rect">
              <a:avLst/>
            </a:prstGeom>
            <a:noFill/>
            <a:ln w="9525">
              <a:noFill/>
              <a:miter lim="800000"/>
              <a:headEnd/>
              <a:tailEnd/>
            </a:ln>
          </p:spPr>
          <p:txBody>
            <a:bodyPr wrap="none">
              <a:spAutoFit/>
            </a:bodyPr>
            <a:lstStyle/>
            <a:p>
              <a:pPr>
                <a:defRPr/>
              </a:pPr>
              <a:r>
                <a:rPr lang="en-US" sz="1400"/>
                <a:t>CMM</a:t>
              </a:r>
              <a:endParaRPr lang="ru-RU" sz="1400"/>
            </a:p>
          </p:txBody>
        </p:sp>
        <p:sp>
          <p:nvSpPr>
            <p:cNvPr id="30" name="Text Box 26"/>
            <p:cNvSpPr txBox="1">
              <a:spLocks noChangeArrowheads="1"/>
            </p:cNvSpPr>
            <p:nvPr/>
          </p:nvSpPr>
          <p:spPr bwMode="auto">
            <a:xfrm>
              <a:off x="3470" y="2422"/>
              <a:ext cx="355" cy="192"/>
            </a:xfrm>
            <a:prstGeom prst="rect">
              <a:avLst/>
            </a:prstGeom>
            <a:noFill/>
            <a:ln w="9525">
              <a:noFill/>
              <a:miter lim="800000"/>
              <a:headEnd/>
              <a:tailEnd/>
            </a:ln>
          </p:spPr>
          <p:txBody>
            <a:bodyPr wrap="none">
              <a:spAutoFit/>
            </a:bodyPr>
            <a:lstStyle/>
            <a:p>
              <a:pPr>
                <a:defRPr/>
              </a:pPr>
              <a:r>
                <a:rPr lang="en-US" sz="1400"/>
                <a:t>CMM</a:t>
              </a:r>
              <a:endParaRPr lang="ru-RU" sz="1400"/>
            </a:p>
          </p:txBody>
        </p:sp>
      </p:grpSp>
      <p:sp>
        <p:nvSpPr>
          <p:cNvPr id="31" name="Text Box 27"/>
          <p:cNvSpPr txBox="1">
            <a:spLocks noChangeArrowheads="1"/>
          </p:cNvSpPr>
          <p:nvPr/>
        </p:nvSpPr>
        <p:spPr bwMode="auto">
          <a:xfrm>
            <a:off x="179388" y="3141663"/>
            <a:ext cx="3049587" cy="2857500"/>
          </a:xfrm>
          <a:prstGeom prst="rect">
            <a:avLst/>
          </a:prstGeom>
          <a:noFill/>
          <a:ln w="9525">
            <a:noFill/>
            <a:miter lim="800000"/>
            <a:headEnd/>
            <a:tailEnd/>
          </a:ln>
        </p:spPr>
        <p:txBody>
          <a:bodyPr>
            <a:spAutoFit/>
          </a:bodyPr>
          <a:lstStyle/>
          <a:p>
            <a:pPr>
              <a:defRPr/>
            </a:pPr>
            <a:r>
              <a:rPr lang="ru-RU" sz="1400" u="sng"/>
              <a:t>Профиль монитора</a:t>
            </a:r>
            <a:r>
              <a:rPr lang="ru-RU" sz="1400"/>
              <a:t> – колориметр</a:t>
            </a:r>
            <a:r>
              <a:rPr lang="en-US" sz="1400"/>
              <a:t> (</a:t>
            </a:r>
            <a:r>
              <a:rPr lang="ru-RU" sz="1400"/>
              <a:t>спектрофотометр), снимающий образцы цветов </a:t>
            </a:r>
            <a:r>
              <a:rPr lang="en-US" sz="1400"/>
              <a:t>[</a:t>
            </a:r>
            <a:r>
              <a:rPr lang="ru-RU" sz="1400">
                <a:solidFill>
                  <a:schemeClr val="hlink"/>
                </a:solidFill>
              </a:rPr>
              <a:t>см. также </a:t>
            </a:r>
            <a:r>
              <a:rPr lang="en-US" sz="1400">
                <a:solidFill>
                  <a:schemeClr val="hlink"/>
                </a:solidFill>
              </a:rPr>
              <a:t>2,6</a:t>
            </a:r>
            <a:r>
              <a:rPr lang="en-US" sz="1400"/>
              <a:t>]</a:t>
            </a:r>
            <a:r>
              <a:rPr lang="ru-RU" sz="1400"/>
              <a:t>.</a:t>
            </a:r>
            <a:endParaRPr/>
          </a:p>
          <a:p>
            <a:pPr>
              <a:defRPr/>
            </a:pPr>
            <a:r>
              <a:rPr lang="en-US" sz="1400"/>
              <a:t>sRGB</a:t>
            </a:r>
            <a:r>
              <a:rPr lang="en-US" sz="1400"/>
              <a:t> </a:t>
            </a:r>
            <a:r>
              <a:rPr lang="ru-RU" sz="1400"/>
              <a:t>– усредненный профиль.</a:t>
            </a:r>
            <a:endParaRPr/>
          </a:p>
          <a:p>
            <a:pPr>
              <a:defRPr/>
            </a:pPr>
            <a:r>
              <a:rPr lang="ru-RU" sz="1400" u="sng"/>
              <a:t>Профиль сканера</a:t>
            </a:r>
            <a:r>
              <a:rPr lang="ru-RU" sz="1400"/>
              <a:t> – стандартный </a:t>
            </a:r>
            <a:endParaRPr/>
          </a:p>
          <a:p>
            <a:pPr>
              <a:defRPr/>
            </a:pPr>
            <a:r>
              <a:rPr lang="ru-RU" sz="1400"/>
              <a:t>эталон </a:t>
            </a:r>
            <a:r>
              <a:rPr lang="en-US" sz="1400"/>
              <a:t>IT-8</a:t>
            </a:r>
            <a:endParaRPr lang="ru-RU" sz="1400"/>
          </a:p>
          <a:p>
            <a:pPr>
              <a:defRPr/>
            </a:pPr>
            <a:r>
              <a:rPr lang="ru-RU" sz="1400" u="sng"/>
              <a:t>Профиль принтера</a:t>
            </a:r>
            <a:endParaRPr/>
          </a:p>
          <a:p>
            <a:pPr>
              <a:defRPr/>
            </a:pPr>
            <a:r>
              <a:rPr lang="ru-RU" sz="1400"/>
              <a:t>Печатается эталон </a:t>
            </a:r>
            <a:r>
              <a:rPr lang="en-US" sz="1400"/>
              <a:t>IT-873</a:t>
            </a:r>
            <a:r>
              <a:rPr lang="ru-RU" sz="1400"/>
              <a:t>. Цвета </a:t>
            </a:r>
            <a:endParaRPr/>
          </a:p>
          <a:p>
            <a:pPr>
              <a:defRPr/>
            </a:pPr>
            <a:r>
              <a:rPr lang="ru-RU" sz="1400"/>
              <a:t>на нем измеряются, для данного</a:t>
            </a:r>
            <a:endParaRPr/>
          </a:p>
          <a:p>
            <a:pPr>
              <a:defRPr/>
            </a:pPr>
            <a:r>
              <a:rPr lang="ru-RU" sz="1400"/>
              <a:t>режима печати и бумаги, с </a:t>
            </a:r>
            <a:r>
              <a:rPr lang="ru-RU" sz="1400"/>
              <a:t>помо</a:t>
            </a:r>
            <a:r>
              <a:rPr lang="ru-RU" sz="1400"/>
              <a:t>-</a:t>
            </a:r>
            <a:endParaRPr/>
          </a:p>
          <a:p>
            <a:pPr>
              <a:defRPr/>
            </a:pPr>
            <a:r>
              <a:rPr lang="ru-RU" sz="1400"/>
              <a:t>щью</a:t>
            </a:r>
            <a:r>
              <a:rPr lang="ru-RU" sz="1400"/>
              <a:t> прибора денситометра и</a:t>
            </a:r>
            <a:endParaRPr/>
          </a:p>
          <a:p>
            <a:pPr>
              <a:defRPr/>
            </a:pPr>
            <a:r>
              <a:rPr lang="ru-RU" sz="1400"/>
              <a:t>передаются в программу </a:t>
            </a:r>
            <a:r>
              <a:rPr lang="ru-RU" sz="1400"/>
              <a:t>вычисля</a:t>
            </a:r>
            <a:r>
              <a:rPr lang="ru-RU" sz="1400"/>
              <a:t>-</a:t>
            </a:r>
            <a:endParaRPr/>
          </a:p>
          <a:p>
            <a:pPr>
              <a:defRPr/>
            </a:pPr>
            <a:r>
              <a:rPr lang="ru-RU" sz="1400"/>
              <a:t>ющую</a:t>
            </a:r>
            <a:r>
              <a:rPr lang="ru-RU" sz="1400"/>
              <a:t> цветовой профиль</a:t>
            </a:r>
            <a:r>
              <a:rPr lang="en-US" sz="1400"/>
              <a:t>.</a:t>
            </a:r>
            <a:r>
              <a:rPr lang="ru-RU" sz="1400"/>
              <a:t> </a:t>
            </a:r>
            <a:endParaRPr/>
          </a:p>
        </p:txBody>
      </p:sp>
      <p:sp>
        <p:nvSpPr>
          <p:cNvPr id="32" name="Rectangle 28"/>
          <p:cNvSpPr>
            <a:spLocks noChangeArrowheads="1"/>
          </p:cNvSpPr>
          <p:nvPr/>
        </p:nvSpPr>
        <p:spPr bwMode="auto">
          <a:xfrm>
            <a:off x="3419475" y="4684713"/>
            <a:ext cx="4938713" cy="762000"/>
          </a:xfrm>
          <a:prstGeom prst="rect">
            <a:avLst/>
          </a:prstGeom>
          <a:noFill/>
          <a:ln w="9525">
            <a:noFill/>
            <a:miter lim="800000"/>
            <a:headEnd/>
            <a:tailEnd/>
          </a:ln>
        </p:spPr>
        <p:txBody>
          <a:bodyPr wrap="none">
            <a:spAutoFit/>
          </a:bodyPr>
          <a:lstStyle/>
          <a:p>
            <a:pPr>
              <a:defRPr/>
            </a:pPr>
            <a:r>
              <a:rPr lang="en-US" sz="1600"/>
              <a:t>Image Color Management, ICM 2.0</a:t>
            </a:r>
            <a:endParaRPr lang="ru-RU" sz="1600"/>
          </a:p>
          <a:p>
            <a:pPr>
              <a:defRPr/>
            </a:pPr>
            <a:r>
              <a:rPr lang="en-US" sz="1400"/>
              <a:t>ICC Profile Format Specification, available from the </a:t>
            </a:r>
            <a:endParaRPr lang="ru-RU" sz="1400"/>
          </a:p>
          <a:p>
            <a:pPr>
              <a:defRPr/>
            </a:pPr>
            <a:r>
              <a:rPr lang="en-US" sz="1400"/>
              <a:t>International Color Consortium (1993) </a:t>
            </a:r>
            <a:r>
              <a:rPr lang="en-US" sz="1400" u="sng">
                <a:hlinkClick r:id="rId3" tooltip="http://www.color.org/"/>
              </a:rPr>
              <a:t>http://www.color.org</a:t>
            </a:r>
            <a:r>
              <a:rPr lang="en-US" sz="1400"/>
              <a:t>.</a:t>
            </a:r>
            <a:endParaRPr lang="ru-RU" sz="1400"/>
          </a:p>
        </p:txBody>
      </p:sp>
      <p:sp>
        <p:nvSpPr>
          <p:cNvPr id="33" name="Text Box 29"/>
          <p:cNvSpPr txBox="1">
            <a:spLocks noChangeArrowheads="1"/>
          </p:cNvSpPr>
          <p:nvPr/>
        </p:nvSpPr>
        <p:spPr bwMode="auto">
          <a:xfrm>
            <a:off x="3563938" y="5446713"/>
            <a:ext cx="4287837" cy="730250"/>
          </a:xfrm>
          <a:prstGeom prst="rect">
            <a:avLst/>
          </a:prstGeom>
          <a:noFill/>
          <a:ln w="9525">
            <a:noFill/>
            <a:miter lim="800000"/>
            <a:headEnd/>
            <a:tailEnd/>
          </a:ln>
        </p:spPr>
        <p:txBody>
          <a:bodyPr wrap="none">
            <a:spAutoFit/>
          </a:bodyPr>
          <a:lstStyle/>
          <a:p>
            <a:pPr>
              <a:defRPr/>
            </a:pPr>
            <a:r>
              <a:rPr lang="ru-RU" sz="1400"/>
              <a:t>Понятия калибровки, идентификации, профиля.</a:t>
            </a:r>
            <a:endParaRPr/>
          </a:p>
          <a:p>
            <a:pPr>
              <a:defRPr/>
            </a:pPr>
            <a:r>
              <a:rPr lang="ru-RU" sz="1400"/>
              <a:t>Значение в полиграфии. </a:t>
            </a:r>
            <a:endParaRPr/>
          </a:p>
          <a:p>
            <a:pPr>
              <a:defRPr/>
            </a:pPr>
            <a:r>
              <a:rPr lang="ru-RU" sz="1400"/>
              <a:t>Расширение возможностей многоцветной печати</a:t>
            </a:r>
            <a:r>
              <a:rPr lang="en-US" sz="1400"/>
              <a:t>.</a:t>
            </a:r>
            <a:endParaRPr lang="ru-RU" sz="1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fontScale="90000"/>
          </a:bodyPr>
          <a:lstStyle/>
          <a:p>
            <a:pPr>
              <a:defRPr/>
            </a:pPr>
            <a:r>
              <a:rPr lang="ru-RU"/>
              <a:t>Преобразование цветовых пространств. Глубина цвета</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Глубина цвета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5266928" cy="4937760"/>
          </a:xfrm>
        </p:spPr>
        <p:txBody>
          <a:bodyPr>
            <a:normAutofit/>
          </a:bodyPr>
          <a:lstStyle/>
          <a:p>
            <a:pPr marL="0" lvl="0" indent="12700">
              <a:lnSpc>
                <a:spcPct val="80000"/>
              </a:lnSpc>
              <a:buNone/>
              <a:defRPr/>
            </a:pPr>
            <a:endParaRPr lang="ru-RU" sz="2800" b="1"/>
          </a:p>
          <a:p>
            <a:pPr marL="0" lvl="0" indent="12700">
              <a:lnSpc>
                <a:spcPct val="80000"/>
              </a:lnSpc>
              <a:defRPr/>
            </a:pPr>
            <a:r>
              <a:rPr lang="ru-RU" sz="2800"/>
              <a:t>Черно-белое изображение </a:t>
            </a:r>
            <a:r>
              <a:rPr lang="en-US" sz="2800"/>
              <a:t>(</a:t>
            </a:r>
            <a:r>
              <a:rPr lang="ru-RU" sz="2800"/>
              <a:t>монохромное) – 1 </a:t>
            </a:r>
            <a:r>
              <a:rPr lang="en-US" sz="2800"/>
              <a:t>bit/pix</a:t>
            </a:r>
            <a:endParaRPr lang="ru-RU" sz="2800"/>
          </a:p>
          <a:p>
            <a:pPr marL="0" lvl="0" indent="12700">
              <a:lnSpc>
                <a:spcPct val="80000"/>
              </a:lnSpc>
              <a:defRPr/>
            </a:pPr>
            <a:r>
              <a:rPr lang="ru-RU" sz="2800"/>
              <a:t>Полутоновое (256 оттенков серого) – 8 </a:t>
            </a:r>
            <a:r>
              <a:rPr lang="en-US" sz="2800"/>
              <a:t>bit/pix</a:t>
            </a:r>
            <a:endParaRPr/>
          </a:p>
          <a:p>
            <a:pPr marL="0" lvl="0" indent="12700">
              <a:lnSpc>
                <a:spcPct val="80000"/>
              </a:lnSpc>
              <a:defRPr/>
            </a:pPr>
            <a:r>
              <a:rPr lang="ru-RU" sz="2800"/>
              <a:t>Полноцветные</a:t>
            </a:r>
            <a:r>
              <a:rPr lang="ru-RU" sz="2800"/>
              <a:t> изображения (</a:t>
            </a:r>
            <a:r>
              <a:rPr lang="en-US" sz="2800"/>
              <a:t>High Color, True Color) </a:t>
            </a:r>
            <a:r>
              <a:rPr lang="ru-RU" sz="2800"/>
              <a:t>– </a:t>
            </a:r>
            <a:r>
              <a:rPr lang="en-US" sz="2800"/>
              <a:t> </a:t>
            </a:r>
            <a:r>
              <a:rPr lang="ru-RU" sz="2800"/>
              <a:t>до 24 (3х8) - 3</a:t>
            </a:r>
            <a:r>
              <a:rPr lang="en-US" sz="2800"/>
              <a:t>2</a:t>
            </a:r>
            <a:r>
              <a:rPr lang="ru-RU" sz="2800"/>
              <a:t> (4х8) </a:t>
            </a:r>
            <a:r>
              <a:rPr lang="en-US" sz="2800"/>
              <a:t>bit/pix</a:t>
            </a:r>
            <a:endParaRPr lang="ru-RU" sz="2800"/>
          </a:p>
          <a:p>
            <a:pPr marL="0" lvl="0" indent="12700">
              <a:lnSpc>
                <a:spcPct val="80000"/>
              </a:lnSpc>
              <a:defRPr/>
            </a:pPr>
            <a:r>
              <a:rPr lang="ru-RU" sz="2800"/>
              <a:t>Индексированный цвет (</a:t>
            </a:r>
            <a:r>
              <a:rPr lang="ru-RU" sz="2800"/>
              <a:t>палитровое</a:t>
            </a:r>
            <a:r>
              <a:rPr lang="ru-RU" sz="2800"/>
              <a:t>) – 8 </a:t>
            </a:r>
            <a:r>
              <a:rPr lang="en-US" sz="2800"/>
              <a:t>bit/pix:</a:t>
            </a:r>
            <a:endParaRPr lang="ru-RU" sz="2800"/>
          </a:p>
          <a:p>
            <a:pPr marL="0" lvl="0" indent="12700">
              <a:lnSpc>
                <a:spcPct val="80000"/>
              </a:lnSpc>
              <a:defRPr/>
            </a:pPr>
            <a:endParaRPr lang="en-US" sz="2800"/>
          </a:p>
          <a:p>
            <a:pPr marL="0" lvl="0" indent="12700">
              <a:lnSpc>
                <a:spcPct val="80000"/>
              </a:lnSpc>
              <a:defRPr/>
            </a:pPr>
            <a:endParaRPr lang="en-US" sz="2800"/>
          </a:p>
          <a:p>
            <a:pPr marL="0" lvl="0" indent="12700">
              <a:lnSpc>
                <a:spcPct val="80000"/>
              </a:lnSpc>
              <a:buNone/>
              <a:defRPr/>
            </a:pPr>
            <a:endParaRPr lang="en-US" sz="2800"/>
          </a:p>
          <a:p>
            <a:pPr>
              <a:defRPr/>
            </a:pPr>
            <a:endParaRPr lang="ru-RU"/>
          </a:p>
        </p:txBody>
      </p:sp>
      <p:pic>
        <p:nvPicPr>
          <p:cNvPr id="8" name="Picture 5" descr="formats2"/>
          <p:cNvPicPr>
            <a:picLocks noChangeAspect="1" noChangeArrowheads="1"/>
          </p:cNvPicPr>
          <p:nvPr/>
        </p:nvPicPr>
        <p:blipFill>
          <a:blip r:embed="rId2"/>
          <a:stretch/>
        </p:blipFill>
        <p:spPr bwMode="auto">
          <a:xfrm>
            <a:off x="5652120" y="2492896"/>
            <a:ext cx="3240088" cy="2581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Микроскопы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32500" lnSpcReduction="20000"/>
          </a:bodyPr>
          <a:lstStyle/>
          <a:p>
            <a:pPr>
              <a:defRPr/>
            </a:pPr>
            <a:r>
              <a:rPr lang="ru-RU" b="1"/>
              <a:t>Оптические микроскопы</a:t>
            </a:r>
            <a:endParaRPr/>
          </a:p>
          <a:p>
            <a:pPr>
              <a:defRPr/>
            </a:pPr>
            <a:r>
              <a:rPr lang="ru-RU"/>
              <a:t>Человеческий </a:t>
            </a:r>
            <a:r>
              <a:rPr lang="ru-RU" u="sng">
                <a:hlinkClick r:id="rId2" tooltip="Глаз"/>
              </a:rPr>
              <a:t>глаз</a:t>
            </a:r>
            <a:r>
              <a:rPr lang="ru-RU"/>
              <a:t> представляет собой естественную оптическую систему, характеризующуюся определённым разрешением, то есть наименьшим расстоянием между элементами наблюдаемого объекта (воспринимаемыми как точки или линии), при котором они ещё могут быть отличны один от другого. Для нормального глаза при удалении от объекта на т. н. расстояние наилучшего видения (D = 250 мм), среднестатистическое нормальное разрешение составляет ~0,2 мм. Размеры микроорганизмов, большинства растительных и животных клеток, мелких </a:t>
            </a:r>
            <a:r>
              <a:rPr lang="ru-RU" u="sng">
                <a:hlinkClick r:id="rId3" tooltip="Кристалл"/>
              </a:rPr>
              <a:t>кристаллов</a:t>
            </a:r>
            <a:r>
              <a:rPr lang="ru-RU"/>
              <a:t>, деталей микроструктуры </a:t>
            </a:r>
            <a:r>
              <a:rPr lang="ru-RU" u="sng">
                <a:hlinkClick r:id="rId4" tooltip="Металл"/>
              </a:rPr>
              <a:t>металлов</a:t>
            </a:r>
            <a:r>
              <a:rPr lang="ru-RU"/>
              <a:t> и сплавов и т. п. значительно меньше этой величины.</a:t>
            </a:r>
            <a:endParaRPr/>
          </a:p>
          <a:p>
            <a:pPr>
              <a:defRPr/>
            </a:pPr>
            <a:r>
              <a:rPr lang="ru-RU"/>
              <a:t>До середины XX века работали только с видимым оптическим излучением, в диапазоне 400—700 </a:t>
            </a:r>
            <a:r>
              <a:rPr lang="ru-RU" u="sng">
                <a:hlinkClick r:id="rId5" tooltip="Нм"/>
              </a:rPr>
              <a:t>нм</a:t>
            </a:r>
            <a:r>
              <a:rPr lang="ru-RU"/>
              <a:t>, а также с ближним ультрафиолетом (</a:t>
            </a:r>
            <a:r>
              <a:rPr lang="ru-RU" u="sng">
                <a:hlinkClick r:id="rId6" tooltip="Люминесцентный микроскоп (страница отсутствует)"/>
              </a:rPr>
              <a:t>люминесцентный микроскоп</a:t>
            </a:r>
            <a:r>
              <a:rPr lang="ru-RU"/>
              <a:t>). Оптические микроскопы не могли давать разрешающей способности менее полупериода волны опорного излучения (диапазон длин волн 0,2—0,7 </a:t>
            </a:r>
            <a:r>
              <a:rPr lang="ru-RU" u="sng">
                <a:hlinkClick r:id="rId7" tooltip="Мкм"/>
              </a:rPr>
              <a:t>мкм</a:t>
            </a:r>
            <a:r>
              <a:rPr lang="ru-RU"/>
              <a:t>, или 200—700 нм). Таким образом, оптический микроскоп способен различать структуры с расстоянием между точками до ~0,20 мкм, поэтому максимальное увеличение, которого можно было добиться, составляло ~2000 крат.</a:t>
            </a:r>
            <a:endParaRPr/>
          </a:p>
          <a:p>
            <a:pPr>
              <a:defRPr/>
            </a:pPr>
            <a:r>
              <a:rPr lang="ru-RU" b="1"/>
              <a:t>Электронные микроскопы</a:t>
            </a:r>
            <a:endParaRPr/>
          </a:p>
          <a:p>
            <a:pPr>
              <a:defRPr/>
            </a:pPr>
            <a:r>
              <a:rPr lang="ru-RU"/>
              <a:t>Пучок </a:t>
            </a:r>
            <a:r>
              <a:rPr lang="ru-RU" u="sng">
                <a:hlinkClick r:id="rId8" tooltip="Электрон"/>
              </a:rPr>
              <a:t>электронов</a:t>
            </a:r>
            <a:r>
              <a:rPr lang="ru-RU"/>
              <a:t>, которые обладают свойствами не только частицы, но и волны, может быть использован в микроскопии.</a:t>
            </a:r>
            <a:endParaRPr/>
          </a:p>
          <a:p>
            <a:pPr>
              <a:defRPr/>
            </a:pPr>
            <a:r>
              <a:rPr lang="ru-RU"/>
              <a:t>Длина волны электрона зависит от его энергии, а энергия электрона равна E = </a:t>
            </a:r>
            <a:r>
              <a:rPr lang="ru-RU"/>
              <a:t>Ve</a:t>
            </a:r>
            <a:r>
              <a:rPr lang="ru-RU"/>
              <a:t>, где V — разность потенциалов, проходимая электроном, </a:t>
            </a:r>
            <a:r>
              <a:rPr lang="ru-RU"/>
              <a:t>e</a:t>
            </a:r>
            <a:r>
              <a:rPr lang="ru-RU"/>
              <a:t> — заряд электрона. Длины волн электронов при прохождении разности потенциалов 200 000 В составляет порядка 0,1 нм. Электроны легко фокусировать электромагнитными линзами, так как электрон — заряженная частица. Электронное изображение может быть легко переведено в видимое.</a:t>
            </a:r>
            <a:endParaRPr/>
          </a:p>
          <a:p>
            <a:pPr>
              <a:defRPr/>
            </a:pPr>
            <a:r>
              <a:rPr lang="ru-RU"/>
              <a:t>Разрешающая способность электронного микроскопа в 1000—10000 раз превосходит разрешение традиционного светового микроскопа и для лучших современных приборов может быть меньше одного ангстрема.</a:t>
            </a:r>
            <a:endParaRPr/>
          </a:p>
          <a:p>
            <a:pPr>
              <a:defRPr/>
            </a:pPr>
            <a:r>
              <a:rPr lang="ru-RU" b="1"/>
              <a:t>Сканирующие зондовые микроскопы</a:t>
            </a:r>
            <a:endParaRPr/>
          </a:p>
          <a:p>
            <a:pPr>
              <a:defRPr/>
            </a:pPr>
            <a:r>
              <a:rPr lang="ru-RU"/>
              <a:t>Класс микроскопов, основанных на сканировании поверхности зондом.</a:t>
            </a:r>
            <a:endParaRPr/>
          </a:p>
          <a:p>
            <a:pPr>
              <a:defRPr/>
            </a:pPr>
            <a:r>
              <a:rPr lang="ru-RU"/>
              <a:t>Сканирующие зондовые микроскопы (СЗМ) — относительно новый класс микроскопов. На СЗМ изображение получают путём регистрации взаимодействий между зондом и поверхностью. На данном этапе развития возможно регистрировать взаимодействие зонда с отдельными атомами и молекулами, благодаря чему СЗМ по разрешающей способности сопоставимы с электронными микроскопами, а по некоторым параметрам превосходят их.</a:t>
            </a:r>
            <a:endParaRPr/>
          </a:p>
          <a:p>
            <a:pPr>
              <a:defRPr/>
            </a:pPr>
            <a:r>
              <a:rPr lang="ru-RU" b="1"/>
              <a:t>Рентгеновские микроскопы</a:t>
            </a:r>
            <a:endParaRPr/>
          </a:p>
          <a:p>
            <a:pPr>
              <a:defRPr/>
            </a:pPr>
            <a:r>
              <a:rPr lang="ru-RU" b="1"/>
              <a:t>ыРентге́новский</a:t>
            </a:r>
            <a:r>
              <a:rPr lang="ru-RU" b="1"/>
              <a:t> </a:t>
            </a:r>
            <a:r>
              <a:rPr lang="ru-RU" b="1"/>
              <a:t>микроско́п</a:t>
            </a:r>
            <a:r>
              <a:rPr lang="ru-RU"/>
              <a:t> — устройство для исследования очень малых объектов, размеры которых сопоставимы с длиной рентгеновской волны. Основан на использовании электромагнитного излучения с длиной волны от 0,01 до 1 нанометра.</a:t>
            </a:r>
            <a:endParaRPr/>
          </a:p>
          <a:p>
            <a:pPr>
              <a:defRPr/>
            </a:pPr>
            <a:r>
              <a:rPr lang="ru-RU"/>
              <a:t>Рентгеновские микроскопы по разрешающей способности находятся между электронными и оптическими микроскопами. Теоретическая разрешающая способность рентгеновского микроскопа достигает 2-20 </a:t>
            </a:r>
            <a:r>
              <a:rPr lang="ru-RU" u="sng">
                <a:hlinkClick r:id="rId9" tooltip="Нанометр"/>
              </a:rPr>
              <a:t>нанометров</a:t>
            </a:r>
            <a:r>
              <a:rPr lang="ru-RU"/>
              <a:t>, что на порядок больше разрешающей способности </a:t>
            </a:r>
            <a:r>
              <a:rPr lang="ru-RU" u="sng">
                <a:hlinkClick r:id="rId10" tooltip="Оптический микроскоп"/>
              </a:rPr>
              <a:t>оптического микроскопа</a:t>
            </a:r>
            <a:r>
              <a:rPr lang="ru-RU"/>
              <a:t> (до 150 </a:t>
            </a:r>
            <a:r>
              <a:rPr lang="ru-RU" u="sng">
                <a:hlinkClick r:id="rId9" tooltip="Нанометр"/>
              </a:rPr>
              <a:t>нанометров</a:t>
            </a:r>
            <a:r>
              <a:rPr lang="ru-RU"/>
              <a:t>). В настоящее время существуют рентгеновские микроскопы с разрешающей способностью около 5 нанометров</a:t>
            </a:r>
            <a:r>
              <a:rPr lang="ru-RU" u="sng" baseline="30000">
                <a:hlinkClick r:id="rId11" tooltip="https://ru.wikipedia.org/wiki/%D0%9C%D0%B8%D0%BA%D1%80%D0%BE%D1%81%D0%BA%D0%BE%D0%BF"/>
              </a:rPr>
              <a:t>[5]</a:t>
            </a:r>
            <a:r>
              <a:rPr lang="ru-RU"/>
              <a:t>.</a:t>
            </a:r>
            <a:endParaRPr/>
          </a:p>
          <a:p>
            <a:pPr>
              <a:defRPr/>
            </a:pPr>
            <a:r>
              <a:rPr lang="ru-RU"/>
              <a:t>Галерея оптических микроскопов</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Палитры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18"/>
          <p:cNvPicPr>
            <a:picLocks noChangeAspect="1" noChangeArrowheads="1"/>
          </p:cNvPicPr>
          <p:nvPr/>
        </p:nvPicPr>
        <p:blipFill>
          <a:blip r:embed="rId2"/>
          <a:stretch/>
        </p:blipFill>
        <p:spPr bwMode="auto">
          <a:xfrm>
            <a:off x="1444625" y="1939925"/>
            <a:ext cx="6253163" cy="2976563"/>
          </a:xfrm>
          <a:prstGeom prst="rect">
            <a:avLst/>
          </a:prstGeom>
          <a:noFill/>
          <a:ln w="9525">
            <a:noFill/>
            <a:miter lim="800000"/>
            <a:headEnd/>
            <a:tailEnd/>
          </a:ln>
        </p:spPr>
      </p:pic>
      <p:sp>
        <p:nvSpPr>
          <p:cNvPr id="8" name="Rectangle 19"/>
          <p:cNvSpPr>
            <a:spLocks noChangeArrowheads="1"/>
          </p:cNvSpPr>
          <p:nvPr/>
        </p:nvSpPr>
        <p:spPr bwMode="auto">
          <a:xfrm>
            <a:off x="971550" y="4941888"/>
            <a:ext cx="7848600" cy="1155699"/>
          </a:xfrm>
          <a:prstGeom prst="rect">
            <a:avLst/>
          </a:prstGeom>
          <a:noFill/>
          <a:ln w="9525">
            <a:noFill/>
            <a:miter lim="800000"/>
            <a:headEnd/>
            <a:tailEnd/>
          </a:ln>
        </p:spPr>
        <p:txBody>
          <a:bodyPr>
            <a:spAutoFit/>
          </a:bodyPr>
          <a:lstStyle/>
          <a:p>
            <a:pPr>
              <a:defRPr/>
            </a:pPr>
            <a:r>
              <a:rPr lang="ru-RU" sz="1400" b="1">
                <a:latin typeface="Arial"/>
              </a:rPr>
              <a:t>6 примеров представления палитр</a:t>
            </a:r>
            <a:r>
              <a:rPr lang="en-US" sz="1400" b="1">
                <a:latin typeface="Arial"/>
              </a:rPr>
              <a:t> </a:t>
            </a:r>
            <a:r>
              <a:rPr lang="ru-RU" sz="1400" b="1">
                <a:latin typeface="Arial"/>
              </a:rPr>
              <a:t>(</a:t>
            </a:r>
            <a:r>
              <a:rPr lang="ru-RU" sz="1400" b="1">
                <a:latin typeface="Arial"/>
              </a:rPr>
              <a:t>look-up</a:t>
            </a:r>
            <a:r>
              <a:rPr lang="ru-RU" sz="1400" b="1">
                <a:latin typeface="Arial"/>
              </a:rPr>
              <a:t> </a:t>
            </a:r>
            <a:r>
              <a:rPr lang="ru-RU" sz="1400" b="1">
                <a:latin typeface="Arial"/>
              </a:rPr>
              <a:t>tables</a:t>
            </a:r>
            <a:r>
              <a:rPr lang="ru-RU" sz="1400" b="1">
                <a:latin typeface="Arial"/>
              </a:rPr>
              <a:t>, </a:t>
            </a:r>
            <a:r>
              <a:rPr lang="ru-RU" sz="1400" b="1">
                <a:latin typeface="Arial"/>
              </a:rPr>
              <a:t>LUTs</a:t>
            </a:r>
            <a:r>
              <a:rPr lang="ru-RU" sz="1400" b="1">
                <a:latin typeface="Arial"/>
              </a:rPr>
              <a:t>): </a:t>
            </a:r>
            <a:r>
              <a:rPr lang="ru-RU" sz="1400">
                <a:latin typeface="Arial"/>
              </a:rPr>
              <a:t>(</a:t>
            </a:r>
            <a:r>
              <a:rPr lang="ru-RU" sz="1400" b="1">
                <a:latin typeface="Arial"/>
              </a:rPr>
              <a:t>a</a:t>
            </a:r>
            <a:r>
              <a:rPr lang="ru-RU" sz="1400">
                <a:latin typeface="Arial"/>
              </a:rPr>
              <a:t>) </a:t>
            </a:r>
            <a:r>
              <a:rPr lang="ru-RU" sz="1400">
                <a:latin typeface="Arial"/>
              </a:rPr>
              <a:t>monochrome</a:t>
            </a:r>
            <a:r>
              <a:rPr lang="ru-RU" sz="1400">
                <a:latin typeface="Arial"/>
              </a:rPr>
              <a:t>(</a:t>
            </a:r>
            <a:r>
              <a:rPr lang="ru-RU" sz="1400">
                <a:latin typeface="Arial"/>
              </a:rPr>
              <a:t>grey-scale</a:t>
            </a:r>
            <a:r>
              <a:rPr lang="ru-RU" sz="1400">
                <a:latin typeface="Arial"/>
              </a:rPr>
              <a:t>); (</a:t>
            </a:r>
            <a:r>
              <a:rPr lang="ru-RU" sz="1400" b="1">
                <a:latin typeface="Arial"/>
              </a:rPr>
              <a:t>b</a:t>
            </a:r>
            <a:r>
              <a:rPr lang="ru-RU" sz="1400">
                <a:latin typeface="Arial"/>
              </a:rPr>
              <a:t>) спектральная радуга (</a:t>
            </a:r>
            <a:r>
              <a:rPr lang="ru-RU" sz="1400">
                <a:latin typeface="Arial"/>
              </a:rPr>
              <a:t>variation</a:t>
            </a:r>
            <a:r>
              <a:rPr lang="ru-RU" sz="1400">
                <a:latin typeface="Arial"/>
              </a:rPr>
              <a:t> </a:t>
            </a:r>
            <a:r>
              <a:rPr lang="ru-RU" sz="1400">
                <a:latin typeface="Arial"/>
              </a:rPr>
              <a:t>of</a:t>
            </a:r>
            <a:r>
              <a:rPr lang="ru-RU" sz="1400">
                <a:latin typeface="Arial"/>
              </a:rPr>
              <a:t> </a:t>
            </a:r>
            <a:r>
              <a:rPr lang="ru-RU" sz="1400">
                <a:latin typeface="Arial"/>
              </a:rPr>
              <a:t>hue</a:t>
            </a:r>
            <a:r>
              <a:rPr lang="ru-RU" sz="1400">
                <a:latin typeface="Arial"/>
              </a:rPr>
              <a:t>, </a:t>
            </a:r>
            <a:r>
              <a:rPr lang="ru-RU" sz="1400">
                <a:latin typeface="Arial"/>
              </a:rPr>
              <a:t>with</a:t>
            </a:r>
            <a:r>
              <a:rPr lang="ru-RU" sz="1400">
                <a:latin typeface="Arial"/>
              </a:rPr>
              <a:t> </a:t>
            </a:r>
            <a:r>
              <a:rPr lang="ru-RU" sz="1400">
                <a:latin typeface="Arial"/>
              </a:rPr>
              <a:t>maximum</a:t>
            </a:r>
            <a:r>
              <a:rPr lang="ru-RU" sz="1400">
                <a:latin typeface="Arial"/>
              </a:rPr>
              <a:t> </a:t>
            </a:r>
            <a:r>
              <a:rPr lang="ru-RU" sz="1400">
                <a:latin typeface="Arial"/>
              </a:rPr>
              <a:t>saturation</a:t>
            </a:r>
            <a:r>
              <a:rPr lang="ru-RU" sz="1400">
                <a:latin typeface="Arial"/>
              </a:rPr>
              <a:t> </a:t>
            </a:r>
            <a:r>
              <a:rPr lang="ru-RU" sz="1400">
                <a:latin typeface="Arial"/>
              </a:rPr>
              <a:t>and</a:t>
            </a:r>
            <a:r>
              <a:rPr lang="ru-RU" sz="1400">
                <a:latin typeface="Arial"/>
              </a:rPr>
              <a:t> </a:t>
            </a:r>
            <a:r>
              <a:rPr lang="ru-RU" sz="1400">
                <a:latin typeface="Arial"/>
              </a:rPr>
              <a:t>constant</a:t>
            </a:r>
            <a:r>
              <a:rPr lang="ru-RU" sz="1400">
                <a:latin typeface="Arial"/>
              </a:rPr>
              <a:t> </a:t>
            </a:r>
            <a:r>
              <a:rPr lang="ru-RU" sz="1400">
                <a:latin typeface="Arial"/>
              </a:rPr>
              <a:t>intensity</a:t>
            </a:r>
            <a:r>
              <a:rPr lang="ru-RU" sz="1400">
                <a:latin typeface="Arial"/>
              </a:rPr>
              <a:t>); </a:t>
            </a:r>
            <a:endParaRPr/>
          </a:p>
          <a:p>
            <a:pPr>
              <a:defRPr/>
            </a:pPr>
            <a:r>
              <a:rPr lang="ru-RU" sz="1400">
                <a:latin typeface="Arial"/>
              </a:rPr>
              <a:t>(</a:t>
            </a:r>
            <a:r>
              <a:rPr lang="ru-RU" sz="1400" b="1">
                <a:latin typeface="Arial"/>
              </a:rPr>
              <a:t>c</a:t>
            </a:r>
            <a:r>
              <a:rPr lang="ru-RU" sz="1400">
                <a:latin typeface="Arial"/>
              </a:rPr>
              <a:t>) горячая шкала (</a:t>
            </a:r>
            <a:r>
              <a:rPr lang="ru-RU" sz="1400">
                <a:latin typeface="Arial"/>
              </a:rPr>
              <a:t>heat</a:t>
            </a:r>
            <a:r>
              <a:rPr lang="ru-RU" sz="1400">
                <a:latin typeface="Arial"/>
              </a:rPr>
              <a:t> </a:t>
            </a:r>
            <a:r>
              <a:rPr lang="ru-RU" sz="1400">
                <a:latin typeface="Arial"/>
              </a:rPr>
              <a:t>scale</a:t>
            </a:r>
            <a:r>
              <a:rPr lang="ru-RU" sz="1400">
                <a:latin typeface="Arial"/>
              </a:rPr>
              <a:t>); (</a:t>
            </a:r>
            <a:r>
              <a:rPr lang="ru-RU" sz="1400" b="1">
                <a:latin typeface="Arial"/>
              </a:rPr>
              <a:t>d</a:t>
            </a:r>
            <a:r>
              <a:rPr lang="ru-RU" sz="1400">
                <a:latin typeface="Arial"/>
              </a:rPr>
              <a:t>)</a:t>
            </a:r>
            <a:r>
              <a:rPr lang="ru-RU" sz="1400">
                <a:latin typeface="Arial"/>
              </a:rPr>
              <a:t>monochrome</a:t>
            </a:r>
            <a:r>
              <a:rPr lang="ru-RU" sz="1400">
                <a:latin typeface="Arial"/>
              </a:rPr>
              <a:t> </a:t>
            </a:r>
            <a:r>
              <a:rPr lang="ru-RU" sz="1400">
                <a:latin typeface="Arial"/>
              </a:rPr>
              <a:t>with</a:t>
            </a:r>
            <a:r>
              <a:rPr lang="ru-RU" sz="1400">
                <a:latin typeface="Arial"/>
              </a:rPr>
              <a:t> </a:t>
            </a:r>
            <a:r>
              <a:rPr lang="ru-RU" sz="1400">
                <a:latin typeface="Arial"/>
              </a:rPr>
              <a:t>contour</a:t>
            </a:r>
            <a:r>
              <a:rPr lang="ru-RU" sz="1400">
                <a:latin typeface="Arial"/>
              </a:rPr>
              <a:t> </a:t>
            </a:r>
            <a:r>
              <a:rPr lang="ru-RU" sz="1400">
                <a:latin typeface="Arial"/>
              </a:rPr>
              <a:t>lines</a:t>
            </a:r>
            <a:r>
              <a:rPr lang="ru-RU" sz="1400">
                <a:latin typeface="Arial"/>
              </a:rPr>
              <a:t>(</a:t>
            </a:r>
            <a:r>
              <a:rPr lang="ru-RU" sz="1400">
                <a:latin typeface="Arial"/>
              </a:rPr>
              <a:t>rainbow</a:t>
            </a:r>
            <a:r>
              <a:rPr lang="ru-RU" sz="1400">
                <a:latin typeface="Arial"/>
              </a:rPr>
              <a:t> </a:t>
            </a:r>
            <a:r>
              <a:rPr lang="ru-RU" sz="1400">
                <a:latin typeface="Arial"/>
              </a:rPr>
              <a:t>colors</a:t>
            </a:r>
            <a:r>
              <a:rPr lang="ru-RU" sz="1400">
                <a:latin typeface="Arial"/>
              </a:rPr>
              <a:t> </a:t>
            </a:r>
            <a:r>
              <a:rPr lang="ru-RU" sz="1400">
                <a:latin typeface="Arial"/>
              </a:rPr>
              <a:t>substituted</a:t>
            </a:r>
            <a:r>
              <a:rPr lang="ru-RU" sz="1400">
                <a:latin typeface="Arial"/>
              </a:rPr>
              <a:t> every16th </a:t>
            </a:r>
            <a:r>
              <a:rPr lang="ru-RU" sz="1400">
                <a:latin typeface="Arial"/>
              </a:rPr>
              <a:t>value</a:t>
            </a:r>
            <a:r>
              <a:rPr lang="ru-RU" sz="1400">
                <a:latin typeface="Arial"/>
              </a:rPr>
              <a:t>); (</a:t>
            </a:r>
            <a:r>
              <a:rPr lang="ru-RU" sz="1400" b="1">
                <a:latin typeface="Arial"/>
              </a:rPr>
              <a:t>e</a:t>
            </a:r>
            <a:r>
              <a:rPr lang="ru-RU" sz="1400">
                <a:latin typeface="Arial"/>
              </a:rPr>
              <a:t>) плавное смешивание трех основных цветов; </a:t>
            </a:r>
            <a:r>
              <a:rPr lang="ru-RU" sz="1400">
                <a:latin typeface="Arial"/>
              </a:rPr>
              <a:t>f</a:t>
            </a:r>
            <a:r>
              <a:rPr lang="ru-RU" sz="1400">
                <a:latin typeface="Arial"/>
              </a:rPr>
              <a:t>) синусоидальное изменение оттенка с линейным изменением насыщенности и интенсивности.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lstStyle/>
          <a:p>
            <a:pPr>
              <a:defRPr/>
            </a:pPr>
            <a:r>
              <a:rPr lang="ru-RU"/>
              <a:t>Перевод в оттенки серого</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Классы фильтров</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lstStyle/>
          <a:p>
            <a:pPr>
              <a:defRPr/>
            </a:pPr>
            <a:r>
              <a:rPr lang="ru-RU"/>
              <a:t>Точечный</a:t>
            </a:r>
            <a:endParaRPr/>
          </a:p>
          <a:p>
            <a:pPr>
              <a:defRPr/>
            </a:pPr>
            <a:r>
              <a:rPr lang="ru-RU"/>
              <a:t>Локальный</a:t>
            </a:r>
            <a:endParaRPr/>
          </a:p>
          <a:p>
            <a:pPr>
              <a:defRPr/>
            </a:pPr>
            <a:r>
              <a:rPr lang="ru-RU"/>
              <a:t>Глобальный</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RGB-Gray</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Точечный фильтр</a:t>
            </a:r>
            <a:endParaRPr/>
          </a:p>
          <a:p>
            <a:pPr>
              <a:defRPr/>
            </a:pPr>
            <a:r>
              <a:rPr lang="en-US"/>
              <a:t>R=G=B=I, [0..255]</a:t>
            </a:r>
            <a:endParaRPr lang="ru-RU"/>
          </a:p>
          <a:p>
            <a:pPr>
              <a:defRPr/>
            </a:pPr>
            <a:r>
              <a:rPr lang="en-US"/>
              <a:t>average  (R + G + B) / 3</a:t>
            </a:r>
            <a:endParaRPr/>
          </a:p>
          <a:p>
            <a:pPr>
              <a:defRPr/>
            </a:pPr>
            <a:r>
              <a:rPr lang="en-US"/>
              <a:t>lightness  (max(R, G, B) + min(R, G, B)) / 2</a:t>
            </a:r>
            <a:endParaRPr/>
          </a:p>
          <a:p>
            <a:pPr>
              <a:defRPr/>
            </a:pPr>
            <a:r>
              <a:rPr lang="en-US"/>
              <a:t>luminosity (0.21 R + 0.72 G + 0.07 B)</a:t>
            </a:r>
            <a:endParaRPr/>
          </a:p>
          <a:p>
            <a:pPr>
              <a:defRPr/>
            </a:pPr>
            <a:r>
              <a:rPr lang="en-US"/>
              <a:t>Photoshop, GIMP </a:t>
            </a:r>
            <a:endParaRPr lang="ru-RU"/>
          </a:p>
          <a:p>
            <a:pPr lvl="1">
              <a:defRPr/>
            </a:pPr>
            <a:r>
              <a:rPr lang="en-US"/>
              <a:t>(0.3 Red+ 0.59 Green + 0.11 Blue)</a:t>
            </a:r>
            <a:endParaRPr/>
          </a:p>
          <a:p>
            <a:pPr>
              <a:defRPr/>
            </a:pPr>
            <a:r>
              <a:rPr lang="en-US"/>
              <a:t>ITU-R, BT.709</a:t>
            </a:r>
            <a:endParaRPr/>
          </a:p>
          <a:p>
            <a:pPr lvl="1">
              <a:defRPr/>
            </a:pPr>
            <a:r>
              <a:rPr lang="en-US"/>
              <a:t>(0.2126 Red +  0.7152 Green + 0.0722 Blue)</a:t>
            </a:r>
            <a:endParaRPr/>
          </a:p>
          <a:p>
            <a:pPr>
              <a:defRPr/>
            </a:pPr>
            <a:r>
              <a:rPr lang="en-US"/>
              <a:t>Max(Red, Green, Blue)</a:t>
            </a:r>
            <a:endParaRPr/>
          </a:p>
          <a:p>
            <a:pPr>
              <a:defRPr/>
            </a:pPr>
            <a:r>
              <a:rPr lang="en-US"/>
              <a:t>Min(Red, Green, Blue)</a:t>
            </a:r>
            <a:endParaRPr/>
          </a:p>
          <a:p>
            <a:pPr>
              <a:defRPr/>
            </a:pPr>
            <a:r>
              <a:rPr lang="en-US"/>
              <a:t>0.2952 R + 0.5547 G + 0.148 B</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Gray - RGB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Zhang, </a:t>
            </a:r>
            <a:r>
              <a:rPr lang="en-US"/>
              <a:t>Isola</a:t>
            </a:r>
            <a:r>
              <a:rPr lang="en-US"/>
              <a:t>, </a:t>
            </a:r>
            <a:r>
              <a:rPr lang="en-US"/>
              <a:t>Efros</a:t>
            </a:r>
            <a:r>
              <a:rPr lang="en-US"/>
              <a:t>. Colorful Image Colorization.</a:t>
            </a:r>
            <a:br>
              <a:rPr lang="en-US"/>
            </a:br>
            <a:r>
              <a:rPr lang="en-US"/>
              <a:t>In ECCV, 2016 (oral).(hosted on </a:t>
            </a:r>
            <a:r>
              <a:rPr lang="en-US" u="sng">
                <a:hlinkClick r:id="rId2" tooltip="https://arxiv.org/abs/1603.08511"/>
              </a:rPr>
              <a:t>arXiv</a:t>
            </a:r>
            <a:r>
              <a:rPr lang="en-US"/>
              <a:t>)</a:t>
            </a:r>
            <a:endParaRPr lang="ru-RU"/>
          </a:p>
        </p:txBody>
      </p:sp>
      <p:pic>
        <p:nvPicPr>
          <p:cNvPr id="166913" name="Picture 1"/>
          <p:cNvPicPr>
            <a:picLocks noChangeAspect="1" noChangeArrowheads="1"/>
          </p:cNvPicPr>
          <p:nvPr/>
        </p:nvPicPr>
        <p:blipFill>
          <a:blip r:embed="rId3"/>
          <a:stretch/>
        </p:blipFill>
        <p:spPr bwMode="auto">
          <a:xfrm>
            <a:off x="0" y="2708920"/>
            <a:ext cx="9297404" cy="2574801"/>
          </a:xfrm>
          <a:prstGeom prst="rect">
            <a:avLst/>
          </a:prstGeom>
          <a:noFill/>
          <a:ln w="9525">
            <a:noFill/>
            <a:miter lim="800000"/>
            <a:headEnd/>
            <a:tailEnd/>
          </a:ln>
        </p:spPr>
      </p:pic>
      <p:sp>
        <p:nvSpPr>
          <p:cNvPr id="8" name="TextBox 7"/>
          <p:cNvSpPr txBox="1"/>
          <p:nvPr/>
        </p:nvSpPr>
        <p:spPr bwMode="auto">
          <a:xfrm>
            <a:off x="683568" y="5157192"/>
            <a:ext cx="5184576" cy="1754326"/>
          </a:xfrm>
          <a:prstGeom prst="rect">
            <a:avLst/>
          </a:prstGeom>
          <a:noFill/>
        </p:spPr>
        <p:txBody>
          <a:bodyPr wrap="square" rtlCol="0">
            <a:spAutoFit/>
          </a:bodyPr>
          <a:lstStyle/>
          <a:p>
            <a:pPr>
              <a:buFont typeface="Arial"/>
              <a:buChar char="•"/>
              <a:defRPr/>
            </a:pPr>
            <a:r>
              <a:rPr lang="ru-RU"/>
              <a:t>2 или 3 повтора:</a:t>
            </a:r>
            <a:endParaRPr/>
          </a:p>
          <a:p>
            <a:pPr lvl="1">
              <a:buFont typeface="Arial"/>
              <a:buChar char="•"/>
              <a:defRPr/>
            </a:pPr>
            <a:r>
              <a:rPr lang="en-US"/>
              <a:t> </a:t>
            </a:r>
            <a:r>
              <a:rPr lang="ru-RU"/>
              <a:t>Свертка</a:t>
            </a:r>
            <a:endParaRPr/>
          </a:p>
          <a:p>
            <a:pPr lvl="1">
              <a:buFont typeface="Arial"/>
              <a:buChar char="•"/>
              <a:defRPr/>
            </a:pPr>
            <a:r>
              <a:rPr lang="en-US"/>
              <a:t> </a:t>
            </a:r>
            <a:r>
              <a:rPr lang="ru-RU"/>
              <a:t>Активация </a:t>
            </a:r>
            <a:r>
              <a:rPr lang="en-US"/>
              <a:t>ReLU</a:t>
            </a:r>
            <a:endParaRPr lang="en-US"/>
          </a:p>
          <a:p>
            <a:pPr lvl="1">
              <a:buFont typeface="Arial"/>
              <a:buChar char="•"/>
              <a:defRPr/>
            </a:pPr>
            <a:r>
              <a:rPr lang="ru-RU"/>
              <a:t>Пулинг</a:t>
            </a:r>
            <a:r>
              <a:rPr lang="ru-RU"/>
              <a:t> (</a:t>
            </a:r>
            <a:r>
              <a:rPr lang="ru-RU"/>
              <a:t>субдискретизация</a:t>
            </a:r>
            <a:r>
              <a:rPr lang="ru-RU"/>
              <a:t> ) – замена группы пикселей одним (отсутствует в оригинале?)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Gray - RGB</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65890" name="Picture 2" descr="http://richzhang.github.io/colorization/resources/images/exs_sel_hcb.jpg"/>
          <p:cNvPicPr>
            <a:picLocks noChangeAspect="1" noChangeArrowheads="1"/>
          </p:cNvPicPr>
          <p:nvPr/>
        </p:nvPicPr>
        <p:blipFill>
          <a:blip r:embed="rId2"/>
          <a:stretch/>
        </p:blipFill>
        <p:spPr bwMode="auto">
          <a:xfrm>
            <a:off x="2627784" y="1052736"/>
            <a:ext cx="3988198" cy="54006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lstStyle/>
          <a:p>
            <a:pPr>
              <a:defRPr/>
            </a:pPr>
            <a:r>
              <a:rPr lang="ru-RU"/>
              <a:t>Бинаризация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Бинарные изображения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a:bodyPr>
          <a:lstStyle/>
          <a:p>
            <a:pPr>
              <a:defRPr/>
            </a:pPr>
            <a:r>
              <a:rPr lang="ru-RU"/>
              <a:t>Два возможных значений интенсивности (черный и белый).</a:t>
            </a:r>
            <a:endParaRPr/>
          </a:p>
          <a:p>
            <a:pPr>
              <a:defRPr/>
            </a:pPr>
            <a:r>
              <a:rPr lang="ru-RU"/>
              <a:t>Часто: выбирается порог Т для цветного или изображения в оттенках серого.</a:t>
            </a:r>
            <a:endParaRPr/>
          </a:p>
          <a:p>
            <a:pPr>
              <a:defRPr/>
            </a:pPr>
            <a:r>
              <a:rPr lang="ru-RU"/>
              <a:t>Как найти Т?</a:t>
            </a:r>
            <a:endParaRPr/>
          </a:p>
          <a:p>
            <a:pPr>
              <a:defRPr/>
            </a:pPr>
            <a:endParaRPr lang="ru-RU"/>
          </a:p>
          <a:p>
            <a:pPr>
              <a:defRPr/>
            </a:pPr>
            <a:r>
              <a:rPr lang="ru-RU"/>
              <a:t>Алгоритмы сегментации на выходе: бинарное изображение (объект/фон).</a:t>
            </a:r>
            <a:endParaRPr/>
          </a:p>
          <a:p>
            <a:pPr>
              <a:defRPr/>
            </a:pPr>
            <a:r>
              <a:rPr lang="ru-RU"/>
              <a:t>Алгоритмы выделения границ на выходе : бинарные изображения (есть граница/нет границы).</a:t>
            </a:r>
            <a:endParaRPr/>
          </a:p>
          <a:p>
            <a:pPr>
              <a:defRPr/>
            </a:pPr>
            <a:r>
              <a:rPr lang="ru-RU"/>
              <a:t>В этот раз: делаем предположения относительно гистограммы изображения и вычисляем порог.</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Обработка бинарных изображений</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7500" lnSpcReduction="20000"/>
          </a:bodyPr>
          <a:lstStyle/>
          <a:p>
            <a:pPr>
              <a:defRPr/>
            </a:pPr>
            <a:r>
              <a:rPr lang="ru-RU"/>
              <a:t>Подавление шума</a:t>
            </a:r>
            <a:endParaRPr/>
          </a:p>
          <a:p>
            <a:pPr>
              <a:defRPr/>
            </a:pPr>
            <a:endParaRPr lang="ru-RU"/>
          </a:p>
          <a:p>
            <a:pPr>
              <a:defRPr/>
            </a:pPr>
            <a:r>
              <a:rPr lang="en-US"/>
              <a:t>Run Length Coding</a:t>
            </a:r>
            <a:endParaRPr lang="ru-RU"/>
          </a:p>
          <a:p>
            <a:pPr>
              <a:defRPr/>
            </a:pPr>
            <a:endParaRPr lang="ru-RU"/>
          </a:p>
          <a:p>
            <a:pPr>
              <a:defRPr/>
            </a:pPr>
            <a:r>
              <a:rPr lang="ru-RU"/>
              <a:t>Разметка связных компонент</a:t>
            </a:r>
            <a:endParaRPr/>
          </a:p>
          <a:p>
            <a:pPr>
              <a:defRPr/>
            </a:pPr>
            <a:endParaRPr lang="ru-RU"/>
          </a:p>
          <a:p>
            <a:pPr>
              <a:defRPr/>
            </a:pPr>
            <a:r>
              <a:rPr lang="ru-RU"/>
              <a:t>Выделение контуров</a:t>
            </a:r>
            <a:endParaRPr/>
          </a:p>
          <a:p>
            <a:pPr>
              <a:defRPr/>
            </a:pPr>
            <a:endParaRPr lang="ru-RU"/>
          </a:p>
          <a:p>
            <a:pPr>
              <a:defRPr/>
            </a:pPr>
            <a:r>
              <a:rPr lang="ru-RU"/>
              <a:t>Расчет главных диагоналей</a:t>
            </a:r>
            <a:endParaRPr/>
          </a:p>
          <a:p>
            <a:pPr>
              <a:defRPr/>
            </a:pPr>
            <a:endParaRPr lang="ru-RU"/>
          </a:p>
          <a:p>
            <a:pPr>
              <a:defRPr/>
            </a:pPr>
            <a:r>
              <a:rPr lang="ru-RU"/>
              <a:t>Утоньшение</a:t>
            </a:r>
            <a:endParaRPr lang="ru-RU"/>
          </a:p>
          <a:p>
            <a:pPr>
              <a:defRPr/>
            </a:pPr>
            <a:endParaRPr lang="ru-RU"/>
          </a:p>
          <a:p>
            <a:pPr>
              <a:defRPr/>
            </a:pPr>
            <a:r>
              <a:rPr lang="ru-RU"/>
              <a:t>Фильтрация (морфологические операции)</a:t>
            </a:r>
            <a:endParaRPr/>
          </a:p>
          <a:p>
            <a:pPr>
              <a:defRPr/>
            </a:pPr>
            <a:endParaRPr lang="ru-RU"/>
          </a:p>
          <a:p>
            <a:pPr>
              <a:defRPr/>
            </a:pPr>
            <a:r>
              <a:rPr lang="ru-RU"/>
              <a:t>Извлечение признаков (размер, ориентация и т. Д.)</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 name="Picture 4" descr="https://lh4.googleusercontent.com/I9kLfhKqa9jUN-SnmaamyET9_ngR6-n218HpjNhKjv_fDdYiZAM9gNMly3xtlLNqrMmvbMc6NkO9RF-2M7R2Zaw0hxC9ub_bTasO6W18vUjz5tjNB-wM7NWb0SvKCG3CZW0"/>
          <p:cNvPicPr>
            <a:picLocks noChangeAspect="1" noChangeArrowheads="1" noGrp="1"/>
          </p:cNvPicPr>
          <p:nvPr>
            <p:ph sz="quarter" idx="1"/>
          </p:nvPr>
        </p:nvPicPr>
        <p:blipFill>
          <a:blip r:embed="rId2"/>
          <a:stretch/>
        </p:blipFill>
        <p:spPr bwMode="auto">
          <a:xfrm>
            <a:off x="539552" y="2276872"/>
            <a:ext cx="8202149" cy="306409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fontScale="90000"/>
          </a:bodyPr>
          <a:lstStyle/>
          <a:p>
            <a:pPr>
              <a:defRPr/>
            </a:pPr>
            <a:r>
              <a:rPr lang="ru-RU"/>
              <a:t>Коллекции данных</a:t>
            </a:r>
            <a:br>
              <a:rPr lang="ru-RU"/>
            </a:br>
            <a:r>
              <a:rPr lang="ru-RU" sz="1800"/>
              <a:t>(включая материалы </a:t>
            </a:r>
            <a:r>
              <a:rPr lang="en-US" sz="1800" u="sng">
                <a:hlinkClick r:id="rId2" tooltip="https://github.com/beamandrew/medical-data"/>
              </a:rPr>
              <a:t>https://github.com/beamandrew/medical-data</a:t>
            </a:r>
            <a:r>
              <a:rPr lang="ru-RU"/>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 name="Picture 6" descr="https://lh4.googleusercontent.com/QRYMJC2dzv1i7aoir7o8OdriWQmaUb7eBOmmz-WYLkFe0dZ5uKNM6HmVVKlzHcEcWg5hDMC3XdRDDVYtkHU-bzCrR-CEKVvdHR0-rDIz4txR5G91RXdg58U2GwA7zvcVl60"/>
          <p:cNvPicPr>
            <a:picLocks noChangeAspect="1" noChangeArrowheads="1" noGrp="1"/>
          </p:cNvPicPr>
          <p:nvPr>
            <p:ph sz="quarter" idx="1"/>
          </p:nvPr>
        </p:nvPicPr>
        <p:blipFill>
          <a:blip r:embed="rId2"/>
          <a:stretch/>
        </p:blipFill>
        <p:spPr bwMode="auto">
          <a:xfrm>
            <a:off x="457200" y="2652000"/>
            <a:ext cx="8229600" cy="207152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Бинаризация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sp>
        <p:nvSpPr>
          <p:cNvPr id="7" name="Rectangle 6"/>
          <p:cNvSpPr>
            <a:spLocks noChangeArrowheads="1"/>
          </p:cNvSpPr>
          <p:nvPr/>
        </p:nvSpPr>
        <p:spPr bwMode="auto">
          <a:xfrm>
            <a:off x="647700" y="5877446"/>
            <a:ext cx="7993063" cy="452437"/>
          </a:xfrm>
          <a:prstGeom prst="rect">
            <a:avLst/>
          </a:prstGeom>
          <a:noFill/>
          <a:ln w="9525">
            <a:noFill/>
            <a:miter lim="800000"/>
            <a:headEnd/>
            <a:tailEnd/>
          </a:ln>
        </p:spPr>
        <p:txBody>
          <a:bodyPr/>
          <a:lstStyle/>
          <a:p>
            <a:pPr>
              <a:spcBef>
                <a:spcPts val="0"/>
              </a:spcBef>
              <a:defRPr/>
            </a:pPr>
            <a:r>
              <a:rPr lang="en-US">
                <a:latin typeface="+mn-lt"/>
              </a:rPr>
              <a:t>604x527 pixels</a:t>
            </a:r>
            <a:endParaRPr lang="ru-RU">
              <a:latin typeface="+mn-lt"/>
            </a:endParaRPr>
          </a:p>
        </p:txBody>
      </p:sp>
      <p:pic>
        <p:nvPicPr>
          <p:cNvPr id="8" name="Picture 8" descr="https://lh4.googleusercontent.com/fzhsPT79wYtBWy3v2HgQnL8T-mbdIMXSd5Qj8VLKN8b2fSS6MjUDujKzXJ_ubDzpi1NPxP9tYxQ_8ys5TveOwUivJmugF5PxRYRxfuLLS_pBFyp2gb1Kn98b7fK2jSsqqmIL"/>
          <p:cNvPicPr>
            <a:picLocks noChangeAspect="1" noChangeArrowheads="1"/>
          </p:cNvPicPr>
          <p:nvPr/>
        </p:nvPicPr>
        <p:blipFill>
          <a:blip r:embed="rId2">
            <a:clrChange>
              <a:clrFrom>
                <a:srgbClr val="FFFFFF"/>
              </a:clrFrom>
              <a:clrTo>
                <a:srgbClr val="FFFFFF">
                  <a:alpha val="0"/>
                </a:srgbClr>
              </a:clrTo>
            </a:clrChange>
          </a:blip>
          <a:stretch/>
        </p:blipFill>
        <p:spPr bwMode="auto">
          <a:xfrm>
            <a:off x="4319588" y="2492896"/>
            <a:ext cx="5334000" cy="4000500"/>
          </a:xfrm>
          <a:prstGeom prst="rect">
            <a:avLst/>
          </a:prstGeom>
          <a:noFill/>
          <a:ln w="9525">
            <a:noFill/>
            <a:miter lim="800000"/>
            <a:headEnd/>
            <a:tailEnd/>
          </a:ln>
        </p:spPr>
      </p:pic>
      <p:pic>
        <p:nvPicPr>
          <p:cNvPr id="9" name="Picture 7" descr="https://lh6.googleusercontent.com/gVcazWxS8Xi7yIFTcJ4piA_GyQvIk-ZMJ5YCZgjBRndF1PwaIaMOUX6NGgw-k8h8QNaQk2OSNPaJ-_6zrs2Shr_qhawjFEOEVFLf9uihywVUSRWmVY2rub44EK3GD24fOBCx"/>
          <p:cNvPicPr>
            <a:picLocks noChangeAspect="1" noChangeArrowheads="1"/>
          </p:cNvPicPr>
          <p:nvPr/>
        </p:nvPicPr>
        <p:blipFill>
          <a:blip r:embed="rId3">
            <a:clrChange>
              <a:clrFrom>
                <a:srgbClr val="FFFFFF"/>
              </a:clrFrom>
              <a:clrTo>
                <a:srgbClr val="FFFFFF">
                  <a:alpha val="0"/>
                </a:srgbClr>
              </a:clrTo>
            </a:clrChange>
          </a:blip>
          <a:stretch/>
        </p:blipFill>
        <p:spPr bwMode="auto">
          <a:xfrm>
            <a:off x="0" y="764108"/>
            <a:ext cx="4857750" cy="48450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Предобработка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Первый шаг – удалить шум/сгладить гистограмму</a:t>
            </a:r>
            <a:endParaRPr/>
          </a:p>
        </p:txBody>
      </p:sp>
      <p:pic>
        <p:nvPicPr>
          <p:cNvPr id="7" name="Picture 8" descr="https://lh3.googleusercontent.com/GQJ1xpUt7g3Zb_qLJeeOzNUH3o_Cg_u1JuQJ72jDLfXMfqmoNs_sprwgS0610EcuZiyyxYVF0hvx7NLvSh2jXL87BNDQ2njSG18t4gdgYAnbHroLOQz6wZp6zU9KBJZy9_KB"/>
          <p:cNvPicPr>
            <a:picLocks noChangeAspect="1" noChangeArrowheads="1"/>
          </p:cNvPicPr>
          <p:nvPr/>
        </p:nvPicPr>
        <p:blipFill>
          <a:blip r:embed="rId2"/>
          <a:stretch/>
        </p:blipFill>
        <p:spPr bwMode="auto">
          <a:xfrm>
            <a:off x="4537075" y="2924944"/>
            <a:ext cx="4284331" cy="3213248"/>
          </a:xfrm>
          <a:prstGeom prst="rect">
            <a:avLst/>
          </a:prstGeom>
          <a:noFill/>
          <a:ln w="9525">
            <a:noFill/>
            <a:miter lim="800000"/>
            <a:headEnd/>
            <a:tailEnd/>
          </a:ln>
        </p:spPr>
      </p:pic>
      <p:pic>
        <p:nvPicPr>
          <p:cNvPr id="8" name="Picture 7" descr="https://lh4.googleusercontent.com/fzhsPT79wYtBWy3v2HgQnL8T-mbdIMXSd5Qj8VLKN8b2fSS6MjUDujKzXJ_ubDzpi1NPxP9tYxQ_8ys5TveOwUivJmugF5PxRYRxfuLLS_pBFyp2gb1Kn98b7fK2jSsqqmIL"/>
          <p:cNvPicPr>
            <a:picLocks noChangeAspect="1" noChangeArrowheads="1"/>
          </p:cNvPicPr>
          <p:nvPr/>
        </p:nvPicPr>
        <p:blipFill>
          <a:blip r:embed="rId3"/>
          <a:stretch/>
        </p:blipFill>
        <p:spPr bwMode="auto">
          <a:xfrm>
            <a:off x="0" y="2128019"/>
            <a:ext cx="4284331" cy="321324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Пороговая фильтрация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spcBef>
                <a:spcPts val="0"/>
              </a:spcBef>
              <a:defRPr/>
            </a:pPr>
            <a:r>
              <a:rPr lang="ru-RU"/>
              <a:t>Выбрать порог </a:t>
            </a:r>
            <a:r>
              <a:rPr lang="en-US"/>
              <a:t>T </a:t>
            </a:r>
            <a:r>
              <a:rPr lang="ru-RU"/>
              <a:t>из диапазона</a:t>
            </a:r>
            <a:r>
              <a:rPr lang="en-US"/>
              <a:t> [0,255].</a:t>
            </a:r>
            <a:endParaRPr/>
          </a:p>
          <a:p>
            <a:pPr>
              <a:spcBef>
                <a:spcPts val="0"/>
              </a:spcBef>
              <a:buFont typeface="Wingdings"/>
              <a:buChar char="ü"/>
              <a:defRPr/>
            </a:pPr>
            <a:r>
              <a:rPr lang="ru-RU"/>
              <a:t>Если</a:t>
            </a:r>
            <a:r>
              <a:rPr lang="en-US"/>
              <a:t> I(</a:t>
            </a:r>
            <a:r>
              <a:rPr lang="en-US"/>
              <a:t>x,y</a:t>
            </a:r>
            <a:r>
              <a:rPr lang="en-US"/>
              <a:t>) &gt; T</a:t>
            </a:r>
            <a:r>
              <a:rPr lang="ru-RU"/>
              <a:t> – белый (объект)</a:t>
            </a:r>
            <a:r>
              <a:rPr lang="en-US"/>
              <a:t>;</a:t>
            </a:r>
            <a:endParaRPr/>
          </a:p>
          <a:p>
            <a:pPr lvl="1">
              <a:spcBef>
                <a:spcPts val="0"/>
              </a:spcBef>
              <a:buFont typeface="Wingdings"/>
              <a:buChar char="ü"/>
              <a:defRPr/>
            </a:pPr>
            <a:r>
              <a:rPr lang="ru-RU"/>
              <a:t>В противном случае - черный</a:t>
            </a:r>
            <a:r>
              <a:rPr lang="en-US"/>
              <a:t>.</a:t>
            </a:r>
            <a:endParaRPr lang="ru-RU"/>
          </a:p>
          <a:p>
            <a:pPr lvl="1">
              <a:spcBef>
                <a:spcPts val="0"/>
              </a:spcBef>
              <a:buFont typeface="Wingdings"/>
              <a:buChar char="ü"/>
              <a:defRPr/>
            </a:pPr>
            <a:endParaRPr lang="ru-RU"/>
          </a:p>
          <a:p>
            <a:pPr lvl="1">
              <a:spcBef>
                <a:spcPts val="0"/>
              </a:spcBef>
              <a:buFont typeface="Wingdings"/>
              <a:buChar char="ü"/>
              <a:defRPr/>
            </a:pPr>
            <a:endParaRPr lang="ru-RU"/>
          </a:p>
          <a:p>
            <a:pPr>
              <a:spcBef>
                <a:spcPts val="0"/>
              </a:spcBef>
              <a:buFont typeface="Wingdings"/>
              <a:buChar char="ü"/>
              <a:defRPr/>
            </a:pPr>
            <a:r>
              <a:rPr lang="ru-RU"/>
              <a:t>Как выбрать порог?</a:t>
            </a:r>
            <a:endParaRPr/>
          </a:p>
          <a:p>
            <a:pPr>
              <a:spcBef>
                <a:spcPts val="0"/>
              </a:spcBef>
              <a:buFont typeface="Wingdings"/>
              <a:buChar char="ü"/>
              <a:defRPr/>
            </a:pPr>
            <a:r>
              <a:rPr lang="ru-RU"/>
              <a:t>Простейший случай: вручную, пользователем.</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Выбор порога «вручную»</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8" descr="https://lh3.googleusercontent.com/v3awu_wKjItPyqbWW0IFAMlgK-Qs5-dbib3I7hP6P5G5ElP9nWXvaR2isKWG6XRMHjPcwNWOA-Lr4h9l4M0iBSnyxd3ILEpSt_eT9UaaTllpjLyYBR6R-CkpVQ8f4BDoAqdE"/>
          <p:cNvPicPr>
            <a:picLocks noChangeAspect="1" noChangeArrowheads="1"/>
          </p:cNvPicPr>
          <p:nvPr/>
        </p:nvPicPr>
        <p:blipFill>
          <a:blip r:embed="rId2">
            <a:clrChange>
              <a:clrFrom>
                <a:srgbClr val="FFFFFF"/>
              </a:clrFrom>
              <a:clrTo>
                <a:srgbClr val="FFFFFF">
                  <a:alpha val="0"/>
                </a:srgbClr>
              </a:clrTo>
            </a:clrChange>
          </a:blip>
          <a:stretch/>
        </p:blipFill>
        <p:spPr bwMode="auto">
          <a:xfrm>
            <a:off x="3025716" y="2204293"/>
            <a:ext cx="2871846" cy="2863776"/>
          </a:xfrm>
          <a:prstGeom prst="rect">
            <a:avLst/>
          </a:prstGeom>
          <a:noFill/>
          <a:ln w="9525">
            <a:noFill/>
            <a:miter lim="800000"/>
            <a:headEnd/>
            <a:tailEnd/>
          </a:ln>
        </p:spPr>
      </p:pic>
      <p:pic>
        <p:nvPicPr>
          <p:cNvPr id="8" name="Picture 9" descr="https://lh6.googleusercontent.com/iZ9pxmKG8lfS_eF1KLw5PXMxyszfOYZo2k9gQ30AZQz8QUgZw-hgThz0GPnBoB0rVu__qhofKjK_LJvlkWOz9oVwjmTb9bZAY9VSjwY6D9V3twO0is3nvINHeJd1fOxhnTC8"/>
          <p:cNvPicPr>
            <a:picLocks noChangeAspect="1" noChangeArrowheads="1"/>
          </p:cNvPicPr>
          <p:nvPr/>
        </p:nvPicPr>
        <p:blipFill>
          <a:blip r:embed="rId3">
            <a:clrChange>
              <a:clrFrom>
                <a:srgbClr val="FFFFFF"/>
              </a:clrFrom>
              <a:clrTo>
                <a:srgbClr val="FFFFFF">
                  <a:alpha val="0"/>
                </a:srgbClr>
              </a:clrTo>
            </a:clrChange>
          </a:blip>
          <a:stretch/>
        </p:blipFill>
        <p:spPr bwMode="auto">
          <a:xfrm>
            <a:off x="6272153" y="2221756"/>
            <a:ext cx="2871847" cy="2863776"/>
          </a:xfrm>
          <a:prstGeom prst="rect">
            <a:avLst/>
          </a:prstGeom>
          <a:noFill/>
          <a:ln w="9525">
            <a:noFill/>
            <a:miter lim="800000"/>
            <a:headEnd/>
            <a:tailEnd/>
          </a:ln>
        </p:spPr>
      </p:pic>
      <p:pic>
        <p:nvPicPr>
          <p:cNvPr id="9" name="Picture 7" descr="https://lh3.googleusercontent.com/sBLhsAahiEjYT3G7v79WBV4cQzpKKD-0t-U9cm3Zm3RbV-XyEQEX2Os5ilIDQmRXUbz15Acb_5tiQC0y6-o7ZHJvg0ow8N8FiS9X5RE0taqE1fN69wtKV3KztbEGg-2RhWY"/>
          <p:cNvPicPr>
            <a:picLocks noChangeAspect="1" noChangeArrowheads="1"/>
          </p:cNvPicPr>
          <p:nvPr/>
        </p:nvPicPr>
        <p:blipFill>
          <a:blip r:embed="rId4">
            <a:clrChange>
              <a:clrFrom>
                <a:srgbClr val="FFFFFF"/>
              </a:clrFrom>
              <a:clrTo>
                <a:srgbClr val="FFFFFF">
                  <a:alpha val="0"/>
                </a:srgbClr>
              </a:clrTo>
            </a:clrChange>
          </a:blip>
          <a:stretch/>
        </p:blipFill>
        <p:spPr bwMode="auto">
          <a:xfrm>
            <a:off x="-430272" y="2132856"/>
            <a:ext cx="2871847" cy="2863776"/>
          </a:xfrm>
          <a:prstGeom prst="rect">
            <a:avLst/>
          </a:prstGeom>
          <a:noFill/>
          <a:ln w="9525">
            <a:noFill/>
            <a:miter lim="800000"/>
            <a:headEnd/>
            <a:tailEnd/>
          </a:ln>
        </p:spPr>
      </p:pic>
      <p:sp>
        <p:nvSpPr>
          <p:cNvPr id="10" name="Rectangle 6"/>
          <p:cNvSpPr>
            <a:spLocks noChangeArrowheads="1"/>
          </p:cNvSpPr>
          <p:nvPr/>
        </p:nvSpPr>
        <p:spPr bwMode="auto">
          <a:xfrm>
            <a:off x="827584" y="5229200"/>
            <a:ext cx="7560840" cy="328574"/>
          </a:xfrm>
          <a:prstGeom prst="rect">
            <a:avLst/>
          </a:prstGeom>
          <a:noFill/>
          <a:ln w="9525">
            <a:noFill/>
            <a:miter lim="800000"/>
            <a:headEnd/>
            <a:tailEnd/>
          </a:ln>
        </p:spPr>
        <p:txBody>
          <a:bodyPr/>
          <a:lstStyle/>
          <a:p>
            <a:pPr>
              <a:spcBef>
                <a:spcPts val="0"/>
              </a:spcBef>
              <a:defRPr/>
            </a:pPr>
            <a:r>
              <a:rPr lang="en-US">
                <a:latin typeface="+mn-lt"/>
              </a:rPr>
              <a:t>T = 0.25            		        T = 0.5                    		T = 0.6</a:t>
            </a:r>
            <a:endParaRPr lang="ru-RU">
              <a:latin typeface="+mn-l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Анализ симметричного пика гистограммы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marL="342900" indent="-342900">
              <a:spcBef>
                <a:spcPts val="0"/>
              </a:spcBef>
              <a:buFont typeface="Arial"/>
              <a:buAutoNum type="arabicPeriod"/>
              <a:defRPr/>
            </a:pPr>
            <a:r>
              <a:rPr lang="ru-RU"/>
              <a:t>Вычислить гистограмму</a:t>
            </a:r>
            <a:r>
              <a:rPr lang="en-US"/>
              <a:t>.</a:t>
            </a:r>
            <a:endParaRPr/>
          </a:p>
          <a:p>
            <a:pPr marL="342900" indent="-342900">
              <a:spcBef>
                <a:spcPts val="0"/>
              </a:spcBef>
              <a:buFont typeface="Arial"/>
              <a:buAutoNum type="arabicPeriod"/>
              <a:defRPr/>
            </a:pPr>
            <a:r>
              <a:rPr lang="en-US"/>
              <a:t> </a:t>
            </a:r>
            <a:r>
              <a:rPr lang="ru-RU"/>
              <a:t>Найти</a:t>
            </a:r>
            <a:r>
              <a:rPr lang="en-US"/>
              <a:t> (</a:t>
            </a:r>
            <a:r>
              <a:rPr lang="en-US"/>
              <a:t>hmax</a:t>
            </a:r>
            <a:r>
              <a:rPr lang="en-US"/>
              <a:t>, </a:t>
            </a:r>
            <a:r>
              <a:rPr lang="en-US"/>
              <a:t>imax</a:t>
            </a:r>
            <a:r>
              <a:rPr lang="en-US"/>
              <a:t>).</a:t>
            </a:r>
            <a:endParaRPr/>
          </a:p>
          <a:p>
            <a:pPr marL="342900" indent="-342900">
              <a:spcBef>
                <a:spcPts val="0"/>
              </a:spcBef>
              <a:buFont typeface="Arial"/>
              <a:buAutoNum type="arabicPeriod"/>
              <a:defRPr/>
            </a:pPr>
            <a:r>
              <a:rPr lang="en-US"/>
              <a:t> </a:t>
            </a:r>
            <a:r>
              <a:rPr lang="ru-RU"/>
              <a:t>На противоположной (от конца) стороне найти</a:t>
            </a:r>
            <a:endParaRPr/>
          </a:p>
          <a:p>
            <a:pPr marL="617220" lvl="1" indent="-342900">
              <a:spcBef>
                <a:spcPts val="0"/>
              </a:spcBef>
              <a:buFont typeface="Arial"/>
              <a:buAutoNum type="arabicPeriod"/>
              <a:defRPr/>
            </a:pPr>
            <a:r>
              <a:rPr lang="en-US"/>
              <a:t>(</a:t>
            </a:r>
            <a:r>
              <a:rPr lang="en-US"/>
              <a:t>hp,ip</a:t>
            </a:r>
            <a:r>
              <a:rPr lang="ru-RU"/>
              <a:t>), который</a:t>
            </a:r>
            <a:endParaRPr lang="en-US"/>
          </a:p>
          <a:p>
            <a:pPr marL="342900" indent="-342900">
              <a:spcBef>
                <a:spcPts val="0"/>
              </a:spcBef>
              <a:buFont typeface="Arial"/>
              <a:buAutoNum type="arabicPeriod"/>
              <a:defRPr/>
            </a:pPr>
            <a:endParaRPr lang="en-US">
              <a:latin typeface="DendaNewC"/>
            </a:endParaRPr>
          </a:p>
          <a:p>
            <a:pPr marL="342900" indent="-342900">
              <a:spcBef>
                <a:spcPts val="0"/>
              </a:spcBef>
              <a:buFont typeface="Arial"/>
              <a:buAutoNum type="arabicPeriod"/>
              <a:defRPr/>
            </a:pPr>
            <a:endParaRPr lang="en-US">
              <a:latin typeface="DendaNewC"/>
            </a:endParaRPr>
          </a:p>
          <a:p>
            <a:pPr marL="342900" indent="-342900">
              <a:spcBef>
                <a:spcPts val="2400"/>
              </a:spcBef>
              <a:buFont typeface="Arial"/>
              <a:buAutoNum type="arabicPeriod"/>
              <a:defRPr/>
            </a:pPr>
            <a:r>
              <a:rPr lang="en-US"/>
              <a:t>T = </a:t>
            </a:r>
            <a:r>
              <a:rPr lang="en-US"/>
              <a:t>imax</a:t>
            </a:r>
            <a:r>
              <a:rPr lang="en-US"/>
              <a:t> – (</a:t>
            </a:r>
            <a:r>
              <a:rPr lang="en-US"/>
              <a:t>ip</a:t>
            </a:r>
            <a:r>
              <a:rPr lang="en-US"/>
              <a:t> – </a:t>
            </a:r>
            <a:r>
              <a:rPr lang="en-US"/>
              <a:t>imax</a:t>
            </a:r>
            <a:r>
              <a:rPr lang="en-US"/>
              <a:t>)</a:t>
            </a:r>
            <a:endParaRPr/>
          </a:p>
          <a:p>
            <a:pPr marL="342900" indent="-342900">
              <a:spcBef>
                <a:spcPts val="0"/>
              </a:spcBef>
              <a:buFont typeface="Arial"/>
              <a:buAutoNum type="arabicPeriod"/>
              <a:defRPr/>
            </a:pPr>
            <a:endParaRPr lang="en-US"/>
          </a:p>
          <a:p>
            <a:pPr marL="342900" indent="-342900">
              <a:spcBef>
                <a:spcPts val="0"/>
              </a:spcBef>
              <a:defRPr/>
            </a:pPr>
            <a:r>
              <a:rPr lang="ru-RU"/>
              <a:t>Применение: фон изображения ярко выражен, симметричен относительно своего максимума.</a:t>
            </a:r>
            <a:endParaRPr lang="en-US"/>
          </a:p>
          <a:p>
            <a:pPr>
              <a:defRPr/>
            </a:pPr>
            <a:endParaRPr lang="ru-RU"/>
          </a:p>
        </p:txBody>
      </p:sp>
      <p:pic>
        <p:nvPicPr>
          <p:cNvPr id="7" name="Picture 6" descr="fip358"/>
          <p:cNvPicPr>
            <a:picLocks noChangeAspect="1" noChangeArrowheads="1"/>
          </p:cNvPicPr>
          <p:nvPr/>
        </p:nvPicPr>
        <p:blipFill>
          <a:blip r:embed="rId2"/>
          <a:stretch/>
        </p:blipFill>
        <p:spPr bwMode="auto">
          <a:xfrm>
            <a:off x="6372200" y="2492896"/>
            <a:ext cx="2438400" cy="1520825"/>
          </a:xfrm>
          <a:prstGeom prst="rect">
            <a:avLst/>
          </a:prstGeom>
          <a:noFill/>
          <a:ln w="9525">
            <a:noFill/>
            <a:miter lim="800000"/>
            <a:headEnd/>
            <a:tailEnd/>
          </a:ln>
        </p:spPr>
      </p:pic>
      <p:pic>
        <p:nvPicPr>
          <p:cNvPr id="8" name="Picture 7" descr="https://lh4.googleusercontent.com/Qtl-YvvDO3mFkCAP1dd1stxdvDQ6R6wLK1nKc-eUdUfyeSsOStepHLi33RESx4TSiiSyPlLjCXRxSJZI6yyXSFxHrpkzF5pxxqE0xJm8NZggz0HIPGmrK16ywIaaSgmeEdY"/>
          <p:cNvPicPr>
            <a:picLocks noChangeAspect="1" noChangeArrowheads="1"/>
          </p:cNvPicPr>
          <p:nvPr/>
        </p:nvPicPr>
        <p:blipFill>
          <a:blip r:embed="rId3">
            <a:clrChange>
              <a:clrFrom>
                <a:srgbClr val="FFFFFF"/>
              </a:clrFrom>
              <a:clrTo>
                <a:srgbClr val="FFFFFF">
                  <a:alpha val="0"/>
                </a:srgbClr>
              </a:clrTo>
            </a:clrChange>
          </a:blip>
          <a:stretch/>
        </p:blipFill>
        <p:spPr bwMode="auto">
          <a:xfrm>
            <a:off x="1907704" y="2996952"/>
            <a:ext cx="2808288" cy="1009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 name="Picture 7" descr="https://lh6.googleusercontent.com/sOXAmOrEq7ZKtzO7GMlPWJbcq7krW_ORDi9dUob3grbEnuWSzLscnNNqSp2386mx7ewmKpjRJ0qCNmtqG4PRxJu_mVahXWbuCrqWun92K_7pFKtmOtbU43IqvvI0elqaDeym"/>
          <p:cNvPicPr>
            <a:picLocks noChangeAspect="1" noChangeArrowheads="1" noGrp="1"/>
          </p:cNvPicPr>
          <p:nvPr>
            <p:ph sz="quarter" idx="1"/>
          </p:nvPr>
        </p:nvPicPr>
        <p:blipFill>
          <a:blip r:embed="rId2">
            <a:clrChange>
              <a:clrFrom>
                <a:srgbClr val="FFFFFF"/>
              </a:clrFrom>
              <a:clrTo>
                <a:srgbClr val="FFFFFF">
                  <a:alpha val="0"/>
                </a:srgbClr>
              </a:clrTo>
            </a:clrChange>
          </a:blip>
          <a:stretch/>
        </p:blipFill>
        <p:spPr bwMode="auto">
          <a:xfrm>
            <a:off x="4427984" y="1196752"/>
            <a:ext cx="4951436" cy="4937125"/>
          </a:xfrm>
          <a:prstGeom prst="rect">
            <a:avLst/>
          </a:prstGeom>
          <a:noFill/>
          <a:ln w="9525">
            <a:noFill/>
            <a:miter lim="800000"/>
            <a:headEnd/>
            <a:tailEnd/>
          </a:ln>
        </p:spPr>
      </p:pic>
      <p:pic>
        <p:nvPicPr>
          <p:cNvPr id="9" name="Picture 7" descr="https://lh6.googleusercontent.com/gVcazWxS8Xi7yIFTcJ4piA_GyQvIk-ZMJ5YCZgjBRndF1PwaIaMOUX6NGgw-k8h8QNaQk2OSNPaJ-_6zrs2Shr_qhawjFEOEVFLf9uihywVUSRWmVY2rub44EK3GD24fOBCx"/>
          <p:cNvPicPr>
            <a:picLocks noChangeAspect="1" noChangeArrowheads="1"/>
          </p:cNvPicPr>
          <p:nvPr/>
        </p:nvPicPr>
        <p:blipFill>
          <a:blip r:embed="rId3">
            <a:clrChange>
              <a:clrFrom>
                <a:srgbClr val="FFFFFF"/>
              </a:clrFrom>
              <a:clrTo>
                <a:srgbClr val="FFFFFF">
                  <a:alpha val="0"/>
                </a:srgbClr>
              </a:clrTo>
            </a:clrChange>
          </a:blip>
          <a:stretch/>
        </p:blipFill>
        <p:spPr bwMode="auto">
          <a:xfrm>
            <a:off x="0" y="1584324"/>
            <a:ext cx="4857750" cy="48450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 треугольника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marL="342900" indent="-342900">
              <a:spcBef>
                <a:spcPts val="0"/>
              </a:spcBef>
              <a:buFont typeface="Arial"/>
              <a:buAutoNum type="arabicPeriod"/>
              <a:defRPr/>
            </a:pPr>
            <a:r>
              <a:rPr lang="ru-RU"/>
              <a:t>Вычислить сглаженную гистограмму.</a:t>
            </a:r>
            <a:endParaRPr lang="en-US"/>
          </a:p>
          <a:p>
            <a:pPr marL="342900" indent="-342900">
              <a:spcBef>
                <a:spcPts val="0"/>
              </a:spcBef>
              <a:buFont typeface="Arial"/>
              <a:buAutoNum type="arabicPeriod"/>
              <a:defRPr/>
            </a:pPr>
            <a:r>
              <a:rPr lang="en-US"/>
              <a:t> </a:t>
            </a:r>
            <a:r>
              <a:rPr lang="ru-RU"/>
              <a:t>Найти </a:t>
            </a:r>
            <a:r>
              <a:rPr lang="en-US"/>
              <a:t>(</a:t>
            </a:r>
            <a:r>
              <a:rPr lang="en-US"/>
              <a:t>hmax</a:t>
            </a:r>
            <a:r>
              <a:rPr lang="en-US"/>
              <a:t>, </a:t>
            </a:r>
            <a:r>
              <a:rPr lang="en-US"/>
              <a:t>imax</a:t>
            </a:r>
            <a:r>
              <a:rPr lang="en-US"/>
              <a:t>).</a:t>
            </a:r>
            <a:endParaRPr/>
          </a:p>
          <a:p>
            <a:pPr marL="342900" indent="-342900">
              <a:spcBef>
                <a:spcPts val="0"/>
              </a:spcBef>
              <a:buFont typeface="Arial"/>
              <a:buAutoNum type="arabicPeriod"/>
              <a:defRPr/>
            </a:pPr>
            <a:r>
              <a:rPr lang="en-US"/>
              <a:t> </a:t>
            </a:r>
            <a:r>
              <a:rPr lang="ru-RU"/>
              <a:t>На левой стороне гистограммы найти </a:t>
            </a:r>
            <a:r>
              <a:rPr lang="en-US"/>
              <a:t>(</a:t>
            </a:r>
            <a:r>
              <a:rPr lang="en-US"/>
              <a:t>hmin,imin</a:t>
            </a:r>
            <a:r>
              <a:rPr lang="en-US"/>
              <a:t>) </a:t>
            </a:r>
            <a:r>
              <a:rPr lang="ru-RU"/>
              <a:t>при том, что</a:t>
            </a:r>
            <a:r>
              <a:rPr lang="en-US"/>
              <a:t> </a:t>
            </a:r>
            <a:r>
              <a:rPr lang="en-US"/>
              <a:t>hmin</a:t>
            </a:r>
            <a:r>
              <a:rPr lang="en-US"/>
              <a:t>!=0</a:t>
            </a:r>
            <a:endParaRPr/>
          </a:p>
          <a:p>
            <a:pPr marL="342900" indent="-342900">
              <a:spcBef>
                <a:spcPts val="0"/>
              </a:spcBef>
              <a:buFont typeface="Arial"/>
              <a:buAutoNum type="arabicPeriod"/>
              <a:defRPr/>
            </a:pPr>
            <a:r>
              <a:rPr lang="en-US"/>
              <a:t> </a:t>
            </a:r>
            <a:r>
              <a:rPr lang="ru-RU"/>
              <a:t>Найти</a:t>
            </a:r>
            <a:r>
              <a:rPr lang="en-US"/>
              <a:t> (</a:t>
            </a:r>
            <a:r>
              <a:rPr lang="en-US"/>
              <a:t>hd</a:t>
            </a:r>
            <a:r>
              <a:rPr lang="en-US"/>
              <a:t>, id) </a:t>
            </a:r>
            <a:r>
              <a:rPr lang="ru-RU"/>
              <a:t> - с максимальным расстоянием</a:t>
            </a:r>
            <a:r>
              <a:rPr lang="en-US"/>
              <a:t> d </a:t>
            </a:r>
            <a:r>
              <a:rPr lang="ru-RU"/>
              <a:t>между</a:t>
            </a:r>
            <a:r>
              <a:rPr lang="en-US"/>
              <a:t> (</a:t>
            </a:r>
            <a:r>
              <a:rPr lang="en-US"/>
              <a:t>hd,id</a:t>
            </a:r>
            <a:r>
              <a:rPr lang="en-US"/>
              <a:t>) </a:t>
            </a:r>
            <a:r>
              <a:rPr lang="ru-RU"/>
              <a:t>точкой</a:t>
            </a:r>
            <a:r>
              <a:rPr lang="en-US"/>
              <a:t> </a:t>
            </a:r>
            <a:r>
              <a:rPr lang="ru-RU"/>
              <a:t>и линией</a:t>
            </a:r>
            <a:r>
              <a:rPr lang="en-US"/>
              <a:t> (</a:t>
            </a:r>
            <a:r>
              <a:rPr lang="en-US"/>
              <a:t>hmax,imax</a:t>
            </a:r>
            <a:r>
              <a:rPr lang="en-US"/>
              <a:t>)-(</a:t>
            </a:r>
            <a:r>
              <a:rPr lang="en-US"/>
              <a:t>hmin,imin</a:t>
            </a:r>
            <a:r>
              <a:rPr lang="en-US"/>
              <a:t>).</a:t>
            </a:r>
            <a:endParaRPr/>
          </a:p>
          <a:p>
            <a:pPr marL="342900" indent="-342900">
              <a:spcBef>
                <a:spcPts val="0"/>
              </a:spcBef>
              <a:buFont typeface="Arial"/>
              <a:buAutoNum type="arabicPeriod"/>
              <a:defRPr/>
            </a:pPr>
            <a:r>
              <a:rPr lang="en-US"/>
              <a:t>T = id. </a:t>
            </a:r>
            <a:endParaRPr/>
          </a:p>
          <a:p>
            <a:pPr>
              <a:defRPr/>
            </a:pPr>
            <a:endParaRPr lang="ru-RU"/>
          </a:p>
        </p:txBody>
      </p:sp>
      <p:pic>
        <p:nvPicPr>
          <p:cNvPr id="7" name="Picture 2" descr="https://lh3.googleusercontent.com/t-XlWPz5NRk2lC23GWX2CX6yIBtQIG-uYCv27d1zAY8IAVdVj3bMh8Tqoq2bSLj-KJhnD3rkXLU06clwED44IrHtepdQLPjfaSnOM-EfAl4XtNloC3Diu9xY27f0QWgdkZxr"/>
          <p:cNvPicPr>
            <a:picLocks noChangeAspect="1" noChangeArrowheads="1"/>
          </p:cNvPicPr>
          <p:nvPr/>
        </p:nvPicPr>
        <p:blipFill>
          <a:blip r:embed="rId2"/>
          <a:stretch/>
        </p:blipFill>
        <p:spPr bwMode="auto">
          <a:xfrm>
            <a:off x="4644008" y="3789040"/>
            <a:ext cx="3995738" cy="24860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2" descr="https://lh4.googleusercontent.com/gVHnb76mYxUB0gUGf--96QHpHKm4_CIH6dniCmvVD5J9Tt3n5AFBktkFX-uQIIvq5CFeS_nKhlKCC7Lfy7piT4Hz7xOO_5j7IXNM6gfyEd0SgGdB1gBCxLuZzGFXWTLVODM"/>
          <p:cNvPicPr>
            <a:picLocks noChangeAspect="1" noChangeArrowheads="1"/>
          </p:cNvPicPr>
          <p:nvPr/>
        </p:nvPicPr>
        <p:blipFill>
          <a:blip r:embed="rId2">
            <a:clrChange>
              <a:clrFrom>
                <a:srgbClr val="FFFFFF"/>
              </a:clrFrom>
              <a:clrTo>
                <a:srgbClr val="FFFFFF">
                  <a:alpha val="0"/>
                </a:srgbClr>
              </a:clrTo>
            </a:clrChange>
          </a:blip>
          <a:stretch/>
        </p:blipFill>
        <p:spPr bwMode="auto">
          <a:xfrm>
            <a:off x="4137025" y="1436688"/>
            <a:ext cx="5006975" cy="4992687"/>
          </a:xfrm>
          <a:prstGeom prst="rect">
            <a:avLst/>
          </a:prstGeom>
          <a:noFill/>
          <a:ln w="9525">
            <a:noFill/>
            <a:miter lim="800000"/>
            <a:headEnd/>
            <a:tailEnd/>
          </a:ln>
        </p:spPr>
      </p:pic>
      <p:pic>
        <p:nvPicPr>
          <p:cNvPr id="8" name="Picture 7" descr="https://lh6.googleusercontent.com/gVcazWxS8Xi7yIFTcJ4piA_GyQvIk-ZMJ5YCZgjBRndF1PwaIaMOUX6NGgw-k8h8QNaQk2OSNPaJ-_6zrs2Shr_qhawjFEOEVFLf9uihywVUSRWmVY2rub44EK3GD24fOBCx"/>
          <p:cNvPicPr>
            <a:picLocks noChangeAspect="1" noChangeArrowheads="1"/>
          </p:cNvPicPr>
          <p:nvPr/>
        </p:nvPicPr>
        <p:blipFill>
          <a:blip r:embed="rId3">
            <a:clrChange>
              <a:clrFrom>
                <a:srgbClr val="FFFFFF"/>
              </a:clrFrom>
              <a:clrTo>
                <a:srgbClr val="FFFFFF">
                  <a:alpha val="0"/>
                </a:srgbClr>
              </a:clrTo>
            </a:clrChange>
          </a:blip>
          <a:stretch/>
        </p:blipFill>
        <p:spPr bwMode="auto">
          <a:xfrm>
            <a:off x="0" y="1584324"/>
            <a:ext cx="4857750" cy="48450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 </a:t>
            </a:r>
            <a:r>
              <a:rPr lang="ru-RU"/>
              <a:t>Отсу</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Метод </a:t>
            </a:r>
            <a:r>
              <a:rPr lang="ru-RU"/>
              <a:t>Оцу</a:t>
            </a:r>
            <a:r>
              <a:rPr lang="ru-RU"/>
              <a:t> находит порог, который уменьшает дисперсию в классе, которая определяется как взвешенная сумма дисперсий двух классов</a:t>
            </a:r>
            <a:endParaRPr/>
          </a:p>
          <a:p>
            <a:pPr>
              <a:defRPr/>
            </a:pPr>
            <a:endParaRPr lang="ru-RU"/>
          </a:p>
          <a:p>
            <a:pPr>
              <a:spcBef>
                <a:spcPts val="0"/>
              </a:spcBef>
              <a:defRPr/>
            </a:pPr>
            <a:r>
              <a:rPr lang="en-US" i="1"/>
              <a:t>w</a:t>
            </a:r>
            <a:r>
              <a:rPr lang="en-US"/>
              <a:t>i</a:t>
            </a:r>
            <a:r>
              <a:rPr lang="en-US"/>
              <a:t> – </a:t>
            </a:r>
            <a:r>
              <a:rPr lang="ru-RU"/>
              <a:t>вероятность попадания в первый класс при пороге </a:t>
            </a:r>
            <a:r>
              <a:rPr lang="en-US"/>
              <a:t>ti</a:t>
            </a:r>
            <a:r>
              <a:rPr lang="en-US"/>
              <a:t>;</a:t>
            </a:r>
            <a:endParaRPr/>
          </a:p>
          <a:p>
            <a:pPr>
              <a:spcBef>
                <a:spcPts val="0"/>
              </a:spcBef>
              <a:defRPr/>
            </a:pPr>
            <a:r>
              <a:rPr lang="en-US"/>
              <a:t>        </a:t>
            </a:r>
            <a:r>
              <a:rPr lang="ru-RU"/>
              <a:t>разброс значений каждого из двух классов </a:t>
            </a:r>
            <a:r>
              <a:rPr lang="en-US"/>
              <a:t>(variance)</a:t>
            </a:r>
            <a:endParaRPr/>
          </a:p>
          <a:p>
            <a:pPr>
              <a:spcBef>
                <a:spcPts val="0"/>
              </a:spcBef>
              <a:defRPr/>
            </a:pPr>
            <a:r>
              <a:rPr lang="ru-RU"/>
              <a:t>То е самое, что и </a:t>
            </a:r>
            <a:endParaRPr/>
          </a:p>
          <a:p>
            <a:pPr>
              <a:spcBef>
                <a:spcPts val="0"/>
              </a:spcBef>
              <a:defRPr/>
            </a:pPr>
            <a:endParaRPr lang="ru-RU"/>
          </a:p>
          <a:p>
            <a:pPr>
              <a:spcBef>
                <a:spcPts val="0"/>
              </a:spcBef>
              <a:defRPr/>
            </a:pPr>
            <a:r>
              <a:rPr lang="ru-RU"/>
              <a:t>Среднее класса </a:t>
            </a:r>
            <a:endParaRPr lang="en-US"/>
          </a:p>
          <a:p>
            <a:pPr>
              <a:spcBef>
                <a:spcPts val="0"/>
              </a:spcBef>
              <a:defRPr/>
            </a:pPr>
            <a:endParaRPr lang="en-US"/>
          </a:p>
          <a:p>
            <a:pPr>
              <a:defRPr/>
            </a:pPr>
            <a:endParaRPr lang="ru-RU"/>
          </a:p>
        </p:txBody>
      </p:sp>
      <p:pic>
        <p:nvPicPr>
          <p:cNvPr id="7" name="Picture 2" descr="https://lh4.googleusercontent.com/9QbBzdzvxpwCQJkoeuUGy2BoWUm54qK0QpHfcIHLe0FPLdUEHGcBk7aaWtzX3sAd65OSS0zYw92NpwM_lOUq0YrnjqBxCSv4DJb_Ba6ioWaxdeQn5hK0r3eorSAw798qAO4"/>
          <p:cNvPicPr>
            <a:picLocks noChangeAspect="1" noChangeArrowheads="1"/>
          </p:cNvPicPr>
          <p:nvPr/>
        </p:nvPicPr>
        <p:blipFill>
          <a:blip r:embed="rId2">
            <a:clrChange>
              <a:clrFrom>
                <a:srgbClr val="FFFFFF"/>
              </a:clrFrom>
              <a:clrTo>
                <a:srgbClr val="FFFFFF">
                  <a:alpha val="0"/>
                </a:srgbClr>
              </a:clrTo>
            </a:clrChange>
            <a:lum bright="-40000" contrast="40000"/>
          </a:blip>
          <a:stretch/>
        </p:blipFill>
        <p:spPr bwMode="auto">
          <a:xfrm>
            <a:off x="1475656" y="2492896"/>
            <a:ext cx="4168774" cy="601662"/>
          </a:xfrm>
          <a:prstGeom prst="rect">
            <a:avLst/>
          </a:prstGeom>
          <a:noFill/>
          <a:ln w="9525">
            <a:noFill/>
            <a:miter lim="800000"/>
            <a:headEnd/>
            <a:tailEnd/>
          </a:ln>
        </p:spPr>
      </p:pic>
      <p:pic>
        <p:nvPicPr>
          <p:cNvPr id="8" name="Picture 4" descr="https://lh3.googleusercontent.com/TfkqOTEAqD811-e-NpcsO4NyS17N7wSMLSvN7_IudAkkDG_Jmp2FkgGMrF08wFWfe6nP87xaU51M2GphPUfnWe5oZW54-EpvwvnAAHy9RHdp7_MiPTLSBpxrl0GIh6XjKKU"/>
          <p:cNvPicPr>
            <a:picLocks noChangeAspect="1" noChangeArrowheads="1"/>
          </p:cNvPicPr>
          <p:nvPr/>
        </p:nvPicPr>
        <p:blipFill>
          <a:blip r:embed="rId3"/>
          <a:stretch/>
        </p:blipFill>
        <p:spPr bwMode="auto">
          <a:xfrm>
            <a:off x="1115616" y="3861048"/>
            <a:ext cx="342900" cy="304800"/>
          </a:xfrm>
          <a:prstGeom prst="rect">
            <a:avLst/>
          </a:prstGeom>
          <a:noFill/>
          <a:ln w="9525">
            <a:noFill/>
            <a:miter lim="800000"/>
            <a:headEnd/>
            <a:tailEnd/>
          </a:ln>
        </p:spPr>
      </p:pic>
      <p:pic>
        <p:nvPicPr>
          <p:cNvPr id="9" name="Picture 7"/>
          <p:cNvPicPr>
            <a:picLocks noChangeAspect="1" noChangeArrowheads="1"/>
          </p:cNvPicPr>
          <p:nvPr/>
        </p:nvPicPr>
        <p:blipFill>
          <a:blip r:embed="rId4">
            <a:clrChange>
              <a:clrFrom>
                <a:srgbClr val="FFFFFF"/>
              </a:clrFrom>
              <a:clrTo>
                <a:srgbClr val="FFFFFF">
                  <a:alpha val="0"/>
                </a:srgbClr>
              </a:clrTo>
            </a:clrChange>
            <a:lum bright="-40000" contrast="40000"/>
          </a:blip>
          <a:stretch/>
        </p:blipFill>
        <p:spPr bwMode="auto">
          <a:xfrm>
            <a:off x="1403648" y="5229200"/>
            <a:ext cx="4962525" cy="495300"/>
          </a:xfrm>
          <a:prstGeom prst="rect">
            <a:avLst/>
          </a:prstGeom>
          <a:noFill/>
          <a:ln w="9525">
            <a:noFill/>
            <a:miter lim="800000"/>
            <a:headEnd/>
            <a:tailEnd/>
          </a:ln>
        </p:spPr>
      </p:pic>
      <p:pic>
        <p:nvPicPr>
          <p:cNvPr id="10" name="Picture 9" descr="https://lh5.googleusercontent.com/Ys4obPKfK8HU51bVkH6FHpkUsT1DmAl0YCFtiY-4_NcxCDr0oVXHR3rJZNwqE9IeHUQLcVIcTqgddTUIkqWomc-w2A-Zogv3JoVK4tXB8sciGfq9WLzxyRFwGT95BY0twoM"/>
          <p:cNvPicPr>
            <a:picLocks noChangeAspect="1" noChangeArrowheads="1"/>
          </p:cNvPicPr>
          <p:nvPr/>
        </p:nvPicPr>
        <p:blipFill>
          <a:blip r:embed="rId5">
            <a:lum contrast="40000"/>
          </a:blip>
          <a:stretch/>
        </p:blipFill>
        <p:spPr bwMode="auto">
          <a:xfrm>
            <a:off x="539552" y="5733256"/>
            <a:ext cx="190500" cy="2762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b="1"/>
              <a:t>База данных «</a:t>
            </a:r>
            <a:r>
              <a:rPr lang="en-US" b="1"/>
              <a:t>OmniMedicalSearh</a:t>
            </a:r>
            <a:r>
              <a:rPr lang="en-US" b="1"/>
              <a:t>»</a:t>
            </a:r>
            <a:r>
              <a:rPr lang="en-US"/>
              <a:t>. </a:t>
            </a:r>
            <a:endParaRPr lang="ru-RU"/>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lstStyle/>
          <a:p>
            <a:pPr>
              <a:defRPr/>
            </a:pPr>
            <a:r>
              <a:rPr lang="ru-RU"/>
              <a:t>Различные тематические источники данных:</a:t>
            </a:r>
            <a:endParaRPr/>
          </a:p>
          <a:p>
            <a:pPr lvl="1">
              <a:defRPr/>
            </a:pPr>
            <a:r>
              <a:rPr lang="ru-RU"/>
              <a:t>интерактивный анатомический атлас;</a:t>
            </a:r>
            <a:endParaRPr/>
          </a:p>
          <a:p>
            <a:pPr lvl="1">
              <a:defRPr/>
            </a:pPr>
            <a:r>
              <a:rPr lang="ru-RU"/>
              <a:t>разнообразные коллекции медицинских изображений;</a:t>
            </a:r>
            <a:endParaRPr/>
          </a:p>
          <a:p>
            <a:pPr lvl="1">
              <a:defRPr/>
            </a:pPr>
            <a:r>
              <a:rPr lang="ru-RU"/>
              <a:t>результаты дерматологических исследований;</a:t>
            </a:r>
            <a:endParaRPr/>
          </a:p>
          <a:p>
            <a:pPr lvl="1">
              <a:defRPr/>
            </a:pPr>
            <a:r>
              <a:rPr lang="ru-RU"/>
              <a:t>библиотека эндоскопических видеороликов.</a:t>
            </a:r>
            <a:endParaRPr/>
          </a:p>
          <a:p>
            <a:pPr>
              <a:defRPr/>
            </a:pPr>
            <a:r>
              <a:rPr lang="ru-RU"/>
              <a:t>Доступ: </a:t>
            </a:r>
            <a:r>
              <a:rPr lang="ru-RU" u="sng">
                <a:hlinkClick r:id="rId2" tooltip="http://www.omnimedicalsearch.com/image_databases.html"/>
              </a:rPr>
              <a:t>http://www.omnimedicalsearch.com/image_databases.html</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2" descr="https://lh5.googleusercontent.com/T8wOq8chuPMSUIS-bIxdlfHnD-7gcrw7YbXgRjNWZBv3YJBi2VP5jm82xFfXjLnNriVBESFTWleShFBLA0-NGa05n017MEf4PkLY4Q26Syd7iws-qfmdmqcJ711zLraH_W5F"/>
          <p:cNvPicPr>
            <a:picLocks noChangeAspect="1" noChangeArrowheads="1"/>
          </p:cNvPicPr>
          <p:nvPr/>
        </p:nvPicPr>
        <p:blipFill>
          <a:blip r:embed="rId2">
            <a:clrChange>
              <a:clrFrom>
                <a:srgbClr val="FFFFFF"/>
              </a:clrFrom>
              <a:clrTo>
                <a:srgbClr val="FFFFFF">
                  <a:alpha val="0"/>
                </a:srgbClr>
              </a:clrTo>
            </a:clrChange>
          </a:blip>
          <a:stretch/>
        </p:blipFill>
        <p:spPr bwMode="auto">
          <a:xfrm>
            <a:off x="3609975" y="1339850"/>
            <a:ext cx="5534025" cy="5518150"/>
          </a:xfrm>
          <a:prstGeom prst="rect">
            <a:avLst/>
          </a:prstGeom>
          <a:noFill/>
          <a:ln w="9525">
            <a:noFill/>
            <a:miter lim="800000"/>
            <a:headEnd/>
            <a:tailEnd/>
          </a:ln>
        </p:spPr>
      </p:pic>
      <p:pic>
        <p:nvPicPr>
          <p:cNvPr id="8" name="Picture 7" descr="https://lh6.googleusercontent.com/gVcazWxS8Xi7yIFTcJ4piA_GyQvIk-ZMJ5YCZgjBRndF1PwaIaMOUX6NGgw-k8h8QNaQk2OSNPaJ-_6zrs2Shr_qhawjFEOEVFLf9uihywVUSRWmVY2rub44EK3GD24fOBCx"/>
          <p:cNvPicPr>
            <a:picLocks noChangeAspect="1" noChangeArrowheads="1"/>
          </p:cNvPicPr>
          <p:nvPr/>
        </p:nvPicPr>
        <p:blipFill>
          <a:blip r:embed="rId3">
            <a:clrChange>
              <a:clrFrom>
                <a:srgbClr val="FFFFFF"/>
              </a:clrFrom>
              <a:clrTo>
                <a:srgbClr val="FFFFFF">
                  <a:alpha val="0"/>
                </a:srgbClr>
              </a:clrTo>
            </a:clrChange>
          </a:blip>
          <a:stretch/>
        </p:blipFill>
        <p:spPr bwMode="auto">
          <a:xfrm>
            <a:off x="-285750" y="1336675"/>
            <a:ext cx="5430838" cy="54165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Адаптивная фильтрация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spcBef>
                <a:spcPts val="0"/>
              </a:spcBef>
              <a:defRPr/>
            </a:pPr>
            <a:r>
              <a:rPr lang="ru-RU"/>
              <a:t>Для каждого </a:t>
            </a:r>
            <a:r>
              <a:rPr lang="ru-RU"/>
              <a:t>пикслея</a:t>
            </a:r>
            <a:r>
              <a:rPr lang="ru-RU"/>
              <a:t> </a:t>
            </a:r>
            <a:r>
              <a:rPr lang="en-US"/>
              <a:t>I(</a:t>
            </a:r>
            <a:r>
              <a:rPr lang="en-US"/>
              <a:t>x,y</a:t>
            </a:r>
            <a:r>
              <a:rPr lang="en-US"/>
              <a:t>):</a:t>
            </a:r>
            <a:endParaRPr/>
          </a:p>
          <a:p>
            <a:pPr marL="342900" indent="-342900">
              <a:spcBef>
                <a:spcPts val="0"/>
              </a:spcBef>
              <a:buFont typeface="+mj-lt"/>
              <a:buAutoNum type="arabicPeriod"/>
              <a:defRPr/>
            </a:pPr>
            <a:r>
              <a:rPr lang="ru-RU"/>
              <a:t>Вычислить порог </a:t>
            </a:r>
            <a:r>
              <a:rPr lang="en-US"/>
              <a:t>T</a:t>
            </a:r>
            <a:r>
              <a:rPr lang="ru-RU"/>
              <a:t>, используя интенсивность соседей в радиусе </a:t>
            </a:r>
            <a:r>
              <a:rPr lang="en-US"/>
              <a:t>R.</a:t>
            </a:r>
            <a:endParaRPr/>
          </a:p>
          <a:p>
            <a:pPr marL="342900" indent="-342900">
              <a:spcBef>
                <a:spcPts val="0"/>
              </a:spcBef>
              <a:buFont typeface="+mj-lt"/>
              <a:buAutoNum type="arabicPeriod"/>
              <a:defRPr/>
            </a:pPr>
            <a:r>
              <a:rPr lang="ru-RU"/>
              <a:t>Если </a:t>
            </a:r>
            <a:r>
              <a:rPr lang="en-US"/>
              <a:t>abs( I(</a:t>
            </a:r>
            <a:r>
              <a:rPr lang="en-US"/>
              <a:t>x,y</a:t>
            </a:r>
            <a:r>
              <a:rPr lang="en-US"/>
              <a:t>)-T) &gt; C,  - </a:t>
            </a:r>
            <a:r>
              <a:rPr lang="ru-RU"/>
              <a:t>белый. Иначе - черный</a:t>
            </a:r>
            <a:endParaRPr lang="en-US"/>
          </a:p>
          <a:p>
            <a:pPr marL="342900" indent="-342900">
              <a:spcBef>
                <a:spcPts val="0"/>
              </a:spcBef>
              <a:buFont typeface="+mj-lt"/>
              <a:buAutoNum type="arabicPeriod"/>
              <a:defRPr/>
            </a:pPr>
            <a:endParaRPr lang="en-US"/>
          </a:p>
          <a:p>
            <a:pPr marL="342900" indent="-342900">
              <a:spcBef>
                <a:spcPts val="0"/>
              </a:spcBef>
              <a:defRPr/>
            </a:pPr>
            <a:r>
              <a:rPr lang="ru-RU"/>
              <a:t>Как вычислить </a:t>
            </a:r>
            <a:r>
              <a:rPr lang="en-US"/>
              <a:t>T?</a:t>
            </a:r>
            <a:endParaRPr/>
          </a:p>
          <a:p>
            <a:pPr marL="342900" indent="-342900">
              <a:spcBef>
                <a:spcPts val="0"/>
              </a:spcBef>
              <a:buFont typeface="+mj-lt"/>
              <a:buAutoNum type="arabicPeriod"/>
              <a:defRPr/>
            </a:pPr>
            <a:r>
              <a:rPr lang="ru-RU"/>
              <a:t>Среднее</a:t>
            </a:r>
            <a:r>
              <a:rPr lang="en-US"/>
              <a:t>;</a:t>
            </a:r>
            <a:endParaRPr/>
          </a:p>
          <a:p>
            <a:pPr marL="342900" indent="-342900">
              <a:spcBef>
                <a:spcPts val="0"/>
              </a:spcBef>
              <a:buFont typeface="+mj-lt"/>
              <a:buAutoNum type="arabicPeriod"/>
              <a:defRPr/>
            </a:pPr>
            <a:r>
              <a:rPr lang="ru-RU"/>
              <a:t>Медиана</a:t>
            </a:r>
            <a:r>
              <a:rPr lang="en-US"/>
              <a:t>;</a:t>
            </a:r>
            <a:endParaRPr/>
          </a:p>
          <a:p>
            <a:pPr marL="342900" indent="-342900">
              <a:spcBef>
                <a:spcPts val="0"/>
              </a:spcBef>
              <a:buFont typeface="+mj-lt"/>
              <a:buAutoNum type="arabicPeriod"/>
              <a:defRPr/>
            </a:pPr>
            <a:r>
              <a:rPr lang="en-US"/>
              <a:t>T = (</a:t>
            </a:r>
            <a:r>
              <a:rPr lang="en-US"/>
              <a:t>Imin</a:t>
            </a:r>
            <a:r>
              <a:rPr lang="en-US"/>
              <a:t> +Imax) / 2.</a:t>
            </a:r>
            <a:endParaRPr lang="ru-RU"/>
          </a:p>
          <a:p>
            <a:pPr marL="342900" indent="-342900">
              <a:spcBef>
                <a:spcPts val="0"/>
              </a:spcBef>
              <a:buFont typeface="+mj-lt"/>
              <a:buAutoNum type="arabicPeriod"/>
              <a:defRPr/>
            </a:pPr>
            <a:r>
              <a:rPr lang="ru-RU"/>
              <a:t>Любое среднее (см. шумоподавление).</a:t>
            </a:r>
            <a:endParaRPr lang="en-US"/>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3" descr="https://lh6.googleusercontent.com/NlnDCA8vfastcmsmuBQH468DpDcDpJGaCQ-WKHtONTbsqhIioAJXQikRLa6sOFszTZ9IbMT34n_-i04c-gWCN8DxZ6fhTlK1gEYar79aa2YFm2Ne3-AH23QOqOqALFfVhAs"/>
          <p:cNvPicPr>
            <a:picLocks noChangeAspect="1" noChangeArrowheads="1"/>
          </p:cNvPicPr>
          <p:nvPr/>
        </p:nvPicPr>
        <p:blipFill>
          <a:blip r:embed="rId2"/>
          <a:stretch/>
        </p:blipFill>
        <p:spPr bwMode="auto">
          <a:xfrm>
            <a:off x="539750" y="2852738"/>
            <a:ext cx="3067050" cy="2333625"/>
          </a:xfrm>
          <a:prstGeom prst="rect">
            <a:avLst/>
          </a:prstGeom>
          <a:noFill/>
          <a:ln w="9525">
            <a:noFill/>
            <a:miter lim="800000"/>
            <a:headEnd/>
            <a:tailEnd/>
          </a:ln>
        </p:spPr>
      </p:pic>
      <p:pic>
        <p:nvPicPr>
          <p:cNvPr id="8" name="Picture 2" descr="https://lh4.googleusercontent.com/LXJn9eNmFnO9oGsegb0x_fb8dufrXhhy7wCq_azIlTuwPye38qzDhvSQYe4tDeqRITkqSI09Obltq1xlekDkrOd_EYL8yoUdPsEfgo0l2qAZ2PBg2DAS5OV2IxNDdeKZNU4"/>
          <p:cNvPicPr>
            <a:picLocks noChangeAspect="1" noChangeArrowheads="1"/>
          </p:cNvPicPr>
          <p:nvPr/>
        </p:nvPicPr>
        <p:blipFill>
          <a:blip r:embed="rId3"/>
          <a:stretch/>
        </p:blipFill>
        <p:spPr bwMode="auto">
          <a:xfrm>
            <a:off x="5364163" y="2852738"/>
            <a:ext cx="3086100" cy="23431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5" descr="son1"/>
          <p:cNvPicPr>
            <a:picLocks noChangeAspect="1" noChangeArrowheads="1"/>
          </p:cNvPicPr>
          <p:nvPr/>
        </p:nvPicPr>
        <p:blipFill>
          <a:blip r:embed="rId2"/>
          <a:stretch/>
        </p:blipFill>
        <p:spPr bwMode="auto">
          <a:xfrm>
            <a:off x="228600" y="2362199"/>
            <a:ext cx="1951038" cy="2590800"/>
          </a:xfrm>
          <a:prstGeom prst="rect">
            <a:avLst/>
          </a:prstGeom>
          <a:noFill/>
          <a:ln w="9525">
            <a:solidFill>
              <a:schemeClr val="tx1"/>
            </a:solidFill>
            <a:miter lim="800000"/>
            <a:headEnd/>
            <a:tailEnd/>
          </a:ln>
        </p:spPr>
      </p:pic>
      <p:pic>
        <p:nvPicPr>
          <p:cNvPr id="8" name="Picture 6" descr="son1adp1"/>
          <p:cNvPicPr>
            <a:picLocks noChangeAspect="1" noChangeArrowheads="1"/>
          </p:cNvPicPr>
          <p:nvPr/>
        </p:nvPicPr>
        <p:blipFill>
          <a:blip r:embed="rId3"/>
          <a:stretch/>
        </p:blipFill>
        <p:spPr bwMode="auto">
          <a:xfrm>
            <a:off x="2438400" y="2362199"/>
            <a:ext cx="1951038" cy="2590800"/>
          </a:xfrm>
          <a:prstGeom prst="rect">
            <a:avLst/>
          </a:prstGeom>
          <a:noFill/>
          <a:ln w="9525">
            <a:solidFill>
              <a:schemeClr val="tx1"/>
            </a:solidFill>
            <a:miter lim="800000"/>
            <a:headEnd/>
            <a:tailEnd/>
          </a:ln>
        </p:spPr>
      </p:pic>
      <p:pic>
        <p:nvPicPr>
          <p:cNvPr id="9" name="Picture 7" descr="son1adp2"/>
          <p:cNvPicPr>
            <a:picLocks noChangeAspect="1" noChangeArrowheads="1"/>
          </p:cNvPicPr>
          <p:nvPr/>
        </p:nvPicPr>
        <p:blipFill>
          <a:blip r:embed="rId4"/>
          <a:stretch/>
        </p:blipFill>
        <p:spPr bwMode="auto">
          <a:xfrm>
            <a:off x="4648200" y="2362199"/>
            <a:ext cx="1951038" cy="2590800"/>
          </a:xfrm>
          <a:prstGeom prst="rect">
            <a:avLst/>
          </a:prstGeom>
          <a:noFill/>
          <a:ln w="9525">
            <a:solidFill>
              <a:schemeClr val="tx1"/>
            </a:solidFill>
            <a:miter lim="800000"/>
            <a:headEnd/>
            <a:tailEnd/>
          </a:ln>
        </p:spPr>
      </p:pic>
      <p:pic>
        <p:nvPicPr>
          <p:cNvPr id="10" name="Picture 8" descr="son1adp3"/>
          <p:cNvPicPr>
            <a:picLocks noChangeAspect="1" noChangeArrowheads="1"/>
          </p:cNvPicPr>
          <p:nvPr/>
        </p:nvPicPr>
        <p:blipFill>
          <a:blip r:embed="rId5"/>
          <a:stretch/>
        </p:blipFill>
        <p:spPr bwMode="auto">
          <a:xfrm>
            <a:off x="6888163" y="2362199"/>
            <a:ext cx="1951037" cy="2590800"/>
          </a:xfrm>
          <a:prstGeom prst="rect">
            <a:avLst/>
          </a:prstGeom>
          <a:noFill/>
          <a:ln w="9525">
            <a:solidFill>
              <a:schemeClr val="tx1"/>
            </a:solidFill>
            <a:miter lim="800000"/>
            <a:headEnd/>
            <a:tailEnd/>
          </a:ln>
        </p:spPr>
      </p:pic>
      <p:sp>
        <p:nvSpPr>
          <p:cNvPr id="11" name="Text Box 9"/>
          <p:cNvSpPr txBox="1">
            <a:spLocks noChangeArrowheads="1"/>
          </p:cNvSpPr>
          <p:nvPr/>
        </p:nvSpPr>
        <p:spPr bwMode="auto">
          <a:xfrm>
            <a:off x="2727325" y="5111750"/>
            <a:ext cx="1171575" cy="369888"/>
          </a:xfrm>
          <a:prstGeom prst="rect">
            <a:avLst/>
          </a:prstGeom>
          <a:noFill/>
          <a:ln w="9525">
            <a:noFill/>
            <a:miter lim="800000"/>
            <a:headEnd/>
            <a:tailEnd/>
          </a:ln>
        </p:spPr>
        <p:txBody>
          <a:bodyPr wrap="none">
            <a:spAutoFit/>
          </a:bodyPr>
          <a:lstStyle/>
          <a:p>
            <a:pPr>
              <a:defRPr/>
            </a:pPr>
            <a:r>
              <a:rPr lang="en-US"/>
              <a:t>R=7, C=0</a:t>
            </a:r>
            <a:endParaRPr lang="ru-RU"/>
          </a:p>
        </p:txBody>
      </p:sp>
      <p:sp>
        <p:nvSpPr>
          <p:cNvPr id="12" name="Text Box 10"/>
          <p:cNvSpPr txBox="1">
            <a:spLocks noChangeArrowheads="1"/>
          </p:cNvSpPr>
          <p:nvPr/>
        </p:nvSpPr>
        <p:spPr bwMode="auto">
          <a:xfrm>
            <a:off x="4953000" y="5105400"/>
            <a:ext cx="1171575" cy="369888"/>
          </a:xfrm>
          <a:prstGeom prst="rect">
            <a:avLst/>
          </a:prstGeom>
          <a:noFill/>
          <a:ln w="9525">
            <a:noFill/>
            <a:miter lim="800000"/>
            <a:headEnd/>
            <a:tailEnd/>
          </a:ln>
        </p:spPr>
        <p:txBody>
          <a:bodyPr wrap="none">
            <a:spAutoFit/>
          </a:bodyPr>
          <a:lstStyle/>
          <a:p>
            <a:pPr>
              <a:defRPr/>
            </a:pPr>
            <a:r>
              <a:rPr lang="en-US"/>
              <a:t>R=7, C=</a:t>
            </a:r>
            <a:r>
              <a:rPr lang="ru-RU"/>
              <a:t>7</a:t>
            </a:r>
            <a:endParaRPr/>
          </a:p>
        </p:txBody>
      </p:sp>
      <p:sp>
        <p:nvSpPr>
          <p:cNvPr id="13" name="Text Box 11"/>
          <p:cNvSpPr txBox="1">
            <a:spLocks noChangeArrowheads="1"/>
          </p:cNvSpPr>
          <p:nvPr/>
        </p:nvSpPr>
        <p:spPr bwMode="auto">
          <a:xfrm>
            <a:off x="7239000" y="5105400"/>
            <a:ext cx="1428750" cy="369888"/>
          </a:xfrm>
          <a:prstGeom prst="rect">
            <a:avLst/>
          </a:prstGeom>
          <a:noFill/>
          <a:ln w="9525">
            <a:noFill/>
            <a:miter lim="800000"/>
            <a:headEnd/>
            <a:tailEnd/>
          </a:ln>
        </p:spPr>
        <p:txBody>
          <a:bodyPr wrap="none">
            <a:spAutoFit/>
          </a:bodyPr>
          <a:lstStyle/>
          <a:p>
            <a:pPr>
              <a:defRPr/>
            </a:pPr>
            <a:r>
              <a:rPr lang="en-US"/>
              <a:t>R=7</a:t>
            </a:r>
            <a:r>
              <a:rPr lang="ru-RU"/>
              <a:t>5</a:t>
            </a:r>
            <a:r>
              <a:rPr lang="en-US"/>
              <a:t>, C=</a:t>
            </a:r>
            <a:r>
              <a:rPr lang="ru-RU"/>
              <a:t>1</a:t>
            </a:r>
            <a:r>
              <a:rPr lang="en-US"/>
              <a:t>0</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6" descr="https://lh3.googleusercontent.com/nEItfUYvT_EOo18qY_dYH4tMcAS66AjBLWASdVaOlvoAMBD4t8v6mY3e84EwrI5jYALVik3pVOx9vaCQrCTgc_4NLBafOqu8XPBDVfvD1zW6HuUyI5wPxK0pqSnq0lvlVRQh"/>
          <p:cNvPicPr>
            <a:picLocks noChangeAspect="1" noChangeArrowheads="1"/>
          </p:cNvPicPr>
          <p:nvPr/>
        </p:nvPicPr>
        <p:blipFill>
          <a:blip r:embed="rId2">
            <a:clrChange>
              <a:clrFrom>
                <a:srgbClr val="FFFFFF"/>
              </a:clrFrom>
              <a:clrTo>
                <a:srgbClr val="FFFFFF">
                  <a:alpha val="0"/>
                </a:srgbClr>
              </a:clrTo>
            </a:clrChange>
          </a:blip>
          <a:stretch/>
        </p:blipFill>
        <p:spPr bwMode="auto">
          <a:xfrm>
            <a:off x="-541338" y="1916113"/>
            <a:ext cx="3956051" cy="3943350"/>
          </a:xfrm>
          <a:prstGeom prst="rect">
            <a:avLst/>
          </a:prstGeom>
          <a:noFill/>
          <a:ln w="9525">
            <a:noFill/>
            <a:miter lim="800000"/>
            <a:headEnd/>
            <a:tailEnd/>
          </a:ln>
        </p:spPr>
      </p:pic>
      <p:pic>
        <p:nvPicPr>
          <p:cNvPr id="8" name="Picture 8" descr="https://lh6.googleusercontent.com/tp3vXbC1WLH6cr7wKicGLnc7Wd2p6s1n24fHYNLajQHAs3om7nrnTzSefu05TuLoPVPWlPwyLU5_miqETJO6xnDXVEwZSErhzZJNXQ0JL5tKakqslbBpA4ThI3C9Fitobm1D"/>
          <p:cNvPicPr>
            <a:picLocks noChangeAspect="1" noChangeArrowheads="1"/>
          </p:cNvPicPr>
          <p:nvPr/>
        </p:nvPicPr>
        <p:blipFill>
          <a:blip r:embed="rId3">
            <a:clrChange>
              <a:clrFrom>
                <a:srgbClr val="FFFFFF"/>
              </a:clrFrom>
              <a:clrTo>
                <a:srgbClr val="FFFFFF">
                  <a:alpha val="0"/>
                </a:srgbClr>
              </a:clrTo>
            </a:clrChange>
          </a:blip>
          <a:stretch/>
        </p:blipFill>
        <p:spPr bwMode="auto">
          <a:xfrm>
            <a:off x="2627313" y="1862138"/>
            <a:ext cx="3954462" cy="3943350"/>
          </a:xfrm>
          <a:prstGeom prst="rect">
            <a:avLst/>
          </a:prstGeom>
          <a:noFill/>
          <a:ln w="9525">
            <a:noFill/>
            <a:miter lim="800000"/>
            <a:headEnd/>
            <a:tailEnd/>
          </a:ln>
        </p:spPr>
      </p:pic>
      <p:pic>
        <p:nvPicPr>
          <p:cNvPr id="9" name="Picture 10" descr="https://lh3.googleusercontent.com/xTdf9H9Y2GY-D9xl1Ag_xl2hrNO8_a-QCEBOJ7lfrQ6h5B3FlONHXGpsn6l0K0NfSUQBk4RJC0YwEbPyWMrKRIu1ayZNL7wm3gVIzn9MoMrwH3fWg_EN9_TDdeLY6hs87rYz"/>
          <p:cNvPicPr>
            <a:picLocks noChangeAspect="1" noChangeArrowheads="1"/>
          </p:cNvPicPr>
          <p:nvPr/>
        </p:nvPicPr>
        <p:blipFill>
          <a:blip r:embed="rId4">
            <a:clrChange>
              <a:clrFrom>
                <a:srgbClr val="FFFFFF"/>
              </a:clrFrom>
              <a:clrTo>
                <a:srgbClr val="FFFFFF">
                  <a:alpha val="0"/>
                </a:srgbClr>
              </a:clrTo>
            </a:clrChange>
          </a:blip>
          <a:stretch/>
        </p:blipFill>
        <p:spPr bwMode="auto">
          <a:xfrm>
            <a:off x="5802313" y="1933575"/>
            <a:ext cx="3954462" cy="3943350"/>
          </a:xfrm>
          <a:prstGeom prst="rect">
            <a:avLst/>
          </a:prstGeom>
          <a:noFill/>
          <a:ln w="9525">
            <a:noFill/>
            <a:miter lim="800000"/>
            <a:headEnd/>
            <a:tailEnd/>
          </a:ln>
        </p:spPr>
      </p:pic>
      <p:sp>
        <p:nvSpPr>
          <p:cNvPr id="10" name="Rectangle 6"/>
          <p:cNvSpPr>
            <a:spLocks noChangeArrowheads="1"/>
          </p:cNvSpPr>
          <p:nvPr/>
        </p:nvSpPr>
        <p:spPr bwMode="auto">
          <a:xfrm>
            <a:off x="539750" y="5705475"/>
            <a:ext cx="7993063" cy="819150"/>
          </a:xfrm>
          <a:prstGeom prst="rect">
            <a:avLst/>
          </a:prstGeom>
          <a:noFill/>
          <a:ln w="9525">
            <a:noFill/>
            <a:miter lim="800000"/>
            <a:headEnd/>
            <a:tailEnd/>
          </a:ln>
        </p:spPr>
        <p:txBody>
          <a:bodyPr/>
          <a:lstStyle/>
          <a:p>
            <a:pPr>
              <a:spcBef>
                <a:spcPts val="0"/>
              </a:spcBef>
              <a:defRPr/>
            </a:pPr>
            <a:r>
              <a:rPr lang="en-US">
                <a:latin typeface="DendaNewC"/>
              </a:rPr>
              <a:t>Mean                     Median            (Imax+Imin)/2</a:t>
            </a:r>
            <a:endParaRPr/>
          </a:p>
          <a:p>
            <a:pPr>
              <a:spcBef>
                <a:spcPts val="0"/>
              </a:spcBef>
              <a:defRPr/>
            </a:pPr>
            <a:endParaRPr lang="ru-RU">
              <a:latin typeface="DendaNewC"/>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fontScale="90000"/>
          </a:bodyPr>
          <a:lstStyle/>
          <a:p>
            <a:pPr>
              <a:defRPr/>
            </a:pPr>
            <a:r>
              <a:rPr lang="en-US"/>
              <a:t>Lecture 3. Basic Binary Images Analysis</a:t>
            </a:r>
            <a:endParaRPr lang="ru-RU"/>
          </a:p>
        </p:txBody>
      </p:sp>
      <p:sp>
        <p:nvSpPr>
          <p:cNvPr id="8" name="Подзаголовок 7"/>
          <p:cNvSpPr>
            <a:spLocks noGrp="1"/>
          </p:cNvSpPr>
          <p:nvPr>
            <p:ph type="subTitle" idx="1"/>
          </p:nvPr>
        </p:nvSpPr>
        <p:spPr bwMode="auto"/>
        <p:txBody>
          <a:bodyPr/>
          <a:lstStyle/>
          <a:p>
            <a:pPr>
              <a:defRPr/>
            </a:pPr>
            <a:endParaRPr lang="ru-RU"/>
          </a:p>
        </p:txBody>
      </p:sp>
      <p:sp>
        <p:nvSpPr>
          <p:cNvPr id="5" name="TextBox 4"/>
          <p:cNvSpPr txBox="1"/>
          <p:nvPr/>
        </p:nvSpPr>
        <p:spPr bwMode="auto">
          <a:xfrm>
            <a:off x="4363539" y="5013176"/>
            <a:ext cx="3253006" cy="923330"/>
          </a:xfrm>
          <a:prstGeom prst="rect">
            <a:avLst/>
          </a:prstGeom>
          <a:noFill/>
        </p:spPr>
        <p:txBody>
          <a:bodyPr wrap="none" rtlCol="0">
            <a:spAutoFit/>
          </a:bodyPr>
          <a:lstStyle/>
          <a:p>
            <a:pPr>
              <a:defRPr/>
            </a:pPr>
            <a:r>
              <a:rPr lang="en-US"/>
              <a:t> Svetlana </a:t>
            </a:r>
            <a:r>
              <a:rPr lang="en-US"/>
              <a:t>Nosova</a:t>
            </a:r>
            <a:endParaRPr lang="en-US"/>
          </a:p>
          <a:p>
            <a:pPr>
              <a:defRPr/>
            </a:pPr>
            <a:r>
              <a:rPr lang="en-US"/>
              <a:t>svetlana.nosova@itmm.unn.ru</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What is a binary image?</a:t>
            </a:r>
            <a:endParaRPr lang="ru-RU"/>
          </a:p>
        </p:txBody>
      </p:sp>
      <p:sp>
        <p:nvSpPr>
          <p:cNvPr id="6" name="Дата 5"/>
          <p:cNvSpPr>
            <a:spLocks noGrp="1"/>
          </p:cNvSpPr>
          <p:nvPr>
            <p:ph type="dt" sz="half" idx="10"/>
          </p:nvPr>
        </p:nvSpPr>
        <p:spPr bwMode="auto"/>
        <p:txBody>
          <a:bodyPr/>
          <a:lstStyle/>
          <a:p>
            <a:pPr>
              <a:defRPr/>
            </a:pPr>
            <a:fld id="{7928895F-4088-4D0C-9DDF-510F801BAD15}"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normAutofit/>
          </a:bodyPr>
          <a:lstStyle/>
          <a:p>
            <a:pPr>
              <a:defRPr/>
            </a:pPr>
            <a:r>
              <a:rPr lang="en-US"/>
              <a:t>Binary images are images whose pixels have only two possible intensity values. </a:t>
            </a:r>
            <a:endParaRPr/>
          </a:p>
          <a:p>
            <a:pPr>
              <a:defRPr/>
            </a:pPr>
            <a:r>
              <a:rPr lang="en-US"/>
              <a:t>They are normally displayed as black and white. Numerically, the two values are often 0 for black, and either 1 or 255 for white.</a:t>
            </a:r>
            <a:endParaRPr/>
          </a:p>
          <a:p>
            <a:pPr>
              <a:defRPr/>
            </a:pPr>
            <a:r>
              <a:rPr lang="en-US"/>
              <a:t>Binary images are often produced by </a:t>
            </a:r>
            <a:r>
              <a:rPr lang="en-US"/>
              <a:t>thresholding</a:t>
            </a:r>
            <a:r>
              <a:rPr lang="en-US"/>
              <a:t> a grayscale or color image, in order to separate an object in the image from the background</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Binary image analysis task</a:t>
            </a:r>
            <a:endParaRPr lang="ru-RU"/>
          </a:p>
        </p:txBody>
      </p:sp>
      <p:sp>
        <p:nvSpPr>
          <p:cNvPr id="6" name="Дата 5"/>
          <p:cNvSpPr>
            <a:spLocks noGrp="1"/>
          </p:cNvSpPr>
          <p:nvPr>
            <p:ph type="dt" sz="half" idx="10"/>
          </p:nvPr>
        </p:nvSpPr>
        <p:spPr bwMode="auto"/>
        <p:txBody>
          <a:bodyPr/>
          <a:lstStyle/>
          <a:p>
            <a:pPr>
              <a:defRPr/>
            </a:pPr>
            <a:fld id="{0A36E08C-67C8-484A-B6E1-71371FB304AE}"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a:xfrm>
            <a:off x="395536" y="1268760"/>
            <a:ext cx="8229600" cy="4937760"/>
          </a:xfrm>
        </p:spPr>
        <p:txBody>
          <a:bodyPr/>
          <a:lstStyle/>
          <a:p>
            <a:pPr>
              <a:defRPr/>
            </a:pPr>
            <a:r>
              <a:rPr lang="en-US"/>
              <a:t>Noise suppression</a:t>
            </a:r>
            <a:endParaRPr/>
          </a:p>
          <a:p>
            <a:pPr>
              <a:defRPr/>
            </a:pPr>
            <a:r>
              <a:rPr lang="en-US"/>
              <a:t>Run-length encoding </a:t>
            </a:r>
            <a:endParaRPr/>
          </a:p>
          <a:p>
            <a:pPr>
              <a:defRPr/>
            </a:pPr>
            <a:r>
              <a:rPr lang="en-US"/>
              <a:t>Component labeling </a:t>
            </a:r>
            <a:endParaRPr/>
          </a:p>
          <a:p>
            <a:pPr>
              <a:defRPr/>
            </a:pPr>
            <a:r>
              <a:rPr lang="en-US"/>
              <a:t>Contour extraction</a:t>
            </a:r>
            <a:endParaRPr/>
          </a:p>
          <a:p>
            <a:pPr>
              <a:defRPr/>
            </a:pPr>
            <a:r>
              <a:rPr lang="en-US"/>
              <a:t>Medial axis computation</a:t>
            </a:r>
            <a:endParaRPr/>
          </a:p>
          <a:p>
            <a:pPr>
              <a:defRPr/>
            </a:pPr>
            <a:r>
              <a:rPr lang="en-US"/>
              <a:t>Thinning</a:t>
            </a:r>
            <a:endParaRPr/>
          </a:p>
          <a:p>
            <a:pPr>
              <a:defRPr/>
            </a:pPr>
            <a:r>
              <a:rPr lang="en-US"/>
              <a:t>Filtering (morphological operations)</a:t>
            </a:r>
            <a:endParaRPr/>
          </a:p>
          <a:p>
            <a:pPr>
              <a:defRPr/>
            </a:pPr>
            <a:r>
              <a:rPr lang="en-US"/>
              <a:t>Feature extraction (size, orientation etc.)</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Pixel Neighborhoods</a:t>
            </a:r>
            <a:endParaRPr/>
          </a:p>
        </p:txBody>
      </p:sp>
      <p:sp>
        <p:nvSpPr>
          <p:cNvPr id="11" name="Дата 10"/>
          <p:cNvSpPr>
            <a:spLocks noGrp="1"/>
          </p:cNvSpPr>
          <p:nvPr>
            <p:ph type="dt" sz="half" idx="10"/>
          </p:nvPr>
        </p:nvSpPr>
        <p:spPr bwMode="auto"/>
        <p:txBody>
          <a:bodyPr/>
          <a:lstStyle/>
          <a:p>
            <a:pPr>
              <a:defRPr/>
            </a:pPr>
            <a:fld id="{8E6DA767-CDC6-4733-B169-F5927FE82D5E}" type="datetime1">
              <a:rPr lang="ru-RU"/>
              <a:t/>
            </a:fld>
            <a:endParaRPr lang="ru-RU"/>
          </a:p>
        </p:txBody>
      </p:sp>
      <p:sp>
        <p:nvSpPr>
          <p:cNvPr id="10" name="Нижний колонтитул 9"/>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9" name="Номер слайда 8"/>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4" name="Содержимое 3"/>
          <p:cNvGraphicFramePr>
            <a:graphicFrameLocks xmlns:a="http://schemas.openxmlformats.org/drawingml/2006/main" noGrp="1"/>
          </p:cNvGraphicFramePr>
          <p:nvPr>
            <p:ph sz="quarter" idx="1"/>
          </p:nvPr>
        </p:nvGraphicFramePr>
        <p:xfrm>
          <a:off x="1691678" y="1916832"/>
          <a:ext cx="2592290" cy="2590280"/>
        </p:xfrm>
        <a:graphic>
          <a:graphicData uri="http://schemas.openxmlformats.org/drawingml/2006/table">
            <a:tbl>
              <a:tblPr firstRow="0" firstCol="0" lastRow="0" lastCol="0" bandRow="0" bandCol="0">
                <a:tableStyleId>{5C22544A-7EE6-4342-B048-85BDC9FD1C3A}</a:tableStyleId>
              </a:tblPr>
              <a:tblGrid>
                <a:gridCol w="518458"/>
                <a:gridCol w="518458"/>
                <a:gridCol w="518458"/>
                <a:gridCol w="518458"/>
                <a:gridCol w="518458"/>
              </a:tblGrid>
              <a:tr h="518056">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518056">
                <a:tc>
                  <a:txBody>
                    <a:bodyPr/>
                    <a:p>
                      <a:pPr>
                        <a:defRPr/>
                      </a:pPr>
                      <a:endParaRPr lang="ru-RU"/>
                    </a:p>
                  </a:txBody>
                  <a:tcPr/>
                </a:tc>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p>
                  </a:txBody>
                  <a:tcPr/>
                </a:tc>
                <a:tc>
                  <a:txBody>
                    <a:bodyPr/>
                    <a:p>
                      <a:pPr>
                        <a:defRPr/>
                      </a:pPr>
                      <a:endParaRPr lang="ru-RU"/>
                    </a:p>
                  </a:txBody>
                  <a:tcPr/>
                </a:tc>
              </a:tr>
              <a:tr h="518056">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solidFill>
                          <a:schemeClr val="accent4"/>
                        </a:solidFill>
                      </a:endParaRPr>
                    </a:p>
                  </a:txBody>
                  <a:tcPr>
                    <a:solidFill>
                      <a:schemeClr val="accent4"/>
                    </a:solidFill>
                  </a:tcPr>
                </a:tc>
                <a:tc>
                  <a:txBody>
                    <a:bodyPr/>
                    <a:p>
                      <a:pPr>
                        <a:defRPr/>
                      </a:pPr>
                      <a:endParaRPr lang="ru-RU"/>
                    </a:p>
                  </a:txBody>
                  <a:tcPr>
                    <a:solidFill>
                      <a:schemeClr val="accent3"/>
                    </a:solidFill>
                  </a:tcPr>
                </a:tc>
                <a:tc>
                  <a:txBody>
                    <a:bodyPr/>
                    <a:p>
                      <a:pPr>
                        <a:defRPr/>
                      </a:pPr>
                      <a:endParaRPr lang="ru-RU"/>
                    </a:p>
                  </a:txBody>
                  <a:tcPr/>
                </a:tc>
              </a:tr>
              <a:tr h="518056">
                <a:tc>
                  <a:txBody>
                    <a:bodyPr/>
                    <a:p>
                      <a:pPr>
                        <a:defRPr/>
                      </a:pPr>
                      <a:endParaRPr lang="ru-RU"/>
                    </a:p>
                  </a:txBody>
                  <a:tcPr/>
                </a:tc>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p>
                  </a:txBody>
                  <a:tcPr/>
                </a:tc>
                <a:tc>
                  <a:txBody>
                    <a:bodyPr/>
                    <a:p>
                      <a:pPr>
                        <a:defRPr/>
                      </a:pPr>
                      <a:endParaRPr lang="ru-RU"/>
                    </a:p>
                  </a:txBody>
                  <a:tcPr/>
                </a:tc>
              </a:tr>
              <a:tr h="518056">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graphicFrame>
        <p:nvGraphicFramePr>
          <p:cNvPr id="5" name="Содержимое 3"/>
          <p:cNvGraphicFramePr>
            <a:graphicFrameLocks xmlns:a="http://schemas.openxmlformats.org/drawingml/2006/main"/>
          </p:cNvGraphicFramePr>
          <p:nvPr/>
        </p:nvGraphicFramePr>
        <p:xfrm>
          <a:off x="4571998" y="1916832"/>
          <a:ext cx="2592290" cy="2590280"/>
        </p:xfrm>
        <a:graphic>
          <a:graphicData uri="http://schemas.openxmlformats.org/drawingml/2006/table">
            <a:tbl>
              <a:tblPr firstRow="0" firstCol="0" lastRow="0" lastCol="0" bandRow="0" bandCol="0">
                <a:tableStyleId>{5C22544A-7EE6-4342-B048-85BDC9FD1C3A}</a:tableStyleId>
              </a:tblPr>
              <a:tblGrid>
                <a:gridCol w="518458"/>
                <a:gridCol w="518458"/>
                <a:gridCol w="518458"/>
                <a:gridCol w="518458"/>
                <a:gridCol w="518458"/>
              </a:tblGrid>
              <a:tr h="518056">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518056">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tc>
              </a:tr>
              <a:tr h="518056">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p>
                  </a:txBody>
                  <a:tcPr>
                    <a:solidFill>
                      <a:schemeClr val="accent4"/>
                    </a:solidFill>
                  </a:tcPr>
                </a:tc>
                <a:tc>
                  <a:txBody>
                    <a:bodyPr/>
                    <a:p>
                      <a:pPr>
                        <a:defRPr/>
                      </a:pPr>
                      <a:endParaRPr lang="ru-RU"/>
                    </a:p>
                  </a:txBody>
                  <a:tcPr>
                    <a:solidFill>
                      <a:schemeClr val="accent3"/>
                    </a:solidFill>
                  </a:tcPr>
                </a:tc>
                <a:tc>
                  <a:txBody>
                    <a:bodyPr/>
                    <a:p>
                      <a:pPr>
                        <a:defRPr/>
                      </a:pPr>
                      <a:endParaRPr lang="ru-RU"/>
                    </a:p>
                  </a:txBody>
                  <a:tcPr/>
                </a:tc>
              </a:tr>
              <a:tr h="518056">
                <a:tc>
                  <a:txBody>
                    <a:bodyPr/>
                    <a:p>
                      <a:pPr>
                        <a:defRPr/>
                      </a:pPr>
                      <a:endParaRPr lang="ru-RU"/>
                    </a:p>
                  </a:txBody>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tc>
              </a:tr>
              <a:tr h="518056">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
        <p:nvSpPr>
          <p:cNvPr id="7" name="TextBox 6"/>
          <p:cNvSpPr txBox="1"/>
          <p:nvPr/>
        </p:nvSpPr>
        <p:spPr bwMode="auto">
          <a:xfrm>
            <a:off x="2051720" y="4941168"/>
            <a:ext cx="2008883" cy="646331"/>
          </a:xfrm>
          <a:prstGeom prst="rect">
            <a:avLst/>
          </a:prstGeom>
          <a:noFill/>
        </p:spPr>
        <p:txBody>
          <a:bodyPr wrap="none" rtlCol="0">
            <a:spAutoFit/>
          </a:bodyPr>
          <a:lstStyle/>
          <a:p>
            <a:pPr algn="ctr">
              <a:defRPr/>
            </a:pPr>
            <a:r>
              <a:rPr lang="en-US"/>
              <a:t>four-neighborhood</a:t>
            </a:r>
            <a:endParaRPr/>
          </a:p>
          <a:p>
            <a:pPr algn="ctr">
              <a:defRPr/>
            </a:pPr>
            <a:r>
              <a:rPr lang="en-US"/>
              <a:t>N4</a:t>
            </a:r>
            <a:endParaRPr lang="ru-RU"/>
          </a:p>
        </p:txBody>
      </p:sp>
      <p:sp>
        <p:nvSpPr>
          <p:cNvPr id="8" name="TextBox 7"/>
          <p:cNvSpPr txBox="1"/>
          <p:nvPr/>
        </p:nvSpPr>
        <p:spPr bwMode="auto">
          <a:xfrm>
            <a:off x="4954356" y="5013176"/>
            <a:ext cx="2108269" cy="646331"/>
          </a:xfrm>
          <a:prstGeom prst="rect">
            <a:avLst/>
          </a:prstGeom>
          <a:noFill/>
        </p:spPr>
        <p:txBody>
          <a:bodyPr wrap="none" rtlCol="0">
            <a:spAutoFit/>
          </a:bodyPr>
          <a:lstStyle/>
          <a:p>
            <a:pPr algn="ctr">
              <a:defRPr/>
            </a:pPr>
            <a:r>
              <a:rPr lang="en-US"/>
              <a:t>eight-neighborhood</a:t>
            </a:r>
            <a:endParaRPr/>
          </a:p>
          <a:p>
            <a:pPr algn="ctr">
              <a:defRPr/>
            </a:pPr>
            <a:r>
              <a:rPr lang="en-US"/>
              <a:t>N</a:t>
            </a:r>
            <a:r>
              <a:rPr lang="en-US" sz="1600"/>
              <a:t>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Заголовок 3"/>
          <p:cNvSpPr>
            <a:spLocks noGrp="1"/>
          </p:cNvSpPr>
          <p:nvPr>
            <p:ph type="title"/>
          </p:nvPr>
        </p:nvSpPr>
        <p:spPr bwMode="auto"/>
        <p:txBody>
          <a:bodyPr/>
          <a:lstStyle/>
          <a:p>
            <a:pPr>
              <a:defRPr/>
            </a:pPr>
            <a:r>
              <a:rPr lang="en-US"/>
              <a:t>Basic morphological operations</a:t>
            </a:r>
            <a:endParaRPr lang="ru-RU"/>
          </a:p>
        </p:txBody>
      </p:sp>
      <p:sp>
        <p:nvSpPr>
          <p:cNvPr id="5" name="Текст 4"/>
          <p:cNvSpPr>
            <a:spLocks noGrp="1"/>
          </p:cNvSpPr>
          <p:nvPr>
            <p:ph type="body" idx="1"/>
          </p:nvPr>
        </p:nvSpPr>
        <p:spPr bwMode="auto"/>
        <p:txBody>
          <a:bodyPr>
            <a:normAutofit/>
          </a:bodyPr>
          <a:lstStyle/>
          <a:p>
            <a:pPr>
              <a:defRPr/>
            </a:pPr>
            <a:r>
              <a:rPr lang="en-US"/>
              <a:t>Erosion, Dilation, Opening, Closing</a:t>
            </a:r>
            <a:endParaRPr/>
          </a:p>
        </p:txBody>
      </p:sp>
      <p:sp>
        <p:nvSpPr>
          <p:cNvPr id="8" name="Дата 7"/>
          <p:cNvSpPr>
            <a:spLocks noGrp="1"/>
          </p:cNvSpPr>
          <p:nvPr>
            <p:ph type="dt" sz="half" idx="10"/>
          </p:nvPr>
        </p:nvSpPr>
        <p:spPr bwMode="auto"/>
        <p:txBody>
          <a:bodyPr/>
          <a:lstStyle/>
          <a:p>
            <a:pPr>
              <a:defRPr/>
            </a:pPr>
            <a:fld id="{5684D0A3-1F4D-4521-B5DB-FF94B8EC8D5B}"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Национальная медицинская библиотека </a:t>
            </a:r>
            <a:r>
              <a:rPr lang="en-US" b="1"/>
              <a:t>MedPix</a:t>
            </a:r>
            <a:r>
              <a:rPr lang="en-US"/>
              <a:t> </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The National Library of Medicine </a:t>
            </a:r>
            <a:r>
              <a:rPr lang="en-US"/>
              <a:t>MedPix</a:t>
            </a:r>
            <a:r>
              <a:rPr lang="ru-RU"/>
              <a:t>.</a:t>
            </a:r>
            <a:endParaRPr/>
          </a:p>
          <a:p>
            <a:pPr>
              <a:defRPr/>
            </a:pPr>
            <a:r>
              <a:rPr lang="ru-RU"/>
              <a:t>База данных содержит 53 тыс. медицинских изображений 13 тыс. пациентов с аннотациями. Требуется регистрация. Ссылка: </a:t>
            </a:r>
            <a:r>
              <a:rPr lang="ru-RU" u="sng">
                <a:hlinkClick r:id="rId2" tooltip="https://medpix.nlm.nih.gov/home"/>
              </a:rPr>
              <a:t>https://medpix.nlm.nih.gov/home</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a:t>Erosion Example</a:t>
            </a:r>
            <a:br>
              <a:rPr lang="en-US"/>
            </a:br>
            <a:endParaRPr lang="ru-RU"/>
          </a:p>
        </p:txBody>
      </p:sp>
      <p:sp>
        <p:nvSpPr>
          <p:cNvPr id="10" name="Дата 9"/>
          <p:cNvSpPr>
            <a:spLocks noGrp="1"/>
          </p:cNvSpPr>
          <p:nvPr>
            <p:ph type="dt" sz="half" idx="10"/>
          </p:nvPr>
        </p:nvSpPr>
        <p:spPr bwMode="auto"/>
        <p:txBody>
          <a:bodyPr/>
          <a:lstStyle/>
          <a:p>
            <a:pPr>
              <a:defRPr/>
            </a:pPr>
            <a:fld id="{682692CA-A78D-4881-B594-130AC29F16B9}" type="datetime1">
              <a:rPr lang="ru-RU"/>
              <a:t/>
            </a:fld>
            <a:endParaRPr lang="ru-RU"/>
          </a:p>
        </p:txBody>
      </p:sp>
      <p:sp>
        <p:nvSpPr>
          <p:cNvPr id="9" name="Нижний колонтитул 8"/>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8" name="Номер слайда 7"/>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Change a foreground pixel to background if it has a background pixel as a 4-neighbor.</a:t>
            </a:r>
            <a:endParaRPr lang="ru-RU"/>
          </a:p>
        </p:txBody>
      </p:sp>
      <p:graphicFrame>
        <p:nvGraphicFramePr>
          <p:cNvPr id="4" name="Таблица 3"/>
          <p:cNvGraphicFramePr>
            <a:graphicFrameLocks xmlns:a="http://schemas.openxmlformats.org/drawingml/2006/main" noGrp="1"/>
          </p:cNvGraphicFramePr>
          <p:nvPr/>
        </p:nvGraphicFramePr>
        <p:xfrm>
          <a:off x="539552" y="2708920"/>
          <a:ext cx="2520000" cy="2621519"/>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graphicFrame>
        <p:nvGraphicFramePr>
          <p:cNvPr id="5" name="Таблица 4"/>
          <p:cNvGraphicFramePr>
            <a:graphicFrameLocks xmlns:a="http://schemas.openxmlformats.org/drawingml/2006/main" noGrp="1"/>
          </p:cNvGraphicFramePr>
          <p:nvPr/>
        </p:nvGraphicFramePr>
        <p:xfrm>
          <a:off x="3347863" y="2708920"/>
          <a:ext cx="2520000" cy="2621519"/>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chemeClr val="accent2"/>
                    </a:solidFill>
                  </a:tcPr>
                </a:tc>
                <a:tc>
                  <a:txBody>
                    <a:bodyPr/>
                    <a:p>
                      <a:pPr>
                        <a:defRPr/>
                      </a:pPr>
                      <a:endParaRPr lang="ru-RU"/>
                    </a:p>
                  </a:txBody>
                  <a:tcPr>
                    <a:solidFill>
                      <a:schemeClr val="accent2"/>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a:p>
                  </a:txBody>
                  <a:tcPr>
                    <a:solidFill>
                      <a:schemeClr val="accent2"/>
                    </a:solidFill>
                  </a:tcPr>
                </a:tc>
                <a:tc>
                  <a:txBody>
                    <a:bodyPr/>
                    <a:p>
                      <a:pPr>
                        <a:defRPr/>
                      </a:pPr>
                      <a:endParaRPr lang="ru-RU"/>
                    </a:p>
                  </a:txBody>
                  <a:tcPr>
                    <a:solidFill>
                      <a:schemeClr val="accent3"/>
                    </a:solidFill>
                  </a:tcPr>
                </a:tc>
                <a:tc>
                  <a:txBody>
                    <a:bodyPr/>
                    <a:p>
                      <a:pPr>
                        <a:defRPr/>
                      </a:pPr>
                      <a:endParaRPr lang="ru-RU"/>
                    </a:p>
                  </a:txBody>
                  <a:tcPr>
                    <a:solidFill>
                      <a:schemeClr val="accent2"/>
                    </a:solidFill>
                  </a:tcPr>
                </a:tc>
                <a:tc>
                  <a:txBody>
                    <a:bodyPr/>
                    <a:p>
                      <a:pPr>
                        <a:defRPr/>
                      </a:pPr>
                      <a:endParaRPr lang="ru-RU"/>
                    </a:p>
                  </a:txBody>
                  <a:tcPr>
                    <a:solidFill>
                      <a:schemeClr val="accent2"/>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graphicFrame>
        <p:nvGraphicFramePr>
          <p:cNvPr id="6" name="Таблица 5"/>
          <p:cNvGraphicFramePr>
            <a:graphicFrameLocks xmlns:a="http://schemas.openxmlformats.org/drawingml/2006/main" noGrp="1"/>
          </p:cNvGraphicFramePr>
          <p:nvPr/>
        </p:nvGraphicFramePr>
        <p:xfrm>
          <a:off x="6156176" y="2708920"/>
          <a:ext cx="2520000" cy="2621519"/>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rgbClr val="FCECE7"/>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rgbClr val="FCECE7"/>
                    </a:solidFill>
                  </a:tcPr>
                </a:tc>
                <a:tc>
                  <a:txBody>
                    <a:bodyPr/>
                    <a:p>
                      <a:pPr>
                        <a:defRPr/>
                      </a:pPr>
                      <a:endParaRPr lang="ru-RU" sz="800"/>
                    </a:p>
                  </a:txBody>
                  <a:tcPr>
                    <a:solidFill>
                      <a:srgbClr val="FCECE7"/>
                    </a:solidFill>
                  </a:tcPr>
                </a:tc>
                <a:tc>
                  <a:txBody>
                    <a:bodyPr/>
                    <a:p>
                      <a:pPr>
                        <a:defRPr/>
                      </a:pPr>
                      <a:endParaRPr lang="ru-RU" sz="800"/>
                    </a:p>
                  </a:txBody>
                  <a:tcPr>
                    <a:solidFill>
                      <a:srgbClr val="FCECE7"/>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rgbClr val="FCECE7"/>
                    </a:solidFill>
                  </a:tcPr>
                </a:tc>
                <a:tc>
                  <a:txBody>
                    <a:bodyPr/>
                    <a:p>
                      <a:pPr>
                        <a:defRPr/>
                      </a:pPr>
                      <a:endParaRPr lang="ru-RU"/>
                    </a:p>
                  </a:txBody>
                  <a:tcPr>
                    <a:solidFill>
                      <a:schemeClr val="accent3"/>
                    </a:solidFill>
                  </a:tcPr>
                </a:tc>
                <a:tc>
                  <a:txBody>
                    <a:bodyPr/>
                    <a:p>
                      <a:pPr>
                        <a:defRPr/>
                      </a:pPr>
                      <a:endParaRPr lang="ru-RU"/>
                    </a:p>
                  </a:txBody>
                  <a:tcPr>
                    <a:solidFill>
                      <a:schemeClr val="accent3"/>
                    </a:solidFill>
                  </a:tcPr>
                </a:tc>
                <a:tc>
                  <a:txBody>
                    <a:bodyPr/>
                    <a:p>
                      <a:pPr>
                        <a:defRPr/>
                      </a:pPr>
                      <a:endParaRPr lang="ru-RU"/>
                    </a:p>
                  </a:txBody>
                  <a:tcPr>
                    <a:solidFill>
                      <a:srgbClr val="FCECE7"/>
                    </a:solidFill>
                  </a:tcPr>
                </a:tc>
                <a:tc>
                  <a:txBody>
                    <a:bodyPr/>
                    <a:p>
                      <a:pPr>
                        <a:defRPr/>
                      </a:pPr>
                      <a:endParaRPr lang="ru-RU"/>
                    </a:p>
                  </a:txBody>
                  <a:tcPr>
                    <a:solidFill>
                      <a:srgbClr val="FCECE7"/>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a:p>
                  </a:txBody>
                  <a:tcPr>
                    <a:solidFill>
                      <a:srgbClr val="FCECE7"/>
                    </a:solidFill>
                  </a:tcPr>
                </a:tc>
                <a:tc>
                  <a:txBody>
                    <a:bodyPr/>
                    <a:p>
                      <a:pPr>
                        <a:defRPr/>
                      </a:pPr>
                      <a:endParaRPr lang="ru-RU"/>
                    </a:p>
                  </a:txBody>
                  <a:tcPr>
                    <a:solidFill>
                      <a:schemeClr val="accent3"/>
                    </a:solidFill>
                  </a:tcPr>
                </a:tc>
                <a:tc>
                  <a:txBody>
                    <a:bodyPr/>
                    <a:p>
                      <a:pPr>
                        <a:defRPr/>
                      </a:pPr>
                      <a:endParaRPr lang="ru-RU"/>
                    </a:p>
                  </a:txBody>
                  <a:tcPr>
                    <a:solidFill>
                      <a:srgbClr val="FCECE7"/>
                    </a:solidFill>
                  </a:tcPr>
                </a:tc>
                <a:tc>
                  <a:txBody>
                    <a:bodyPr/>
                    <a:p>
                      <a:pPr>
                        <a:defRPr/>
                      </a:pPr>
                      <a:endParaRPr lang="ru-RU"/>
                    </a:p>
                  </a:txBody>
                  <a:tcPr>
                    <a:solidFill>
                      <a:srgbClr val="FCECE7"/>
                    </a:solidFill>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rgbClr val="FCECE7"/>
                    </a:solidFill>
                  </a:tcPr>
                </a:tc>
                <a:tc>
                  <a:txBody>
                    <a:bodyPr/>
                    <a:p>
                      <a:pPr>
                        <a:defRPr/>
                      </a:pPr>
                      <a:endParaRPr lang="ru-RU" sz="800"/>
                    </a:p>
                  </a:txBody>
                  <a:tcPr>
                    <a:solidFill>
                      <a:srgbClr val="FCECE7"/>
                    </a:solidFill>
                  </a:tcPr>
                </a:tc>
                <a:tc>
                  <a:txBody>
                    <a:bodyPr/>
                    <a:p>
                      <a:pPr>
                        <a:defRPr/>
                      </a:pPr>
                      <a:endParaRPr lang="ru-RU" sz="800"/>
                    </a:p>
                  </a:txBody>
                  <a:tcPr>
                    <a:solidFill>
                      <a:srgbClr val="FCECE7"/>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Dilation Example</a:t>
            </a:r>
            <a:endParaRPr lang="ru-RU"/>
          </a:p>
        </p:txBody>
      </p:sp>
      <p:sp>
        <p:nvSpPr>
          <p:cNvPr id="9" name="Дата 8"/>
          <p:cNvSpPr>
            <a:spLocks noGrp="1"/>
          </p:cNvSpPr>
          <p:nvPr>
            <p:ph type="dt" sz="half" idx="10"/>
          </p:nvPr>
        </p:nvSpPr>
        <p:spPr bwMode="auto"/>
        <p:txBody>
          <a:bodyPr/>
          <a:lstStyle/>
          <a:p>
            <a:pPr>
              <a:defRPr/>
            </a:pPr>
            <a:fld id="{BE25A581-A3E1-4DB4-931F-EF8B2A689A78}"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Change a background pixel to foreground if it has a foreground pixel as a 4-neighbor.</a:t>
            </a:r>
            <a:endParaRPr lang="ru-RU"/>
          </a:p>
        </p:txBody>
      </p:sp>
      <p:graphicFrame>
        <p:nvGraphicFramePr>
          <p:cNvPr id="4" name="Таблица 3"/>
          <p:cNvGraphicFramePr>
            <a:graphicFrameLocks xmlns:a="http://schemas.openxmlformats.org/drawingml/2006/main" noGrp="1"/>
          </p:cNvGraphicFramePr>
          <p:nvPr/>
        </p:nvGraphicFramePr>
        <p:xfrm>
          <a:off x="539552" y="2636912"/>
          <a:ext cx="2520000" cy="2520000"/>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graphicFrame>
        <p:nvGraphicFramePr>
          <p:cNvPr id="5" name="Таблица 4"/>
          <p:cNvGraphicFramePr>
            <a:graphicFrameLocks xmlns:a="http://schemas.openxmlformats.org/drawingml/2006/main" noGrp="1"/>
          </p:cNvGraphicFramePr>
          <p:nvPr/>
        </p:nvGraphicFramePr>
        <p:xfrm>
          <a:off x="3275856" y="2636912"/>
          <a:ext cx="2520000" cy="2520000"/>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graphicFrame>
        <p:nvGraphicFramePr>
          <p:cNvPr id="6" name="Таблица 5"/>
          <p:cNvGraphicFramePr>
            <a:graphicFrameLocks xmlns:a="http://schemas.openxmlformats.org/drawingml/2006/main" noGrp="1"/>
          </p:cNvGraphicFramePr>
          <p:nvPr/>
        </p:nvGraphicFramePr>
        <p:xfrm>
          <a:off x="5940152" y="2636912"/>
          <a:ext cx="2520000" cy="2520000"/>
        </p:xfrm>
        <a:graphic>
          <a:graphicData uri="http://schemas.openxmlformats.org/drawingml/2006/table">
            <a:tbl>
              <a:tblPr firstRow="0" firstCol="0" lastRow="0" lastCol="0" bandRow="0" bandCol="0">
                <a:tableStyleId>{5C22544A-7EE6-4342-B048-85BDC9FD1C3A}</a:tableStyleId>
              </a:tblPr>
              <a:tblGrid>
                <a:gridCol w="315000"/>
                <a:gridCol w="315000"/>
                <a:gridCol w="315000"/>
                <a:gridCol w="315000"/>
                <a:gridCol w="315000"/>
                <a:gridCol w="315000"/>
                <a:gridCol w="315000"/>
                <a:gridCol w="315000"/>
              </a:tblGrid>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2"/>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315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Structuring element</a:t>
            </a:r>
            <a:endParaRPr lang="ru-RU"/>
          </a:p>
        </p:txBody>
      </p:sp>
      <p:sp>
        <p:nvSpPr>
          <p:cNvPr id="14" name="Дата 13"/>
          <p:cNvSpPr>
            <a:spLocks noGrp="1"/>
          </p:cNvSpPr>
          <p:nvPr>
            <p:ph type="dt" sz="half" idx="10"/>
          </p:nvPr>
        </p:nvSpPr>
        <p:spPr bwMode="auto"/>
        <p:txBody>
          <a:bodyPr/>
          <a:lstStyle/>
          <a:p>
            <a:pPr>
              <a:defRPr/>
            </a:pPr>
            <a:fld id="{13C8CEE3-7A15-4386-AFE1-1231BB1A58F7}" type="datetime1">
              <a:rPr lang="ru-RU"/>
              <a:t/>
            </a:fld>
            <a:endParaRPr lang="ru-RU"/>
          </a:p>
        </p:txBody>
      </p:sp>
      <p:sp>
        <p:nvSpPr>
          <p:cNvPr id="13" name="Нижний колонтитул 12"/>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2" name="Номер слайда 11"/>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A structuring element is simply a binary image (or mask) that allows us to define arbitrary neighborhood structures.</a:t>
            </a:r>
            <a:endParaRPr lang="ru-RU"/>
          </a:p>
        </p:txBody>
      </p:sp>
      <p:graphicFrame>
        <p:nvGraphicFramePr>
          <p:cNvPr id="4" name="Таблица 3"/>
          <p:cNvGraphicFramePr>
            <a:graphicFrameLocks xmlns:a="http://schemas.openxmlformats.org/drawingml/2006/main" noGrp="1"/>
          </p:cNvGraphicFramePr>
          <p:nvPr/>
        </p:nvGraphicFramePr>
        <p:xfrm>
          <a:off x="899592" y="3212976"/>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bl>
          </a:graphicData>
        </a:graphic>
      </p:graphicFrame>
      <p:graphicFrame>
        <p:nvGraphicFramePr>
          <p:cNvPr id="5" name="Таблица 4"/>
          <p:cNvGraphicFramePr>
            <a:graphicFrameLocks xmlns:a="http://schemas.openxmlformats.org/drawingml/2006/main" noGrp="1"/>
          </p:cNvGraphicFramePr>
          <p:nvPr/>
        </p:nvGraphicFramePr>
        <p:xfrm>
          <a:off x="922824" y="4005064"/>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graphicFrame>
        <p:nvGraphicFramePr>
          <p:cNvPr id="6" name="Таблица 5"/>
          <p:cNvGraphicFramePr>
            <a:graphicFrameLocks xmlns:a="http://schemas.openxmlformats.org/drawingml/2006/main" noGrp="1"/>
          </p:cNvGraphicFramePr>
          <p:nvPr/>
        </p:nvGraphicFramePr>
        <p:xfrm>
          <a:off x="2450480" y="2996952"/>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bl>
          </a:graphicData>
        </a:graphic>
      </p:graphicFrame>
      <p:graphicFrame>
        <p:nvGraphicFramePr>
          <p:cNvPr id="7" name="Таблица 6"/>
          <p:cNvGraphicFramePr>
            <a:graphicFrameLocks xmlns:a="http://schemas.openxmlformats.org/drawingml/2006/main" noGrp="1"/>
          </p:cNvGraphicFramePr>
          <p:nvPr/>
        </p:nvGraphicFramePr>
        <p:xfrm>
          <a:off x="2483768" y="422108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graphicFrame>
        <p:nvGraphicFramePr>
          <p:cNvPr id="8" name="Таблица 7"/>
          <p:cNvGraphicFramePr>
            <a:graphicFrameLocks xmlns:a="http://schemas.openxmlformats.org/drawingml/2006/main" noGrp="1"/>
          </p:cNvGraphicFramePr>
          <p:nvPr/>
        </p:nvGraphicFramePr>
        <p:xfrm>
          <a:off x="3923928" y="2924944"/>
          <a:ext cx="1457960" cy="149352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gridCol w="208280"/>
                <a:gridCol w="208280"/>
              </a:tblGrid>
              <a:tr h="180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c>
                  <a:txBody>
                    <a:bodyPr/>
                    <a:p>
                      <a:pPr>
                        <a:defRPr/>
                      </a:pPr>
                      <a:endParaRPr lang="ru-RU" sz="800"/>
                    </a:p>
                  </a:txBody>
                  <a:tcPr/>
                </a:tc>
              </a:tr>
            </a:tbl>
          </a:graphicData>
        </a:graphic>
      </p:graphicFrame>
      <p:graphicFrame>
        <p:nvGraphicFramePr>
          <p:cNvPr id="9" name="Таблица 8"/>
          <p:cNvGraphicFramePr>
            <a:graphicFrameLocks xmlns:a="http://schemas.openxmlformats.org/drawingml/2006/main" noGrp="1"/>
          </p:cNvGraphicFramePr>
          <p:nvPr/>
        </p:nvGraphicFramePr>
        <p:xfrm>
          <a:off x="5724128" y="2924944"/>
          <a:ext cx="1457960" cy="149352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gridCol w="208280"/>
                <a:gridCol w="208280"/>
              </a:tblGrid>
              <a:tr h="180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tc>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tc>
                <a:tc>
                  <a:txBody>
                    <a:bodyPr/>
                    <a:p>
                      <a:pPr>
                        <a:defRPr/>
                      </a:pPr>
                      <a:endParaRPr lang="ru-RU" sz="800"/>
                    </a:p>
                  </a:txBody>
                  <a:tcPr/>
                </a:tc>
              </a:tr>
            </a:tbl>
          </a:graphicData>
        </a:graphic>
      </p:graphicFrame>
      <p:graphicFrame>
        <p:nvGraphicFramePr>
          <p:cNvPr id="10" name="Таблица 9"/>
          <p:cNvGraphicFramePr>
            <a:graphicFrameLocks xmlns:a="http://schemas.openxmlformats.org/drawingml/2006/main" noGrp="1"/>
          </p:cNvGraphicFramePr>
          <p:nvPr/>
        </p:nvGraphicFramePr>
        <p:xfrm>
          <a:off x="7380312" y="2924944"/>
          <a:ext cx="1457960" cy="149352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1" name="TextBox 10"/>
          <p:cNvSpPr txBox="1"/>
          <p:nvPr/>
        </p:nvSpPr>
        <p:spPr bwMode="auto">
          <a:xfrm>
            <a:off x="4499992" y="5157192"/>
            <a:ext cx="3371436" cy="369332"/>
          </a:xfrm>
          <a:prstGeom prst="rect">
            <a:avLst/>
          </a:prstGeom>
          <a:noFill/>
        </p:spPr>
        <p:txBody>
          <a:bodyPr wrap="none" rtlCol="0">
            <a:spAutoFit/>
          </a:bodyPr>
          <a:lstStyle/>
          <a:p>
            <a:pPr>
              <a:defRPr/>
            </a:pPr>
            <a:r>
              <a:rPr lang="en-US"/>
              <a:t>Examples of structuring elements</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Binary Images as Sets</a:t>
            </a:r>
            <a:endParaRPr lang="ru-RU"/>
          </a:p>
        </p:txBody>
      </p:sp>
      <p:sp>
        <p:nvSpPr>
          <p:cNvPr id="9" name="Дата 8"/>
          <p:cNvSpPr>
            <a:spLocks noGrp="1"/>
          </p:cNvSpPr>
          <p:nvPr>
            <p:ph type="dt" sz="half" idx="10"/>
          </p:nvPr>
        </p:nvSpPr>
        <p:spPr bwMode="auto"/>
        <p:txBody>
          <a:bodyPr/>
          <a:lstStyle/>
          <a:p>
            <a:pPr>
              <a:defRPr/>
            </a:pPr>
            <a:fld id="{D46D2BE6-2EFD-4D34-AE1A-91AA2628FF48}"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We can think of a binary image </a:t>
            </a:r>
            <a:r>
              <a:rPr lang="en-US" i="1"/>
              <a:t>I(u, v) </a:t>
            </a:r>
            <a:r>
              <a:rPr lang="en-US"/>
              <a:t>as the set of all pixel locations in the foreground:</a:t>
            </a:r>
            <a:endParaRPr/>
          </a:p>
          <a:p>
            <a:pPr>
              <a:defRPr/>
            </a:pPr>
            <a:endParaRPr lang="en-US"/>
          </a:p>
          <a:p>
            <a:pPr>
              <a:defRPr/>
            </a:pPr>
            <a:endParaRPr lang="en-US"/>
          </a:p>
          <a:p>
            <a:pPr>
              <a:defRPr/>
            </a:pPr>
            <a:endParaRPr lang="en-US"/>
          </a:p>
          <a:p>
            <a:pPr>
              <a:defRPr/>
            </a:pPr>
            <a:r>
              <a:rPr lang="en-US"/>
              <a:t>To simplify notation, we’ll use a single variable for a coordinate pair, </a:t>
            </a:r>
            <a:r>
              <a:rPr lang="en-US" i="1"/>
              <a:t>p = (u, v). </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203450" y="2348880"/>
          <a:ext cx="4316413" cy="644525"/>
        </p:xfrm>
        <a:graphic>
          <a:graphicData uri="http://schemas.openxmlformats.org/presentationml/2006/ole">
            <p:oleObj name="oleObj" r:id="rId3" imgW="1447165" imgH="215265" progId="Equation.3">
              <p:embed/>
              <p:pic>
                <p:nvPicPr>
                  <p:cNvPr id="166914" name=""/>
                  <p:cNvPicPr/>
                  <p:nvPr/>
                </p:nvPicPr>
                <p:blipFill>
                  <a:blip r:embed="rId2"/>
                  <a:stretch/>
                </p:blipFill>
                <p:spPr bwMode="auto">
                  <a:xfrm>
                    <a:off x="2203450" y="2348880"/>
                    <a:ext cx="4316413" cy="6445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841799" y="4728691"/>
          <a:ext cx="2954337" cy="644525"/>
        </p:xfrm>
        <a:graphic>
          <a:graphicData uri="http://schemas.openxmlformats.org/presentationml/2006/ole">
            <p:oleObj name="oleObj" r:id="rId5" imgW="989965" imgH="215265" progId="Equation.3">
              <p:embed/>
              <p:pic>
                <p:nvPicPr>
                  <p:cNvPr id="166915" name=""/>
                  <p:cNvPicPr/>
                  <p:nvPr/>
                </p:nvPicPr>
                <p:blipFill>
                  <a:blip r:embed="rId4"/>
                  <a:stretch/>
                </p:blipFill>
                <p:spPr bwMode="auto">
                  <a:xfrm>
                    <a:off x="2841799" y="4728691"/>
                    <a:ext cx="2954337" cy="644525"/>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Set Operations = Point Operations</a:t>
            </a:r>
            <a:endParaRPr lang="ru-RU"/>
          </a:p>
        </p:txBody>
      </p:sp>
      <p:sp>
        <p:nvSpPr>
          <p:cNvPr id="10" name="Дата 9"/>
          <p:cNvSpPr>
            <a:spLocks noGrp="1"/>
          </p:cNvSpPr>
          <p:nvPr>
            <p:ph type="dt" sz="half" idx="10"/>
          </p:nvPr>
        </p:nvSpPr>
        <p:spPr bwMode="auto"/>
        <p:txBody>
          <a:bodyPr/>
          <a:lstStyle/>
          <a:p>
            <a:pPr>
              <a:defRPr/>
            </a:pPr>
            <a:fld id="{DF230A54-1753-497C-B94F-06263CB0BC89}" type="datetime1">
              <a:rPr lang="ru-RU"/>
              <a:t/>
            </a:fld>
            <a:endParaRPr lang="ru-RU"/>
          </a:p>
        </p:txBody>
      </p:sp>
      <p:sp>
        <p:nvSpPr>
          <p:cNvPr id="9" name="Нижний колонтитул 8"/>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8" name="Номер слайда 7"/>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normAutofit/>
          </a:bodyPr>
          <a:lstStyle/>
          <a:p>
            <a:pPr>
              <a:defRPr/>
            </a:pPr>
            <a:r>
              <a:rPr lang="en-US"/>
              <a:t>Complement = Inversion</a:t>
            </a:r>
            <a:endParaRPr/>
          </a:p>
          <a:p>
            <a:pPr lvl="1">
              <a:defRPr/>
            </a:pPr>
            <a:r>
              <a:rPr lang="en-US"/>
              <a:t>Let </a:t>
            </a:r>
            <a:r>
              <a:rPr lang="en-US" i="1"/>
              <a:t>I</a:t>
            </a:r>
            <a:r>
              <a:rPr lang="en-US"/>
              <a:t> denote image inversion (</a:t>
            </a:r>
            <a:r>
              <a:rPr lang="en-US"/>
              <a:t>pointwise</a:t>
            </a:r>
            <a:r>
              <a:rPr lang="en-US"/>
              <a:t> NOT)</a:t>
            </a:r>
            <a:endParaRPr/>
          </a:p>
          <a:p>
            <a:pPr>
              <a:defRPr/>
            </a:pPr>
            <a:endParaRPr lang="en-US"/>
          </a:p>
          <a:p>
            <a:pPr>
              <a:defRPr/>
            </a:pPr>
            <a:endParaRPr lang="en-US"/>
          </a:p>
          <a:p>
            <a:pPr>
              <a:defRPr/>
            </a:pPr>
            <a:r>
              <a:rPr lang="en-US"/>
              <a:t>Union = OR</a:t>
            </a:r>
            <a:endParaRPr/>
          </a:p>
          <a:p>
            <a:pPr lvl="1">
              <a:defRPr/>
            </a:pPr>
            <a:r>
              <a:rPr lang="en-US"/>
              <a:t>Let </a:t>
            </a:r>
            <a:r>
              <a:rPr lang="en-US" i="1"/>
              <a:t>I1 ∨ I2 </a:t>
            </a:r>
            <a:r>
              <a:rPr lang="en-US"/>
              <a:t>be </a:t>
            </a:r>
            <a:r>
              <a:rPr lang="en-US"/>
              <a:t>pointwise</a:t>
            </a:r>
            <a:r>
              <a:rPr lang="en-US"/>
              <a:t> OR operation</a:t>
            </a:r>
            <a:endParaRPr/>
          </a:p>
          <a:p>
            <a:pPr>
              <a:defRPr/>
            </a:pPr>
            <a:endParaRPr lang="en-US"/>
          </a:p>
          <a:p>
            <a:pPr>
              <a:defRPr/>
            </a:pPr>
            <a:r>
              <a:rPr lang="en-US"/>
              <a:t>Intersection = AND</a:t>
            </a:r>
            <a:endParaRPr/>
          </a:p>
          <a:p>
            <a:pPr lvl="1">
              <a:defRPr/>
            </a:pPr>
            <a:r>
              <a:rPr lang="en-US"/>
              <a:t>Let I1 ∧ I2 be </a:t>
            </a:r>
            <a:r>
              <a:rPr lang="en-US"/>
              <a:t>pointwise</a:t>
            </a:r>
            <a:r>
              <a:rPr lang="en-US"/>
              <a:t> AND operation</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771800" y="2204864"/>
          <a:ext cx="3364830" cy="480689"/>
        </p:xfrm>
        <a:graphic>
          <a:graphicData uri="http://schemas.openxmlformats.org/presentationml/2006/ole">
            <p:oleObj name="oleObj" r:id="rId3" imgW="1688465" imgH="240665" progId="Equation.3">
              <p:embed/>
              <p:pic>
                <p:nvPicPr>
                  <p:cNvPr id="166916" name=""/>
                  <p:cNvPicPr/>
                  <p:nvPr/>
                </p:nvPicPr>
                <p:blipFill>
                  <a:blip r:embed="rId2"/>
                  <a:stretch/>
                </p:blipFill>
                <p:spPr bwMode="auto">
                  <a:xfrm>
                    <a:off x="2771800" y="2204864"/>
                    <a:ext cx="3364830" cy="480689"/>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059832" y="3933056"/>
          <a:ext cx="2195934" cy="490856"/>
        </p:xfrm>
        <a:graphic>
          <a:graphicData uri="http://schemas.openxmlformats.org/presentationml/2006/ole">
            <p:oleObj name="oleObj" r:id="rId5" imgW="1078865" imgH="240665" progId="Equation.3">
              <p:embed/>
              <p:pic>
                <p:nvPicPr>
                  <p:cNvPr id="166917" name=""/>
                  <p:cNvPicPr/>
                  <p:nvPr/>
                </p:nvPicPr>
                <p:blipFill>
                  <a:blip r:embed="rId4"/>
                  <a:stretch/>
                </p:blipFill>
                <p:spPr bwMode="auto">
                  <a:xfrm>
                    <a:off x="3059832" y="3933056"/>
                    <a:ext cx="2195934" cy="490856"/>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311004" y="5589240"/>
          <a:ext cx="2197100" cy="490538"/>
        </p:xfrm>
        <a:graphic>
          <a:graphicData uri="http://schemas.openxmlformats.org/presentationml/2006/ole">
            <p:oleObj name="oleObj" r:id="rId7" imgW="1078865" imgH="240665" progId="Equation.3">
              <p:embed/>
              <p:pic>
                <p:nvPicPr>
                  <p:cNvPr id="166918" name=""/>
                  <p:cNvPicPr/>
                  <p:nvPr/>
                </p:nvPicPr>
                <p:blipFill>
                  <a:blip r:embed="rId6"/>
                  <a:stretch/>
                </p:blipFill>
                <p:spPr bwMode="auto">
                  <a:xfrm>
                    <a:off x="3311004" y="5589240"/>
                    <a:ext cx="2197100" cy="49053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More Image Operations</a:t>
            </a:r>
            <a:endParaRPr lang="ru-RU"/>
          </a:p>
        </p:txBody>
      </p:sp>
      <p:sp>
        <p:nvSpPr>
          <p:cNvPr id="8" name="Дата 7"/>
          <p:cNvSpPr>
            <a:spLocks noGrp="1"/>
          </p:cNvSpPr>
          <p:nvPr>
            <p:ph type="dt" sz="half" idx="10"/>
          </p:nvPr>
        </p:nvSpPr>
        <p:spPr bwMode="auto"/>
        <p:txBody>
          <a:bodyPr/>
          <a:lstStyle/>
          <a:p>
            <a:pPr>
              <a:defRPr/>
            </a:pPr>
            <a:fld id="{9809EBA7-D86A-4EDF-8C7D-AAB6D454EEF9}"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Use </a:t>
            </a:r>
            <a:r>
              <a:rPr lang="en-US" i="1"/>
              <a:t>I</a:t>
            </a:r>
            <a:r>
              <a:rPr lang="en-US"/>
              <a:t> to denote the set</a:t>
            </a:r>
            <a:endParaRPr/>
          </a:p>
          <a:p>
            <a:pPr>
              <a:defRPr/>
            </a:pPr>
            <a:r>
              <a:rPr lang="en-US"/>
              <a:t>Translation</a:t>
            </a:r>
            <a:endParaRPr/>
          </a:p>
          <a:p>
            <a:pPr>
              <a:defRPr/>
            </a:pPr>
            <a:endParaRPr lang="en-US"/>
          </a:p>
          <a:p>
            <a:pPr>
              <a:defRPr/>
            </a:pPr>
            <a:endParaRPr lang="en-US"/>
          </a:p>
          <a:p>
            <a:pPr>
              <a:defRPr/>
            </a:pPr>
            <a:endParaRPr lang="en-US"/>
          </a:p>
          <a:p>
            <a:pPr>
              <a:defRPr/>
            </a:pPr>
            <a:endParaRPr lang="en-US"/>
          </a:p>
          <a:p>
            <a:pPr>
              <a:defRPr/>
            </a:pPr>
            <a:r>
              <a:rPr lang="en-US"/>
              <a:t>Reflection:</a:t>
            </a:r>
            <a:endParaRPr/>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907704" y="2636912"/>
          <a:ext cx="4537338" cy="624706"/>
        </p:xfrm>
        <a:graphic>
          <a:graphicData uri="http://schemas.openxmlformats.org/presentationml/2006/ole">
            <p:oleObj name="oleObj" r:id="rId3" imgW="1751965" imgH="240665" progId="Equation.3">
              <p:embed/>
              <p:pic>
                <p:nvPicPr>
                  <p:cNvPr id="166919" name=""/>
                  <p:cNvPicPr/>
                  <p:nvPr/>
                </p:nvPicPr>
                <p:blipFill>
                  <a:blip r:embed="rId2"/>
                  <a:stretch/>
                </p:blipFill>
                <p:spPr bwMode="auto">
                  <a:xfrm>
                    <a:off x="1907704" y="2636912"/>
                    <a:ext cx="4537338" cy="624706"/>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131840" y="4797152"/>
          <a:ext cx="2648880" cy="588640"/>
        </p:xfrm>
        <a:graphic>
          <a:graphicData uri="http://schemas.openxmlformats.org/presentationml/2006/ole">
            <p:oleObj name="oleObj" r:id="rId5" imgW="1028065" imgH="228600" progId="Equation.3">
              <p:embed/>
              <p:pic>
                <p:nvPicPr>
                  <p:cNvPr id="166920" name=""/>
                  <p:cNvPicPr/>
                  <p:nvPr/>
                </p:nvPicPr>
                <p:blipFill>
                  <a:blip r:embed="rId4"/>
                  <a:stretch/>
                </p:blipFill>
                <p:spPr bwMode="auto">
                  <a:xfrm>
                    <a:off x="3131840" y="4797152"/>
                    <a:ext cx="2648880" cy="58864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Dilation</a:t>
            </a:r>
            <a:endParaRPr lang="ru-RU"/>
          </a:p>
        </p:txBody>
      </p:sp>
      <p:sp>
        <p:nvSpPr>
          <p:cNvPr id="8" name="Дата 7"/>
          <p:cNvSpPr>
            <a:spLocks noGrp="1"/>
          </p:cNvSpPr>
          <p:nvPr>
            <p:ph type="dt" sz="half" idx="10"/>
          </p:nvPr>
        </p:nvSpPr>
        <p:spPr bwMode="auto"/>
        <p:txBody>
          <a:bodyPr/>
          <a:lstStyle/>
          <a:p>
            <a:pPr>
              <a:defRPr/>
            </a:pPr>
            <a:fld id="{B11D62DA-430A-49BF-AA24-C57D52FAF245}"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b="1"/>
              <a:t>A dilation </a:t>
            </a:r>
            <a:r>
              <a:rPr lang="en-US"/>
              <a:t>of an image </a:t>
            </a:r>
            <a:r>
              <a:rPr lang="en-US" b="1"/>
              <a:t>I </a:t>
            </a:r>
            <a:r>
              <a:rPr lang="en-US"/>
              <a:t>by the structure element </a:t>
            </a:r>
            <a:r>
              <a:rPr lang="en-US" i="1"/>
              <a:t>H</a:t>
            </a:r>
            <a:r>
              <a:rPr lang="en-US"/>
              <a:t> is given by the set operation</a:t>
            </a:r>
            <a:endParaRPr/>
          </a:p>
          <a:p>
            <a:pPr>
              <a:defRPr/>
            </a:pPr>
            <a:endParaRPr lang="en-US"/>
          </a:p>
          <a:p>
            <a:pPr>
              <a:defRPr/>
            </a:pPr>
            <a:endParaRPr lang="en-US"/>
          </a:p>
          <a:p>
            <a:pPr>
              <a:defRPr/>
            </a:pPr>
            <a:r>
              <a:rPr lang="en-US"/>
              <a:t>Alternative definition: Take the union of copies of the structuring element, Hp, centered at every pixel location p in the foreground:</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195736" y="2636912"/>
          <a:ext cx="4385580" cy="461640"/>
        </p:xfrm>
        <a:graphic>
          <a:graphicData uri="http://schemas.openxmlformats.org/presentationml/2006/ole">
            <p:oleObj name="oleObj" r:id="rId3" imgW="1929765" imgH="202565" progId="Equation.3">
              <p:embed/>
              <p:pic>
                <p:nvPicPr>
                  <p:cNvPr id="166921" name=""/>
                  <p:cNvPicPr/>
                  <p:nvPr/>
                </p:nvPicPr>
                <p:blipFill>
                  <a:blip r:embed="rId2"/>
                  <a:stretch/>
                </p:blipFill>
                <p:spPr bwMode="auto">
                  <a:xfrm>
                    <a:off x="2195736" y="2636912"/>
                    <a:ext cx="4385580" cy="46164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449638" y="4869159"/>
          <a:ext cx="2165350" cy="836613"/>
        </p:xfrm>
        <a:graphic>
          <a:graphicData uri="http://schemas.openxmlformats.org/presentationml/2006/ole">
            <p:oleObj name="oleObj" r:id="rId5" imgW="951865" imgH="367665" progId="Equation.3">
              <p:embed/>
              <p:pic>
                <p:nvPicPr>
                  <p:cNvPr id="166922" name=""/>
                  <p:cNvPicPr/>
                  <p:nvPr/>
                </p:nvPicPr>
                <p:blipFill>
                  <a:blip r:embed="rId4"/>
                  <a:stretch/>
                </p:blipFill>
                <p:spPr bwMode="auto">
                  <a:xfrm>
                    <a:off x="3449638" y="4869159"/>
                    <a:ext cx="2165350" cy="836613"/>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Dilation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pSp>
        <p:nvGrpSpPr>
          <p:cNvPr id="8" name="Group 18"/>
          <p:cNvGrpSpPr/>
          <p:nvPr/>
        </p:nvGrpSpPr>
        <p:grpSpPr bwMode="auto">
          <a:xfrm>
            <a:off x="1143000" y="2349500"/>
            <a:ext cx="6232525" cy="2622550"/>
            <a:chOff x="720" y="1842"/>
            <a:chExt cx="3926" cy="1652"/>
          </a:xfrm>
        </p:grpSpPr>
        <p:sp>
          <p:nvSpPr>
            <p:cNvPr id="9" name="AutoShape 4"/>
            <p:cNvSpPr>
              <a:spLocks noChangeArrowheads="1"/>
            </p:cNvSpPr>
            <p:nvPr/>
          </p:nvSpPr>
          <p:spPr bwMode="auto">
            <a:xfrm>
              <a:off x="3408" y="2102"/>
              <a:ext cx="1152" cy="816"/>
            </a:xfrm>
            <a:prstGeom prst="roundRect">
              <a:avLst>
                <a:gd name="adj" fmla="val 23282"/>
              </a:avLst>
            </a:prstGeom>
            <a:solidFill>
              <a:schemeClr val="accent2"/>
            </a:solidFill>
            <a:ln w="9525">
              <a:solidFill>
                <a:schemeClr val="tx1"/>
              </a:solidFill>
              <a:miter lim="800000"/>
              <a:headEnd/>
              <a:tailEnd/>
            </a:ln>
            <a:effectLst/>
          </p:spPr>
          <p:txBody>
            <a:bodyPr wrap="none" anchor="ctr"/>
            <a:lstStyle/>
            <a:p>
              <a:pPr>
                <a:defRPr/>
              </a:pPr>
              <a:endParaRPr lang="ru-RU"/>
            </a:p>
          </p:txBody>
        </p:sp>
        <p:sp>
          <p:nvSpPr>
            <p:cNvPr id="10" name="Oval 5"/>
            <p:cNvSpPr>
              <a:spLocks noChangeArrowheads="1"/>
            </p:cNvSpPr>
            <p:nvPr/>
          </p:nvSpPr>
          <p:spPr bwMode="auto">
            <a:xfrm>
              <a:off x="4176" y="2102"/>
              <a:ext cx="384" cy="384"/>
            </a:xfrm>
            <a:prstGeom prst="ellipse">
              <a:avLst/>
            </a:prstGeom>
            <a:noFill/>
            <a:ln w="9525" cap="rnd">
              <a:solidFill>
                <a:schemeClr val="tx1"/>
              </a:solidFill>
              <a:prstDash val="sysDot"/>
              <a:miter lim="800000"/>
              <a:headEnd/>
              <a:tailEnd/>
            </a:ln>
            <a:effectLst/>
          </p:spPr>
          <p:txBody>
            <a:bodyPr wrap="none" anchor="ctr"/>
            <a:lstStyle/>
            <a:p>
              <a:pPr>
                <a:defRPr/>
              </a:pPr>
              <a:endParaRPr lang="ru-RU"/>
            </a:p>
          </p:txBody>
        </p:sp>
        <p:sp>
          <p:nvSpPr>
            <p:cNvPr id="11" name="Oval 6"/>
            <p:cNvSpPr>
              <a:spLocks noChangeArrowheads="1"/>
            </p:cNvSpPr>
            <p:nvPr/>
          </p:nvSpPr>
          <p:spPr bwMode="auto">
            <a:xfrm>
              <a:off x="4176" y="2534"/>
              <a:ext cx="384" cy="384"/>
            </a:xfrm>
            <a:prstGeom prst="ellipse">
              <a:avLst/>
            </a:prstGeom>
            <a:solidFill>
              <a:schemeClr val="accent2"/>
            </a:solidFill>
            <a:ln w="9525" cap="rnd">
              <a:solidFill>
                <a:schemeClr val="tx1"/>
              </a:solidFill>
              <a:prstDash val="sysDot"/>
              <a:miter lim="800000"/>
              <a:headEnd/>
              <a:tailEnd/>
            </a:ln>
            <a:effectLst/>
          </p:spPr>
          <p:txBody>
            <a:bodyPr wrap="none" anchor="ctr"/>
            <a:lstStyle/>
            <a:p>
              <a:pPr>
                <a:defRPr/>
              </a:pPr>
              <a:endParaRPr lang="ru-RU"/>
            </a:p>
          </p:txBody>
        </p:sp>
        <p:sp>
          <p:nvSpPr>
            <p:cNvPr id="12" name="Oval 7"/>
            <p:cNvSpPr>
              <a:spLocks noChangeArrowheads="1"/>
            </p:cNvSpPr>
            <p:nvPr/>
          </p:nvSpPr>
          <p:spPr bwMode="auto">
            <a:xfrm>
              <a:off x="3408" y="2534"/>
              <a:ext cx="384" cy="384"/>
            </a:xfrm>
            <a:prstGeom prst="ellipse">
              <a:avLst/>
            </a:prstGeom>
            <a:noFill/>
            <a:ln w="9525" cap="rnd">
              <a:solidFill>
                <a:schemeClr val="tx1"/>
              </a:solidFill>
              <a:prstDash val="sysDot"/>
              <a:miter lim="800000"/>
              <a:headEnd/>
              <a:tailEnd/>
            </a:ln>
            <a:effectLst/>
          </p:spPr>
          <p:txBody>
            <a:bodyPr wrap="none" anchor="ctr"/>
            <a:lstStyle/>
            <a:p>
              <a:pPr>
                <a:defRPr/>
              </a:pPr>
              <a:endParaRPr lang="ru-RU"/>
            </a:p>
          </p:txBody>
        </p:sp>
        <p:sp>
          <p:nvSpPr>
            <p:cNvPr id="13" name="Oval 8"/>
            <p:cNvSpPr>
              <a:spLocks noChangeArrowheads="1"/>
            </p:cNvSpPr>
            <p:nvPr/>
          </p:nvSpPr>
          <p:spPr bwMode="auto">
            <a:xfrm>
              <a:off x="3408" y="2102"/>
              <a:ext cx="384" cy="384"/>
            </a:xfrm>
            <a:prstGeom prst="ellipse">
              <a:avLst/>
            </a:prstGeom>
            <a:noFill/>
            <a:ln w="9525" cap="rnd">
              <a:solidFill>
                <a:schemeClr val="tx1"/>
              </a:solidFill>
              <a:prstDash val="sysDot"/>
              <a:miter lim="800000"/>
              <a:headEnd/>
              <a:tailEnd/>
            </a:ln>
            <a:effectLst/>
          </p:spPr>
          <p:txBody>
            <a:bodyPr wrap="none" anchor="ctr"/>
            <a:lstStyle/>
            <a:p>
              <a:pPr>
                <a:defRPr/>
              </a:pPr>
              <a:endParaRPr lang="ru-RU"/>
            </a:p>
          </p:txBody>
        </p:sp>
        <p:sp>
          <p:nvSpPr>
            <p:cNvPr id="14" name="Text Box 9"/>
            <p:cNvSpPr txBox="1">
              <a:spLocks noChangeArrowheads="1"/>
            </p:cNvSpPr>
            <p:nvPr/>
          </p:nvSpPr>
          <p:spPr bwMode="auto">
            <a:xfrm>
              <a:off x="864" y="2630"/>
              <a:ext cx="229" cy="288"/>
            </a:xfrm>
            <a:prstGeom prst="rect">
              <a:avLst/>
            </a:prstGeom>
            <a:noFill/>
            <a:ln w="9525">
              <a:noFill/>
              <a:miter lim="800000"/>
              <a:headEnd/>
              <a:tailEnd/>
            </a:ln>
            <a:effectLst/>
          </p:spPr>
          <p:txBody>
            <a:bodyPr wrap="none">
              <a:spAutoFit/>
            </a:bodyPr>
            <a:lstStyle/>
            <a:p>
              <a:pPr>
                <a:defRPr/>
              </a:pPr>
              <a:r>
                <a:rPr lang="en-US" sz="2400" b="0"/>
                <a:t>B</a:t>
              </a:r>
              <a:endParaRPr/>
            </a:p>
          </p:txBody>
        </p:sp>
        <p:sp>
          <p:nvSpPr>
            <p:cNvPr id="15" name="Oval 10"/>
            <p:cNvSpPr>
              <a:spLocks noChangeArrowheads="1"/>
            </p:cNvSpPr>
            <p:nvPr/>
          </p:nvSpPr>
          <p:spPr bwMode="auto">
            <a:xfrm>
              <a:off x="960" y="2870"/>
              <a:ext cx="384" cy="384"/>
            </a:xfrm>
            <a:prstGeom prst="ellipse">
              <a:avLst/>
            </a:prstGeom>
            <a:solidFill>
              <a:schemeClr val="hlink"/>
            </a:solidFill>
            <a:ln w="9525">
              <a:solidFill>
                <a:schemeClr val="tx1"/>
              </a:solidFill>
              <a:miter lim="800000"/>
              <a:headEnd/>
              <a:tailEnd/>
            </a:ln>
            <a:effectLst/>
          </p:spPr>
          <p:txBody>
            <a:bodyPr wrap="none" anchor="ctr"/>
            <a:lstStyle/>
            <a:p>
              <a:pPr>
                <a:defRPr/>
              </a:pPr>
              <a:endParaRPr lang="ru-RU"/>
            </a:p>
          </p:txBody>
        </p:sp>
        <p:sp>
          <p:nvSpPr>
            <p:cNvPr id="16" name="Line 11"/>
            <p:cNvSpPr>
              <a:spLocks noChangeShapeType="1"/>
            </p:cNvSpPr>
            <p:nvPr/>
          </p:nvSpPr>
          <p:spPr bwMode="auto">
            <a:xfrm>
              <a:off x="720" y="3062"/>
              <a:ext cx="1728" cy="0"/>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7" name="Line 12"/>
            <p:cNvSpPr>
              <a:spLocks noChangeShapeType="1"/>
            </p:cNvSpPr>
            <p:nvPr/>
          </p:nvSpPr>
          <p:spPr bwMode="auto">
            <a:xfrm flipV="1">
              <a:off x="1152" y="1862"/>
              <a:ext cx="0" cy="1632"/>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8" name="Line 13"/>
            <p:cNvSpPr>
              <a:spLocks noChangeShapeType="1"/>
            </p:cNvSpPr>
            <p:nvPr/>
          </p:nvSpPr>
          <p:spPr bwMode="auto">
            <a:xfrm flipV="1">
              <a:off x="3350" y="1842"/>
              <a:ext cx="0" cy="1632"/>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9" name="Line 14"/>
            <p:cNvSpPr>
              <a:spLocks noChangeShapeType="1"/>
            </p:cNvSpPr>
            <p:nvPr/>
          </p:nvSpPr>
          <p:spPr bwMode="auto">
            <a:xfrm>
              <a:off x="3014" y="3090"/>
              <a:ext cx="1632" cy="0"/>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20" name="Rectangle 15"/>
            <p:cNvSpPr>
              <a:spLocks noChangeArrowheads="1"/>
            </p:cNvSpPr>
            <p:nvPr/>
          </p:nvSpPr>
          <p:spPr bwMode="auto">
            <a:xfrm>
              <a:off x="3600" y="2294"/>
              <a:ext cx="795" cy="442"/>
            </a:xfrm>
            <a:prstGeom prst="rect">
              <a:avLst/>
            </a:prstGeom>
            <a:solidFill>
              <a:srgbClr val="BC9800"/>
            </a:solidFill>
            <a:ln w="9525" cap="rnd">
              <a:solidFill>
                <a:schemeClr val="tx1"/>
              </a:solidFill>
              <a:prstDash val="sysDot"/>
              <a:miter lim="800000"/>
              <a:headEnd/>
              <a:tailEnd/>
            </a:ln>
            <a:effectLst/>
          </p:spPr>
          <p:txBody>
            <a:bodyPr wrap="none" anchor="ctr"/>
            <a:lstStyle/>
            <a:p>
              <a:pPr algn="ctr">
                <a:defRPr/>
              </a:pPr>
              <a:r>
                <a:rPr lang="en-US" sz="2400" b="0"/>
                <a:t>A (+) B</a:t>
              </a:r>
              <a:endParaRPr/>
            </a:p>
          </p:txBody>
        </p:sp>
        <p:cxnSp>
          <p:nvCxnSpPr>
            <p:cNvPr id="21" name="AutoShape 16"/>
            <p:cNvCxnSpPr>
              <a:cxnSpLocks noChangeShapeType="1"/>
              <a:stCxn id="15" idx="7"/>
              <a:endCxn id="13" idx="2"/>
            </p:cNvCxnSpPr>
            <p:nvPr/>
          </p:nvCxnSpPr>
          <p:spPr bwMode="auto">
            <a:xfrm rot="16199998">
              <a:off x="2032" y="1550"/>
              <a:ext cx="632" cy="2120"/>
            </a:xfrm>
            <a:prstGeom prst="bentConnector2">
              <a:avLst/>
            </a:prstGeom>
            <a:noFill/>
            <a:ln w="9525" cap="rnd">
              <a:solidFill>
                <a:schemeClr val="tx1"/>
              </a:solidFill>
              <a:prstDash val="sysDot"/>
              <a:miter lim="800000"/>
              <a:headEnd type="triangle" w="med" len="med"/>
              <a:tailEnd type="triangle" w="med" len="med"/>
            </a:ln>
            <a:effectLst/>
          </p:spPr>
        </p:cxnSp>
        <p:cxnSp>
          <p:nvCxnSpPr>
            <p:cNvPr id="22" name="AutoShape 17"/>
            <p:cNvCxnSpPr>
              <a:cxnSpLocks noChangeShapeType="1"/>
              <a:stCxn id="15" idx="5"/>
              <a:endCxn id="12" idx="2"/>
            </p:cNvCxnSpPr>
            <p:nvPr/>
          </p:nvCxnSpPr>
          <p:spPr bwMode="auto">
            <a:xfrm rot="5400000" flipH="1" flipV="1">
              <a:off x="2112" y="1902"/>
              <a:ext cx="472" cy="2120"/>
            </a:xfrm>
            <a:prstGeom prst="bentConnector4">
              <a:avLst>
                <a:gd name="adj1" fmla="val -42375"/>
                <a:gd name="adj2" fmla="val 65657"/>
              </a:avLst>
            </a:prstGeom>
            <a:noFill/>
            <a:ln w="9525" cap="rnd">
              <a:solidFill>
                <a:schemeClr val="tx1"/>
              </a:solidFill>
              <a:prstDash val="sysDot"/>
              <a:miter lim="800000"/>
              <a:headEnd type="triangle" w="med" len="med"/>
              <a:tailEnd type="triangle" w="med" len="med"/>
            </a:ln>
            <a:effectLst/>
          </p:spPr>
        </p:cxn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Dilation Algorithm</a:t>
            </a:r>
            <a:endParaRPr lang="ru-RU"/>
          </a:p>
        </p:txBody>
      </p:sp>
      <p:sp>
        <p:nvSpPr>
          <p:cNvPr id="13" name="Дата 12"/>
          <p:cNvSpPr>
            <a:spLocks noGrp="1"/>
          </p:cNvSpPr>
          <p:nvPr>
            <p:ph type="dt" sz="half" idx="10"/>
          </p:nvPr>
        </p:nvSpPr>
        <p:spPr bwMode="auto"/>
        <p:txBody>
          <a:bodyPr/>
          <a:lstStyle/>
          <a:p>
            <a:pPr>
              <a:defRPr/>
            </a:pPr>
            <a:fld id="{76274ABD-21FB-41E6-B8C9-06421F6AA3C8}" type="datetime1">
              <a:rPr lang="ru-RU"/>
              <a:t/>
            </a:fld>
            <a:endParaRPr lang="ru-RU"/>
          </a:p>
        </p:txBody>
      </p:sp>
      <p:sp>
        <p:nvSpPr>
          <p:cNvPr id="12" name="Нижний колонтитул 11"/>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1" name="Номер слайда 10"/>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normAutofit/>
          </a:bodyPr>
          <a:lstStyle/>
          <a:p>
            <a:pPr>
              <a:defRPr/>
            </a:pPr>
            <a:r>
              <a:rPr lang="en-US"/>
              <a:t>Uses equivalent formula</a:t>
            </a:r>
            <a:endParaRPr/>
          </a:p>
          <a:p>
            <a:pPr>
              <a:defRPr/>
            </a:pPr>
            <a:endParaRPr lang="en-US"/>
          </a:p>
          <a:p>
            <a:pPr>
              <a:defRPr/>
            </a:pPr>
            <a:r>
              <a:rPr lang="en-US"/>
              <a:t>Input: Image </a:t>
            </a:r>
            <a:r>
              <a:rPr lang="en-US" i="1"/>
              <a:t>I</a:t>
            </a:r>
            <a:r>
              <a:rPr lang="en-US"/>
              <a:t>, structuring element </a:t>
            </a:r>
            <a:r>
              <a:rPr lang="en-US" i="1"/>
              <a:t>H</a:t>
            </a:r>
            <a:endParaRPr/>
          </a:p>
          <a:p>
            <a:pPr>
              <a:defRPr/>
            </a:pPr>
            <a:r>
              <a:rPr lang="en-US"/>
              <a:t>Output: Image</a:t>
            </a:r>
            <a:endParaRPr/>
          </a:p>
          <a:p>
            <a:pPr marL="971550" lvl="1" indent="-514350">
              <a:buFont typeface="+mj-lt"/>
              <a:buAutoNum type="arabicPeriod"/>
              <a:defRPr/>
            </a:pPr>
            <a:r>
              <a:rPr lang="en-US"/>
              <a:t>Start with all-zero image </a:t>
            </a:r>
            <a:r>
              <a:rPr lang="en-US" b="1" i="1"/>
              <a:t>I</a:t>
            </a:r>
            <a:endParaRPr/>
          </a:p>
          <a:p>
            <a:pPr marL="971550" lvl="1" indent="-514350">
              <a:buFont typeface="+mj-lt"/>
              <a:buAutoNum type="arabicPeriod"/>
              <a:defRPr/>
            </a:pPr>
            <a:r>
              <a:rPr lang="en-US"/>
              <a:t> Loop over all </a:t>
            </a:r>
            <a:r>
              <a:rPr lang="en-US" b="1" i="1"/>
              <a:t>q ∈ H</a:t>
            </a:r>
            <a:endParaRPr/>
          </a:p>
          <a:p>
            <a:pPr marL="1236726" lvl="2" indent="-514350">
              <a:buFont typeface="+mj-lt"/>
              <a:buAutoNum type="arabicPeriod"/>
              <a:defRPr/>
            </a:pPr>
            <a:r>
              <a:rPr lang="en-US"/>
              <a:t>Compute shifted image </a:t>
            </a:r>
            <a:r>
              <a:rPr lang="en-US" b="1" i="1"/>
              <a:t>Iq</a:t>
            </a:r>
            <a:endParaRPr lang="en-US" b="1" i="1"/>
          </a:p>
          <a:p>
            <a:pPr marL="1236726" lvl="2" indent="-514350">
              <a:buFont typeface="+mj-lt"/>
              <a:buAutoNum type="arabicPeriod"/>
              <a:defRPr/>
            </a:pPr>
            <a:r>
              <a:rPr lang="en-US"/>
              <a:t>Update </a:t>
            </a:r>
            <a:endParaRPr lang="en-US" b="1" i="1"/>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211960" y="1296244"/>
          <a:ext cx="2020887" cy="836612"/>
        </p:xfrm>
        <a:graphic>
          <a:graphicData uri="http://schemas.openxmlformats.org/presentationml/2006/ole">
            <p:oleObj name="oleObj" r:id="rId3" imgW="888365" imgH="367665" progId="Equation.3">
              <p:embed/>
              <p:pic>
                <p:nvPicPr>
                  <p:cNvPr id="166923" name=""/>
                  <p:cNvPicPr/>
                  <p:nvPr/>
                </p:nvPicPr>
                <p:blipFill>
                  <a:blip r:embed="rId2"/>
                  <a:stretch/>
                </p:blipFill>
                <p:spPr bwMode="auto">
                  <a:xfrm>
                    <a:off x="4211960" y="1296244"/>
                    <a:ext cx="2020887" cy="83661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915816" y="2708920"/>
          <a:ext cx="1558925" cy="404813"/>
        </p:xfrm>
        <a:graphic>
          <a:graphicData uri="http://schemas.openxmlformats.org/presentationml/2006/ole">
            <p:oleObj name="oleObj" r:id="rId5" imgW="685800" imgH="177165" progId="Equation.3">
              <p:embed/>
              <p:pic>
                <p:nvPicPr>
                  <p:cNvPr id="166924" name=""/>
                  <p:cNvPicPr/>
                  <p:nvPr/>
                </p:nvPicPr>
                <p:blipFill>
                  <a:blip r:embed="rId4"/>
                  <a:stretch/>
                </p:blipFill>
                <p:spPr bwMode="auto">
                  <a:xfrm>
                    <a:off x="2915816" y="2708920"/>
                    <a:ext cx="1558925" cy="40481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699792" y="4293096"/>
          <a:ext cx="1530350" cy="549275"/>
        </p:xfrm>
        <a:graphic>
          <a:graphicData uri="http://schemas.openxmlformats.org/presentationml/2006/ole">
            <p:oleObj name="oleObj" r:id="rId7" imgW="672465" imgH="240665" progId="Equation.3">
              <p:embed/>
              <p:pic>
                <p:nvPicPr>
                  <p:cNvPr id="166925" name=""/>
                  <p:cNvPicPr/>
                  <p:nvPr/>
                </p:nvPicPr>
                <p:blipFill>
                  <a:blip r:embed="rId6"/>
                  <a:stretch/>
                </p:blipFill>
                <p:spPr bwMode="auto">
                  <a:xfrm>
                    <a:off x="2699792" y="4293096"/>
                    <a:ext cx="1530350" cy="549275"/>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Erosion</a:t>
            </a:r>
            <a:endParaRPr lang="ru-RU"/>
          </a:p>
        </p:txBody>
      </p:sp>
      <p:sp>
        <p:nvSpPr>
          <p:cNvPr id="9" name="Дата 8"/>
          <p:cNvSpPr>
            <a:spLocks noGrp="1"/>
          </p:cNvSpPr>
          <p:nvPr>
            <p:ph type="dt" sz="half" idx="10"/>
          </p:nvPr>
        </p:nvSpPr>
        <p:spPr bwMode="auto"/>
        <p:txBody>
          <a:bodyPr/>
          <a:lstStyle/>
          <a:p>
            <a:pPr>
              <a:defRPr/>
            </a:pPr>
            <a:fld id="{7A2837DC-4030-41A3-B120-8A21847C3955}"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A erosion of an image </a:t>
            </a:r>
            <a:r>
              <a:rPr lang="en-US" b="1" i="1"/>
              <a:t>I</a:t>
            </a:r>
            <a:r>
              <a:rPr lang="en-US"/>
              <a:t> by the structure element </a:t>
            </a:r>
            <a:r>
              <a:rPr lang="en-US" b="1" i="1"/>
              <a:t>H</a:t>
            </a:r>
            <a:r>
              <a:rPr lang="en-US"/>
              <a:t> is given by the set operation</a:t>
            </a:r>
            <a:endParaRPr/>
          </a:p>
          <a:p>
            <a:pPr>
              <a:defRPr/>
            </a:pPr>
            <a:endParaRPr lang="en-US"/>
          </a:p>
          <a:p>
            <a:pPr>
              <a:defRPr/>
            </a:pPr>
            <a:endParaRPr lang="en-US"/>
          </a:p>
          <a:p>
            <a:pPr>
              <a:defRPr/>
            </a:pPr>
            <a:r>
              <a:rPr lang="en-US"/>
              <a:t>Alternative definition: Keep only pixels </a:t>
            </a:r>
            <a:r>
              <a:rPr lang="en-US" b="1" i="1"/>
              <a:t>p ∈ I </a:t>
            </a:r>
            <a:r>
              <a:rPr lang="en-US"/>
              <a:t>such that </a:t>
            </a:r>
            <a:r>
              <a:rPr lang="en-US" b="1" i="1"/>
              <a:t>Hp</a:t>
            </a:r>
            <a:r>
              <a:rPr lang="en-US"/>
              <a:t> fits inside </a:t>
            </a:r>
            <a:r>
              <a:rPr lang="en-US" b="1" i="1"/>
              <a:t>I</a:t>
            </a:r>
            <a:r>
              <a:rPr lang="en-US"/>
              <a:t>:</a:t>
            </a:r>
            <a:endParaRPr/>
          </a:p>
          <a:p>
            <a:pPr>
              <a:defRPr/>
            </a:pPr>
            <a:endParaRPr lang="en-US"/>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043608" y="2492896"/>
          <a:ext cx="6983412" cy="519113"/>
        </p:xfrm>
        <a:graphic>
          <a:graphicData uri="http://schemas.openxmlformats.org/presentationml/2006/ole">
            <p:oleObj name="oleObj" r:id="rId3" imgW="3072765" imgH="228600" progId="Equation.3">
              <p:embed/>
              <p:pic>
                <p:nvPicPr>
                  <p:cNvPr id="166926" name=""/>
                  <p:cNvPicPr/>
                  <p:nvPr/>
                </p:nvPicPr>
                <p:blipFill>
                  <a:blip r:embed="rId2"/>
                  <a:stretch/>
                </p:blipFill>
                <p:spPr bwMode="auto">
                  <a:xfrm>
                    <a:off x="1043608" y="2492896"/>
                    <a:ext cx="6983412" cy="51911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005138" y="5214938"/>
          <a:ext cx="3059112" cy="547687"/>
        </p:xfrm>
        <a:graphic>
          <a:graphicData uri="http://schemas.openxmlformats.org/presentationml/2006/ole">
            <p:oleObj name="oleObj" r:id="rId5" imgW="1345565" imgH="240665" progId="Equation.3">
              <p:embed/>
              <p:pic>
                <p:nvPicPr>
                  <p:cNvPr id="166927" name=""/>
                  <p:cNvPicPr/>
                  <p:nvPr/>
                </p:nvPicPr>
                <p:blipFill>
                  <a:blip r:embed="rId4"/>
                  <a:stretch/>
                </p:blipFill>
                <p:spPr bwMode="auto">
                  <a:xfrm>
                    <a:off x="3005138" y="5214938"/>
                    <a:ext cx="3059112" cy="54768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База данных рентгенологических исследований MURA</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85000" lnSpcReduction="20000"/>
          </a:bodyPr>
          <a:lstStyle/>
          <a:p>
            <a:pPr>
              <a:defRPr/>
            </a:pPr>
            <a:r>
              <a:rPr lang="ru-RU" b="1"/>
              <a:t>mu</a:t>
            </a:r>
            <a:r>
              <a:rPr lang="ru-RU"/>
              <a:t>sculoskeletal</a:t>
            </a:r>
            <a:r>
              <a:rPr lang="ru-RU"/>
              <a:t> </a:t>
            </a:r>
            <a:r>
              <a:rPr lang="ru-RU" b="1"/>
              <a:t>ra</a:t>
            </a:r>
            <a:r>
              <a:rPr lang="ru-RU"/>
              <a:t>diographs</a:t>
            </a:r>
            <a:r>
              <a:rPr lang="ru-RU"/>
              <a:t>.</a:t>
            </a:r>
            <a:endParaRPr/>
          </a:p>
          <a:p>
            <a:pPr>
              <a:defRPr/>
            </a:pPr>
            <a:r>
              <a:rPr lang="ru-RU"/>
              <a:t>Набор данных скелетно-мышечных рентгенограмм, состоящих из 14 863 исследований от 12173 пациентов, в общей сложности 40 561 многоразовых рентгенографических изображений. Каждое из них относится к одному из 7 стандартных типов рентгенологического исследования верхней конечности: локоть, палец, предплечье, рука, плечевая кость, плечо и запястье. Каждое исследование было вручную помечено как нормальное или ненормальное со стороны сертифицированных по радиологии специалистов из </a:t>
            </a:r>
            <a:r>
              <a:rPr lang="ru-RU"/>
              <a:t>Стэнфордской</a:t>
            </a:r>
            <a:r>
              <a:rPr lang="ru-RU"/>
              <a:t> больницы в период с 2001 по 2012 год. Описание:</a:t>
            </a:r>
            <a:endParaRPr/>
          </a:p>
          <a:p>
            <a:pPr>
              <a:defRPr/>
            </a:pPr>
            <a:r>
              <a:rPr lang="en-US" u="sng">
                <a:hlinkClick r:id="rId2" tooltip="https://stanfordmlgroup.github.io/competitions/mura/"/>
              </a:rPr>
              <a:t>https://stanfordmlgroup.github.io/competitions/mura/</a:t>
            </a:r>
            <a:endParaRPr lang="en-US"/>
          </a:p>
          <a:p>
            <a:pPr>
              <a:defRPr/>
            </a:pPr>
            <a:br>
              <a:rPr lang="en-US"/>
            </a:b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Erosion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sp>
        <p:nvSpPr>
          <p:cNvPr id="7" name="Rectangle 4"/>
          <p:cNvSpPr>
            <a:spLocks noChangeArrowheads="1"/>
          </p:cNvSpPr>
          <p:nvPr/>
        </p:nvSpPr>
        <p:spPr bwMode="auto">
          <a:xfrm>
            <a:off x="7223125" y="2926184"/>
            <a:ext cx="762000" cy="695325"/>
          </a:xfrm>
          <a:prstGeom prst="rect">
            <a:avLst/>
          </a:prstGeom>
          <a:solidFill>
            <a:schemeClr val="accent2"/>
          </a:solidFill>
          <a:ln w="9525">
            <a:solidFill>
              <a:schemeClr val="tx1"/>
            </a:solidFill>
            <a:miter lim="800000"/>
            <a:headEnd/>
            <a:tailEnd/>
          </a:ln>
          <a:effectLst/>
        </p:spPr>
        <p:txBody>
          <a:bodyPr wrap="none" anchor="ctr"/>
          <a:lstStyle/>
          <a:p>
            <a:pPr algn="ctr">
              <a:defRPr/>
            </a:pPr>
            <a:endParaRPr lang="ru-RU" sz="2400">
              <a:solidFill>
                <a:schemeClr val="accent2"/>
              </a:solidFill>
            </a:endParaRPr>
          </a:p>
        </p:txBody>
      </p:sp>
      <p:sp>
        <p:nvSpPr>
          <p:cNvPr id="8" name="Line 5"/>
          <p:cNvSpPr>
            <a:spLocks noChangeShapeType="1"/>
          </p:cNvSpPr>
          <p:nvPr/>
        </p:nvSpPr>
        <p:spPr bwMode="auto">
          <a:xfrm flipV="1">
            <a:off x="6737350" y="2438822"/>
            <a:ext cx="1587" cy="2625725"/>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9" name="Text Box 6"/>
          <p:cNvSpPr txBox="1">
            <a:spLocks noChangeArrowheads="1"/>
          </p:cNvSpPr>
          <p:nvPr/>
        </p:nvSpPr>
        <p:spPr bwMode="auto">
          <a:xfrm>
            <a:off x="7162800" y="3850109"/>
            <a:ext cx="892175" cy="457200"/>
          </a:xfrm>
          <a:prstGeom prst="rect">
            <a:avLst/>
          </a:prstGeom>
          <a:noFill/>
          <a:ln w="9525">
            <a:noFill/>
            <a:miter lim="800000"/>
            <a:headEnd/>
            <a:tailEnd/>
          </a:ln>
          <a:effectLst/>
        </p:spPr>
        <p:txBody>
          <a:bodyPr wrap="none">
            <a:spAutoFit/>
          </a:bodyPr>
          <a:lstStyle/>
          <a:p>
            <a:pPr>
              <a:defRPr/>
            </a:pPr>
            <a:r>
              <a:rPr lang="en-US" sz="2400" b="0"/>
              <a:t>A(-)B</a:t>
            </a:r>
            <a:endParaRPr/>
          </a:p>
        </p:txBody>
      </p:sp>
      <p:sp>
        <p:nvSpPr>
          <p:cNvPr id="10" name="Oval 7"/>
          <p:cNvSpPr>
            <a:spLocks noChangeArrowheads="1"/>
          </p:cNvSpPr>
          <p:nvPr/>
        </p:nvSpPr>
        <p:spPr bwMode="auto">
          <a:xfrm>
            <a:off x="3717925" y="4148559"/>
            <a:ext cx="457200" cy="463550"/>
          </a:xfrm>
          <a:prstGeom prst="ellipse">
            <a:avLst/>
          </a:prstGeom>
          <a:solidFill>
            <a:srgbClr val="FFFF00"/>
          </a:solidFill>
          <a:ln w="9525">
            <a:solidFill>
              <a:schemeClr val="tx1"/>
            </a:solidFill>
            <a:miter lim="800000"/>
            <a:headEnd/>
            <a:tailEnd/>
          </a:ln>
          <a:effectLst/>
        </p:spPr>
        <p:txBody>
          <a:bodyPr wrap="none" anchor="ctr"/>
          <a:lstStyle/>
          <a:p>
            <a:pPr>
              <a:defRPr/>
            </a:pPr>
            <a:endParaRPr lang="ru-RU"/>
          </a:p>
        </p:txBody>
      </p:sp>
      <p:sp>
        <p:nvSpPr>
          <p:cNvPr id="11" name="Line 8"/>
          <p:cNvSpPr>
            <a:spLocks noChangeShapeType="1"/>
          </p:cNvSpPr>
          <p:nvPr/>
        </p:nvSpPr>
        <p:spPr bwMode="auto">
          <a:xfrm>
            <a:off x="3260725" y="4383509"/>
            <a:ext cx="2743200" cy="1587"/>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2" name="Line 9"/>
          <p:cNvSpPr>
            <a:spLocks noChangeShapeType="1"/>
          </p:cNvSpPr>
          <p:nvPr/>
        </p:nvSpPr>
        <p:spPr bwMode="auto">
          <a:xfrm flipV="1">
            <a:off x="3946525" y="2443584"/>
            <a:ext cx="1587" cy="2625725"/>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3" name="Line 10"/>
          <p:cNvSpPr>
            <a:spLocks noChangeShapeType="1"/>
          </p:cNvSpPr>
          <p:nvPr/>
        </p:nvSpPr>
        <p:spPr bwMode="auto">
          <a:xfrm flipH="1" flipV="1">
            <a:off x="1031875" y="2421359"/>
            <a:ext cx="7938" cy="2663825"/>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4" name="Line 11"/>
          <p:cNvSpPr>
            <a:spLocks noChangeShapeType="1"/>
          </p:cNvSpPr>
          <p:nvPr/>
        </p:nvSpPr>
        <p:spPr bwMode="auto">
          <a:xfrm>
            <a:off x="441325" y="4383509"/>
            <a:ext cx="2590800" cy="1587"/>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15" name="Rectangle 12"/>
          <p:cNvSpPr>
            <a:spLocks noChangeArrowheads="1"/>
          </p:cNvSpPr>
          <p:nvPr/>
        </p:nvSpPr>
        <p:spPr bwMode="auto">
          <a:xfrm>
            <a:off x="1371600" y="2630909"/>
            <a:ext cx="1262063" cy="1190625"/>
          </a:xfrm>
          <a:prstGeom prst="rect">
            <a:avLst/>
          </a:prstGeom>
          <a:solidFill>
            <a:schemeClr val="accent1"/>
          </a:solidFill>
          <a:ln w="9525">
            <a:solidFill>
              <a:schemeClr val="tx1"/>
            </a:solidFill>
            <a:miter lim="800000"/>
            <a:headEnd/>
            <a:tailEnd/>
          </a:ln>
          <a:effectLst/>
        </p:spPr>
        <p:txBody>
          <a:bodyPr wrap="none" anchor="ctr"/>
          <a:lstStyle/>
          <a:p>
            <a:pPr algn="ctr">
              <a:defRPr/>
            </a:pPr>
            <a:r>
              <a:rPr lang="en-US" sz="2400" b="0"/>
              <a:t>A</a:t>
            </a:r>
            <a:endParaRPr/>
          </a:p>
        </p:txBody>
      </p:sp>
      <p:sp>
        <p:nvSpPr>
          <p:cNvPr id="16" name="Rectangle 13"/>
          <p:cNvSpPr>
            <a:spLocks noChangeArrowheads="1"/>
          </p:cNvSpPr>
          <p:nvPr/>
        </p:nvSpPr>
        <p:spPr bwMode="auto">
          <a:xfrm>
            <a:off x="6994525" y="2691234"/>
            <a:ext cx="1219200" cy="1158875"/>
          </a:xfrm>
          <a:prstGeom prst="rect">
            <a:avLst/>
          </a:prstGeom>
          <a:noFill/>
          <a:ln w="9525">
            <a:solidFill>
              <a:schemeClr val="tx1"/>
            </a:solidFill>
            <a:prstDash val="dash"/>
            <a:miter lim="800000"/>
            <a:headEnd/>
            <a:tailEnd/>
          </a:ln>
          <a:effectLst/>
        </p:spPr>
        <p:txBody>
          <a:bodyPr wrap="none" anchor="ctr"/>
          <a:lstStyle/>
          <a:p>
            <a:pPr algn="ctr">
              <a:defRPr/>
            </a:pPr>
            <a:endParaRPr lang="ru-RU" sz="2400" b="0"/>
          </a:p>
        </p:txBody>
      </p:sp>
      <p:sp>
        <p:nvSpPr>
          <p:cNvPr id="17" name="Oval 14"/>
          <p:cNvSpPr>
            <a:spLocks noChangeArrowheads="1"/>
          </p:cNvSpPr>
          <p:nvPr/>
        </p:nvSpPr>
        <p:spPr bwMode="auto">
          <a:xfrm>
            <a:off x="6994525" y="2700759"/>
            <a:ext cx="457200" cy="463550"/>
          </a:xfrm>
          <a:prstGeom prst="ellipse">
            <a:avLst/>
          </a:prstGeom>
          <a:noFill/>
          <a:ln w="9525">
            <a:solidFill>
              <a:schemeClr val="tx1"/>
            </a:solidFill>
            <a:prstDash val="dash"/>
            <a:miter lim="800000"/>
            <a:headEnd/>
            <a:tailEnd/>
          </a:ln>
          <a:effectLst/>
        </p:spPr>
        <p:txBody>
          <a:bodyPr wrap="none" anchor="ctr"/>
          <a:lstStyle/>
          <a:p>
            <a:pPr>
              <a:defRPr/>
            </a:pPr>
            <a:endParaRPr lang="ru-RU"/>
          </a:p>
        </p:txBody>
      </p:sp>
      <p:sp>
        <p:nvSpPr>
          <p:cNvPr id="18" name="Oval 15"/>
          <p:cNvSpPr>
            <a:spLocks noChangeArrowheads="1"/>
          </p:cNvSpPr>
          <p:nvPr/>
        </p:nvSpPr>
        <p:spPr bwMode="auto">
          <a:xfrm>
            <a:off x="6994525" y="3386559"/>
            <a:ext cx="457200" cy="463550"/>
          </a:xfrm>
          <a:prstGeom prst="ellipse">
            <a:avLst/>
          </a:prstGeom>
          <a:noFill/>
          <a:ln w="9525">
            <a:solidFill>
              <a:schemeClr val="tx1"/>
            </a:solidFill>
            <a:prstDash val="dash"/>
            <a:miter lim="800000"/>
            <a:headEnd/>
            <a:tailEnd/>
          </a:ln>
          <a:effectLst/>
        </p:spPr>
        <p:txBody>
          <a:bodyPr wrap="none" anchor="ctr"/>
          <a:lstStyle/>
          <a:p>
            <a:pPr>
              <a:defRPr/>
            </a:pPr>
            <a:endParaRPr lang="ru-RU"/>
          </a:p>
        </p:txBody>
      </p:sp>
      <p:sp>
        <p:nvSpPr>
          <p:cNvPr id="19" name="Oval 16"/>
          <p:cNvSpPr>
            <a:spLocks noChangeArrowheads="1"/>
          </p:cNvSpPr>
          <p:nvPr/>
        </p:nvSpPr>
        <p:spPr bwMode="auto">
          <a:xfrm>
            <a:off x="7756525" y="3386559"/>
            <a:ext cx="457200" cy="463550"/>
          </a:xfrm>
          <a:prstGeom prst="ellipse">
            <a:avLst/>
          </a:prstGeom>
          <a:noFill/>
          <a:ln w="9525">
            <a:solidFill>
              <a:schemeClr val="tx1"/>
            </a:solidFill>
            <a:prstDash val="dash"/>
            <a:miter lim="800000"/>
            <a:headEnd/>
            <a:tailEnd/>
          </a:ln>
          <a:effectLst/>
        </p:spPr>
        <p:txBody>
          <a:bodyPr wrap="none" anchor="ctr"/>
          <a:lstStyle/>
          <a:p>
            <a:pPr>
              <a:defRPr/>
            </a:pPr>
            <a:endParaRPr lang="ru-RU"/>
          </a:p>
        </p:txBody>
      </p:sp>
      <p:sp>
        <p:nvSpPr>
          <p:cNvPr id="20" name="Oval 17"/>
          <p:cNvSpPr>
            <a:spLocks noChangeArrowheads="1"/>
          </p:cNvSpPr>
          <p:nvPr/>
        </p:nvSpPr>
        <p:spPr bwMode="auto">
          <a:xfrm>
            <a:off x="7756525" y="2700759"/>
            <a:ext cx="457200" cy="463550"/>
          </a:xfrm>
          <a:prstGeom prst="ellipse">
            <a:avLst/>
          </a:prstGeom>
          <a:noFill/>
          <a:ln w="9525">
            <a:solidFill>
              <a:schemeClr val="tx1"/>
            </a:solidFill>
            <a:prstDash val="dash"/>
            <a:miter lim="800000"/>
            <a:headEnd/>
            <a:tailEnd/>
          </a:ln>
          <a:effectLst/>
        </p:spPr>
        <p:txBody>
          <a:bodyPr wrap="none" anchor="ctr"/>
          <a:lstStyle/>
          <a:p>
            <a:pPr>
              <a:defRPr/>
            </a:pPr>
            <a:endParaRPr lang="ru-RU"/>
          </a:p>
        </p:txBody>
      </p:sp>
      <p:sp>
        <p:nvSpPr>
          <p:cNvPr id="21" name="Line 18"/>
          <p:cNvSpPr>
            <a:spLocks noChangeShapeType="1"/>
          </p:cNvSpPr>
          <p:nvPr/>
        </p:nvSpPr>
        <p:spPr bwMode="auto">
          <a:xfrm>
            <a:off x="6248400" y="4383509"/>
            <a:ext cx="2590800" cy="1587"/>
          </a:xfrm>
          <a:prstGeom prst="line">
            <a:avLst/>
          </a:prstGeom>
          <a:noFill/>
          <a:ln w="9525">
            <a:solidFill>
              <a:schemeClr val="tx1"/>
            </a:solidFill>
            <a:miter lim="800000"/>
            <a:headEnd/>
            <a:tailEnd type="arrow" w="sm" len="lg"/>
          </a:ln>
          <a:effectLst/>
        </p:spPr>
        <p:txBody>
          <a:bodyPr wrap="none"/>
          <a:lstStyle/>
          <a:p>
            <a:pPr>
              <a:defRPr/>
            </a:pPr>
            <a:endParaRPr lang="ru-RU"/>
          </a:p>
        </p:txBody>
      </p:sp>
      <p:sp>
        <p:nvSpPr>
          <p:cNvPr id="22" name="Rectangle 19"/>
          <p:cNvSpPr>
            <a:spLocks noChangeArrowheads="1"/>
          </p:cNvSpPr>
          <p:nvPr/>
        </p:nvSpPr>
        <p:spPr bwMode="auto">
          <a:xfrm>
            <a:off x="2771775" y="3037309"/>
            <a:ext cx="550863" cy="457200"/>
          </a:xfrm>
          <a:prstGeom prst="rect">
            <a:avLst/>
          </a:prstGeom>
          <a:noFill/>
          <a:ln w="9525">
            <a:noFill/>
            <a:miter lim="800000"/>
            <a:headEnd/>
            <a:tailEnd/>
          </a:ln>
          <a:effectLst/>
        </p:spPr>
        <p:txBody>
          <a:bodyPr wrap="none">
            <a:spAutoFit/>
          </a:bodyPr>
          <a:lstStyle/>
          <a:p>
            <a:pPr>
              <a:defRPr/>
            </a:pPr>
            <a:r>
              <a:rPr lang="en-US" sz="2400">
                <a:latin typeface="Arial"/>
                <a:cs typeface="Times New Roman"/>
              </a:rPr>
              <a:t>A</a:t>
            </a:r>
            <a:r>
              <a:rPr lang="en-US" sz="2400" baseline="30000">
                <a:latin typeface="Arial"/>
                <a:cs typeface="Times New Roman"/>
              </a:rPr>
              <a:t>C</a:t>
            </a:r>
            <a:endParaRPr lang="ru-RU" sz="2400" baseline="30000">
              <a:latin typeface="Arial"/>
              <a:cs typeface="Times New Roman"/>
            </a:endParaRPr>
          </a:p>
        </p:txBody>
      </p:sp>
      <p:sp>
        <p:nvSpPr>
          <p:cNvPr id="23" name="Text Box 20"/>
          <p:cNvSpPr txBox="1">
            <a:spLocks noChangeArrowheads="1"/>
          </p:cNvSpPr>
          <p:nvPr/>
        </p:nvSpPr>
        <p:spPr bwMode="auto">
          <a:xfrm>
            <a:off x="3762375" y="4132684"/>
            <a:ext cx="1096963" cy="457200"/>
          </a:xfrm>
          <a:prstGeom prst="rect">
            <a:avLst/>
          </a:prstGeom>
          <a:noFill/>
          <a:ln w="9525">
            <a:noFill/>
            <a:miter lim="800000"/>
            <a:headEnd/>
            <a:tailEnd/>
          </a:ln>
          <a:effectLst/>
        </p:spPr>
        <p:txBody>
          <a:bodyPr>
            <a:spAutoFit/>
          </a:bodyPr>
          <a:lstStyle/>
          <a:p>
            <a:pPr>
              <a:defRPr/>
            </a:pPr>
            <a:r>
              <a:rPr lang="en-US" sz="2400" b="0"/>
              <a:t>B</a:t>
            </a:r>
            <a:endParaRPr/>
          </a:p>
        </p:txBody>
      </p:sp>
      <p:sp>
        <p:nvSpPr>
          <p:cNvPr id="24" name="Text Box 21"/>
          <p:cNvSpPr txBox="1">
            <a:spLocks noChangeArrowheads="1"/>
          </p:cNvSpPr>
          <p:nvPr/>
        </p:nvSpPr>
        <p:spPr bwMode="auto">
          <a:xfrm>
            <a:off x="4208463" y="3829471"/>
            <a:ext cx="509587" cy="457200"/>
          </a:xfrm>
          <a:prstGeom prst="rect">
            <a:avLst/>
          </a:prstGeom>
          <a:noFill/>
          <a:ln w="9525">
            <a:noFill/>
            <a:miter lim="800000"/>
            <a:headEnd/>
            <a:tailEnd/>
          </a:ln>
          <a:effectLst/>
        </p:spPr>
        <p:txBody>
          <a:bodyPr wrap="none">
            <a:spAutoFit/>
          </a:bodyPr>
          <a:lstStyle/>
          <a:p>
            <a:pPr>
              <a:defRPr/>
            </a:pPr>
            <a:r>
              <a:rPr lang="en-US" sz="2400" b="0"/>
              <a:t>B</a:t>
            </a:r>
            <a:r>
              <a:rPr lang="ru-RU" sz="2400" baseline="30000">
                <a:latin typeface="Arial"/>
              </a:rPr>
              <a:t>С</a:t>
            </a:r>
            <a:endParaRPr lang="en-US" sz="240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Duality of Erosion and Dilation</a:t>
            </a:r>
            <a:endParaRPr lang="ru-RU"/>
          </a:p>
        </p:txBody>
      </p:sp>
      <p:sp>
        <p:nvSpPr>
          <p:cNvPr id="9" name="Дата 8"/>
          <p:cNvSpPr>
            <a:spLocks noGrp="1"/>
          </p:cNvSpPr>
          <p:nvPr>
            <p:ph type="dt" sz="half" idx="10"/>
          </p:nvPr>
        </p:nvSpPr>
        <p:spPr bwMode="auto"/>
        <p:txBody>
          <a:bodyPr/>
          <a:lstStyle/>
          <a:p>
            <a:pPr>
              <a:defRPr/>
            </a:pPr>
            <a:fld id="{6CF56EE4-535C-4CF0-BFB1-A3EF32DB960B}"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Erosion can be computed as a dilation of the background:</a:t>
            </a:r>
            <a:endParaRPr/>
          </a:p>
          <a:p>
            <a:pPr>
              <a:defRPr/>
            </a:pPr>
            <a:endParaRPr lang="en-US"/>
          </a:p>
          <a:p>
            <a:pPr>
              <a:defRPr/>
            </a:pPr>
            <a:endParaRPr lang="en-US"/>
          </a:p>
          <a:p>
            <a:pPr>
              <a:defRPr/>
            </a:pPr>
            <a:r>
              <a:rPr lang="en-US"/>
              <a:t>Same duality for dilation:</a:t>
            </a:r>
            <a:endParaRPr/>
          </a:p>
          <a:p>
            <a:pPr>
              <a:buNone/>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62313" y="2119064"/>
          <a:ext cx="2366962" cy="576263"/>
        </p:xfrm>
        <a:graphic>
          <a:graphicData uri="http://schemas.openxmlformats.org/presentationml/2006/ole">
            <p:oleObj name="oleObj" r:id="rId3" imgW="1040765" imgH="252730" progId="Equation.3">
              <p:embed/>
              <p:pic>
                <p:nvPicPr>
                  <p:cNvPr id="166928" name=""/>
                  <p:cNvPicPr/>
                  <p:nvPr/>
                </p:nvPicPr>
                <p:blipFill>
                  <a:blip r:embed="rId2"/>
                  <a:stretch/>
                </p:blipFill>
                <p:spPr bwMode="auto">
                  <a:xfrm>
                    <a:off x="3262313" y="2119064"/>
                    <a:ext cx="2366962" cy="5762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347863" y="3860848"/>
          <a:ext cx="2366962" cy="576263"/>
        </p:xfrm>
        <a:graphic>
          <a:graphicData uri="http://schemas.openxmlformats.org/presentationml/2006/ole">
            <p:oleObj name="oleObj" r:id="rId5" imgW="1040765" imgH="252730" progId="Equation.3">
              <p:embed/>
              <p:pic>
                <p:nvPicPr>
                  <p:cNvPr id="166929" name=""/>
                  <p:cNvPicPr/>
                  <p:nvPr/>
                </p:nvPicPr>
                <p:blipFill>
                  <a:blip r:embed="rId4"/>
                  <a:stretch/>
                </p:blipFill>
                <p:spPr bwMode="auto">
                  <a:xfrm>
                    <a:off x="3347863" y="3860848"/>
                    <a:ext cx="2366962" cy="576263"/>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Erosion Algorithm</a:t>
            </a:r>
            <a:endParaRPr lang="ru-RU"/>
          </a:p>
        </p:txBody>
      </p:sp>
      <p:sp>
        <p:nvSpPr>
          <p:cNvPr id="10" name="Дата 9"/>
          <p:cNvSpPr>
            <a:spLocks noGrp="1"/>
          </p:cNvSpPr>
          <p:nvPr>
            <p:ph type="dt" sz="half" idx="10"/>
          </p:nvPr>
        </p:nvSpPr>
        <p:spPr bwMode="auto"/>
        <p:txBody>
          <a:bodyPr/>
          <a:lstStyle/>
          <a:p>
            <a:pPr>
              <a:defRPr/>
            </a:pPr>
            <a:fld id="{0519ABF3-F986-4B39-BAA3-3DE87EA4BB8B}" type="datetime1">
              <a:rPr lang="ru-RU"/>
              <a:t/>
            </a:fld>
            <a:endParaRPr lang="ru-RU"/>
          </a:p>
        </p:txBody>
      </p:sp>
      <p:sp>
        <p:nvSpPr>
          <p:cNvPr id="9" name="Нижний колонтитул 8"/>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8" name="Номер слайда 7"/>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normAutofit/>
          </a:bodyPr>
          <a:lstStyle/>
          <a:p>
            <a:pPr>
              <a:defRPr/>
            </a:pPr>
            <a:r>
              <a:rPr lang="en-US"/>
              <a:t>Uses dual</a:t>
            </a:r>
            <a:endParaRPr/>
          </a:p>
          <a:p>
            <a:pPr>
              <a:defRPr/>
            </a:pPr>
            <a:r>
              <a:rPr lang="en-US"/>
              <a:t>Input: Image</a:t>
            </a:r>
            <a:r>
              <a:rPr lang="en-US" b="1" i="1"/>
              <a:t> I</a:t>
            </a:r>
            <a:r>
              <a:rPr lang="en-US"/>
              <a:t>, structuring element </a:t>
            </a:r>
            <a:r>
              <a:rPr lang="en-US" b="1" i="1"/>
              <a:t>H</a:t>
            </a:r>
            <a:endParaRPr/>
          </a:p>
          <a:p>
            <a:pPr>
              <a:defRPr/>
            </a:pPr>
            <a:r>
              <a:rPr lang="en-US"/>
              <a:t>Output: Image</a:t>
            </a:r>
            <a:endParaRPr/>
          </a:p>
          <a:p>
            <a:pPr>
              <a:defRPr/>
            </a:pPr>
            <a:endParaRPr lang="en-US"/>
          </a:p>
          <a:p>
            <a:pPr marL="925830" lvl="1" indent="-514350">
              <a:buFont typeface="+mj-lt"/>
              <a:buAutoNum type="arabicPeriod"/>
              <a:defRPr/>
            </a:pPr>
            <a:r>
              <a:rPr lang="en-US"/>
              <a:t>Start with inversion </a:t>
            </a:r>
            <a:endParaRPr/>
          </a:p>
          <a:p>
            <a:pPr marL="925830" lvl="1" indent="-514350">
              <a:buFont typeface="+mj-lt"/>
              <a:buAutoNum type="arabicPeriod"/>
              <a:defRPr/>
            </a:pPr>
            <a:r>
              <a:rPr lang="en-US"/>
              <a:t>Dilate </a:t>
            </a:r>
            <a:r>
              <a:rPr lang="en-US" b="1" i="1"/>
              <a:t>I’ </a:t>
            </a:r>
            <a:r>
              <a:rPr lang="en-US"/>
              <a:t>with reflected structure element, H∗</a:t>
            </a:r>
            <a:endParaRPr/>
          </a:p>
          <a:p>
            <a:pPr marL="925830" lvl="1" indent="-514350">
              <a:buFont typeface="+mj-lt"/>
              <a:buAutoNum type="arabicPeriod"/>
              <a:defRPr/>
            </a:pPr>
            <a:r>
              <a:rPr lang="en-US"/>
              <a:t>Invert </a:t>
            </a:r>
            <a:r>
              <a:rPr lang="en-US" b="1" i="1"/>
              <a:t>I’</a:t>
            </a:r>
            <a:endParaRPr/>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771800" y="1196752"/>
          <a:ext cx="2366962" cy="576263"/>
        </p:xfrm>
        <a:graphic>
          <a:graphicData uri="http://schemas.openxmlformats.org/presentationml/2006/ole">
            <p:oleObj name="oleObj" r:id="rId3" imgW="1040765" imgH="252730" progId="Equation.3">
              <p:embed/>
              <p:pic>
                <p:nvPicPr>
                  <p:cNvPr id="166930" name=""/>
                  <p:cNvPicPr/>
                  <p:nvPr/>
                </p:nvPicPr>
                <p:blipFill>
                  <a:blip r:embed="rId2"/>
                  <a:stretch/>
                </p:blipFill>
                <p:spPr bwMode="auto">
                  <a:xfrm>
                    <a:off x="2771800" y="1196752"/>
                    <a:ext cx="2366962" cy="5762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843807" y="2204864"/>
          <a:ext cx="1615740" cy="461640"/>
        </p:xfrm>
        <a:graphic>
          <a:graphicData uri="http://schemas.openxmlformats.org/presentationml/2006/ole">
            <p:oleObj name="oleObj" r:id="rId5" imgW="710565" imgH="202565" progId="Equation.3">
              <p:embed/>
              <p:pic>
                <p:nvPicPr>
                  <p:cNvPr id="166931" name=""/>
                  <p:cNvPicPr/>
                  <p:nvPr/>
                </p:nvPicPr>
                <p:blipFill>
                  <a:blip r:embed="rId4"/>
                  <a:stretch/>
                </p:blipFill>
                <p:spPr bwMode="auto">
                  <a:xfrm>
                    <a:off x="2843807" y="2204864"/>
                    <a:ext cx="1615740" cy="46164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851920" y="3068960"/>
          <a:ext cx="910580" cy="455290"/>
        </p:xfrm>
        <a:graphic>
          <a:graphicData uri="http://schemas.openxmlformats.org/presentationml/2006/ole">
            <p:oleObj name="oleObj" r:id="rId7" imgW="380365" imgH="189865" progId="Equation.3">
              <p:embed/>
              <p:pic>
                <p:nvPicPr>
                  <p:cNvPr id="166932" name=""/>
                  <p:cNvPicPr/>
                  <p:nvPr/>
                </p:nvPicPr>
                <p:blipFill>
                  <a:blip r:embed="rId6"/>
                  <a:stretch/>
                </p:blipFill>
                <p:spPr bwMode="auto">
                  <a:xfrm>
                    <a:off x="3851920" y="3068960"/>
                    <a:ext cx="910580" cy="45529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Properties of Dilation</a:t>
            </a:r>
            <a:endParaRPr lang="ru-RU"/>
          </a:p>
        </p:txBody>
      </p:sp>
      <p:sp>
        <p:nvSpPr>
          <p:cNvPr id="12" name="Дата 11"/>
          <p:cNvSpPr>
            <a:spLocks noGrp="1"/>
          </p:cNvSpPr>
          <p:nvPr>
            <p:ph type="dt" sz="half" idx="10"/>
          </p:nvPr>
        </p:nvSpPr>
        <p:spPr bwMode="auto"/>
        <p:txBody>
          <a:bodyPr/>
          <a:lstStyle/>
          <a:p>
            <a:pPr>
              <a:defRPr/>
            </a:pPr>
            <a:fld id="{8E40953C-57B5-4163-9E0E-E4FF97E4C921}" type="datetime1">
              <a:rPr lang="ru-RU"/>
              <a:t/>
            </a:fld>
            <a:endParaRPr lang="ru-RU"/>
          </a:p>
        </p:txBody>
      </p:sp>
      <p:sp>
        <p:nvSpPr>
          <p:cNvPr id="11" name="Нижний колонтитул 10"/>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0" name="Номер слайда 9"/>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b="1"/>
              <a:t>Commutativity</a:t>
            </a:r>
            <a:r>
              <a:rPr lang="en-US" b="1"/>
              <a:t>:</a:t>
            </a:r>
            <a:endParaRPr/>
          </a:p>
          <a:p>
            <a:pPr>
              <a:defRPr/>
            </a:pPr>
            <a:endParaRPr lang="en-US"/>
          </a:p>
          <a:p>
            <a:pPr>
              <a:defRPr/>
            </a:pPr>
            <a:r>
              <a:rPr lang="en-US"/>
              <a:t>Means we can switch the roles of the structuring element and the image</a:t>
            </a:r>
            <a:endParaRPr/>
          </a:p>
          <a:p>
            <a:pPr>
              <a:defRPr/>
            </a:pPr>
            <a:r>
              <a:rPr lang="en-US"/>
              <a:t>Associativity</a:t>
            </a:r>
            <a:r>
              <a:rPr lang="en-US"/>
              <a:t>:</a:t>
            </a:r>
            <a:endParaRPr/>
          </a:p>
          <a:p>
            <a:pPr>
              <a:defRPr/>
            </a:pPr>
            <a:r>
              <a:rPr lang="en-US"/>
              <a:t>Means that we can sometimes break up a big structuring element into smaller ones:</a:t>
            </a:r>
            <a:endParaRPr/>
          </a:p>
          <a:p>
            <a:pPr>
              <a:defRPr/>
            </a:pPr>
            <a:r>
              <a:rPr lang="en-US"/>
              <a:t>If</a:t>
            </a:r>
            <a:endParaRPr/>
          </a:p>
          <a:p>
            <a:pPr>
              <a:defRPr/>
            </a:pPr>
            <a:r>
              <a:rPr lang="en-US"/>
              <a:t>Then </a:t>
            </a:r>
            <a:endParaRPr/>
          </a:p>
          <a:p>
            <a:pPr>
              <a:defRPr/>
            </a:pPr>
            <a:endParaRPr lang="en-US"/>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843807" y="3140968"/>
          <a:ext cx="2109771" cy="393824"/>
        </p:xfrm>
        <a:graphic>
          <a:graphicData uri="http://schemas.openxmlformats.org/presentationml/2006/ole">
            <p:oleObj name="oleObj" r:id="rId3" imgW="951865" imgH="177165" progId="Equation.3">
              <p:embed/>
              <p:pic>
                <p:nvPicPr>
                  <p:cNvPr id="166933" name=""/>
                  <p:cNvPicPr/>
                  <p:nvPr/>
                </p:nvPicPr>
                <p:blipFill>
                  <a:blip r:embed="rId2"/>
                  <a:stretch/>
                </p:blipFill>
                <p:spPr bwMode="auto">
                  <a:xfrm>
                    <a:off x="2843807" y="3140968"/>
                    <a:ext cx="2109771" cy="393824"/>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259632" y="4437112"/>
          <a:ext cx="3393824" cy="457324"/>
        </p:xfrm>
        <a:graphic>
          <a:graphicData uri="http://schemas.openxmlformats.org/presentationml/2006/ole">
            <p:oleObj name="oleObj" r:id="rId5" imgW="1790065" imgH="240665" progId="Equation.3">
              <p:embed/>
              <p:pic>
                <p:nvPicPr>
                  <p:cNvPr id="166934" name=""/>
                  <p:cNvPicPr/>
                  <p:nvPr/>
                </p:nvPicPr>
                <p:blipFill>
                  <a:blip r:embed="rId4"/>
                  <a:stretch/>
                </p:blipFill>
                <p:spPr bwMode="auto">
                  <a:xfrm>
                    <a:off x="1259632" y="4437112"/>
                    <a:ext cx="3393824" cy="457324"/>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558925" y="5311775"/>
          <a:ext cx="2794000" cy="433388"/>
        </p:xfrm>
        <a:graphic>
          <a:graphicData uri="http://schemas.openxmlformats.org/presentationml/2006/ole">
            <p:oleObj name="oleObj" r:id="rId7" imgW="1472565" imgH="228600" progId="Equation.3">
              <p:embed/>
              <p:pic>
                <p:nvPicPr>
                  <p:cNvPr id="166935" name=""/>
                  <p:cNvPicPr/>
                  <p:nvPr/>
                </p:nvPicPr>
                <p:blipFill>
                  <a:blip r:embed="rId6"/>
                  <a:stretch/>
                </p:blipFill>
                <p:spPr bwMode="auto">
                  <a:xfrm>
                    <a:off x="1558925" y="5311775"/>
                    <a:ext cx="2794000" cy="43338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195736" y="5877272"/>
          <a:ext cx="4527550" cy="433388"/>
        </p:xfrm>
        <a:graphic>
          <a:graphicData uri="http://schemas.openxmlformats.org/presentationml/2006/ole">
            <p:oleObj name="oleObj" r:id="rId9" imgW="2386965" imgH="228600" progId="Equation.3">
              <p:embed/>
              <p:pic>
                <p:nvPicPr>
                  <p:cNvPr id="166936" name=""/>
                  <p:cNvPicPr/>
                  <p:nvPr/>
                </p:nvPicPr>
                <p:blipFill>
                  <a:blip r:embed="rId8"/>
                  <a:stretch/>
                </p:blipFill>
                <p:spPr bwMode="auto">
                  <a:xfrm>
                    <a:off x="2195736" y="5877272"/>
                    <a:ext cx="4527550" cy="43338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Properties of Erosion</a:t>
            </a:r>
            <a:endParaRPr lang="ru-RU"/>
          </a:p>
        </p:txBody>
      </p:sp>
      <p:sp>
        <p:nvSpPr>
          <p:cNvPr id="8" name="Дата 7"/>
          <p:cNvSpPr>
            <a:spLocks noGrp="1"/>
          </p:cNvSpPr>
          <p:nvPr>
            <p:ph type="dt" sz="half" idx="10"/>
          </p:nvPr>
        </p:nvSpPr>
        <p:spPr bwMode="auto"/>
        <p:txBody>
          <a:bodyPr/>
          <a:lstStyle/>
          <a:p>
            <a:pPr>
              <a:defRPr/>
            </a:pPr>
            <a:fld id="{7A5C5D00-74DF-49BF-9736-98B709D18F03}"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It is NOT commutative:</a:t>
            </a:r>
            <a:endParaRPr/>
          </a:p>
          <a:p>
            <a:pPr>
              <a:defRPr/>
            </a:pPr>
            <a:endParaRPr lang="en-US"/>
          </a:p>
          <a:p>
            <a:pPr>
              <a:defRPr/>
            </a:pPr>
            <a:endParaRPr lang="ru-RU"/>
          </a:p>
          <a:p>
            <a:pPr>
              <a:defRPr/>
            </a:pPr>
            <a:endParaRPr lang="ru-RU"/>
          </a:p>
          <a:p>
            <a:pPr>
              <a:defRPr/>
            </a:pPr>
            <a:r>
              <a:rPr lang="en-US"/>
              <a:t>It is NOT associative, but:</a:t>
            </a:r>
            <a:endParaRPr/>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347863" y="2031256"/>
          <a:ext cx="2668240" cy="533648"/>
        </p:xfrm>
        <a:graphic>
          <a:graphicData uri="http://schemas.openxmlformats.org/presentationml/2006/ole">
            <p:oleObj name="oleObj" r:id="rId3" imgW="1015365" imgH="202565" progId="Equation.3">
              <p:embed/>
              <p:pic>
                <p:nvPicPr>
                  <p:cNvPr id="166937" name=""/>
                  <p:cNvPicPr/>
                  <p:nvPr/>
                </p:nvPicPr>
                <p:blipFill>
                  <a:blip r:embed="rId2"/>
                  <a:stretch/>
                </p:blipFill>
                <p:spPr bwMode="auto">
                  <a:xfrm>
                    <a:off x="3347863" y="2031256"/>
                    <a:ext cx="2668240" cy="53364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483768" y="4113138"/>
          <a:ext cx="4404612" cy="467990"/>
        </p:xfrm>
        <a:graphic>
          <a:graphicData uri="http://schemas.openxmlformats.org/presentationml/2006/ole">
            <p:oleObj name="oleObj" r:id="rId5" imgW="2031365" imgH="215265" progId="Equation.3">
              <p:embed/>
              <p:pic>
                <p:nvPicPr>
                  <p:cNvPr id="166938" name=""/>
                  <p:cNvPicPr/>
                  <p:nvPr/>
                </p:nvPicPr>
                <p:blipFill>
                  <a:blip r:embed="rId4"/>
                  <a:stretch/>
                </p:blipFill>
                <p:spPr bwMode="auto">
                  <a:xfrm>
                    <a:off x="2483768" y="4113138"/>
                    <a:ext cx="4404612" cy="46799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Some Particular Dilation Operators</a:t>
            </a:r>
            <a:endParaRPr lang="ru-RU"/>
          </a:p>
        </p:txBody>
      </p:sp>
      <p:sp>
        <p:nvSpPr>
          <p:cNvPr id="6" name="Дата 5"/>
          <p:cNvSpPr>
            <a:spLocks noGrp="1"/>
          </p:cNvSpPr>
          <p:nvPr>
            <p:ph type="dt" sz="half" idx="10"/>
          </p:nvPr>
        </p:nvSpPr>
        <p:spPr bwMode="auto"/>
        <p:txBody>
          <a:bodyPr/>
          <a:lstStyle/>
          <a:p>
            <a:pPr>
              <a:defRPr/>
            </a:pPr>
            <a:fld id="{D4BC82B2-B3EE-4EF6-85FF-A36B1B184023}"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 </a:t>
            </a:r>
            <a:r>
              <a:rPr lang="en-US" b="1" i="1"/>
              <a:t>Identity</a:t>
            </a:r>
            <a:r>
              <a:rPr lang="en-US"/>
              <a:t>: id = {(0, 0)}</a:t>
            </a:r>
            <a:endParaRPr/>
          </a:p>
          <a:p>
            <a:pPr lvl="1">
              <a:defRPr/>
            </a:pPr>
            <a:r>
              <a:rPr lang="en-US" b="1" i="1"/>
              <a:t>I ⊕ id = id ⊕ I = I</a:t>
            </a:r>
            <a:endParaRPr/>
          </a:p>
          <a:p>
            <a:pPr>
              <a:defRPr/>
            </a:pPr>
            <a:r>
              <a:rPr lang="en-US" b="1" i="1"/>
              <a:t>Shift by k pixels in x:</a:t>
            </a:r>
            <a:r>
              <a:rPr lang="en-US"/>
              <a:t> </a:t>
            </a:r>
            <a:r>
              <a:rPr lang="en-US"/>
              <a:t>Sx</a:t>
            </a:r>
            <a:r>
              <a:rPr lang="en-US"/>
              <a:t> = {(k, 0)}</a:t>
            </a:r>
            <a:endParaRPr/>
          </a:p>
          <a:p>
            <a:pPr>
              <a:defRPr/>
            </a:pPr>
            <a:r>
              <a:rPr lang="en-US" b="1" i="1"/>
              <a:t>Shift by k pixels in y</a:t>
            </a:r>
            <a:r>
              <a:rPr lang="en-US"/>
              <a:t>: </a:t>
            </a:r>
            <a:r>
              <a:rPr lang="en-US"/>
              <a:t>Sy</a:t>
            </a:r>
            <a:r>
              <a:rPr lang="en-US"/>
              <a:t> = {(0, 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Opening</a:t>
            </a:r>
            <a:endParaRPr lang="ru-RU"/>
          </a:p>
        </p:txBody>
      </p:sp>
      <p:sp>
        <p:nvSpPr>
          <p:cNvPr id="7" name="Дата 6"/>
          <p:cNvSpPr>
            <a:spLocks noGrp="1"/>
          </p:cNvSpPr>
          <p:nvPr>
            <p:ph type="dt" sz="half" idx="10"/>
          </p:nvPr>
        </p:nvSpPr>
        <p:spPr bwMode="auto"/>
        <p:txBody>
          <a:bodyPr/>
          <a:lstStyle/>
          <a:p>
            <a:pPr>
              <a:defRPr/>
            </a:pPr>
            <a:fld id="{D6BFFC42-6DCB-43DE-A44A-3BBC894645F1}" type="datetime1">
              <a:rPr lang="ru-RU"/>
              <a:t/>
            </a:fld>
            <a:endParaRPr lang="ru-RU"/>
          </a:p>
        </p:txBody>
      </p:sp>
      <p:sp>
        <p:nvSpPr>
          <p:cNvPr id="6" name="Нижний колонтитул 5"/>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Stray foreground structures that are smaller than the H structure element will disappear. Larger structures will remain.</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915816" y="3573016"/>
          <a:ext cx="3000660" cy="461640"/>
        </p:xfrm>
        <a:graphic>
          <a:graphicData uri="http://schemas.openxmlformats.org/presentationml/2006/ole">
            <p:oleObj name="oleObj" r:id="rId3" imgW="1320165" imgH="202565" progId="Equation.3">
              <p:embed/>
              <p:pic>
                <p:nvPicPr>
                  <p:cNvPr id="166939" name=""/>
                  <p:cNvPicPr/>
                  <p:nvPr/>
                </p:nvPicPr>
                <p:blipFill>
                  <a:blip r:embed="rId2"/>
                  <a:stretch/>
                </p:blipFill>
                <p:spPr bwMode="auto">
                  <a:xfrm>
                    <a:off x="2915816" y="3573016"/>
                    <a:ext cx="3000660" cy="46164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Closing</a:t>
            </a:r>
            <a:endParaRPr lang="ru-RU"/>
          </a:p>
        </p:txBody>
      </p:sp>
      <p:sp>
        <p:nvSpPr>
          <p:cNvPr id="8" name="Дата 7"/>
          <p:cNvSpPr>
            <a:spLocks noGrp="1"/>
          </p:cNvSpPr>
          <p:nvPr>
            <p:ph type="dt" sz="half" idx="10"/>
          </p:nvPr>
        </p:nvSpPr>
        <p:spPr bwMode="auto"/>
        <p:txBody>
          <a:bodyPr/>
          <a:lstStyle/>
          <a:p>
            <a:pPr>
              <a:defRPr/>
            </a:pPr>
            <a:fld id="{284A45A6-E8EC-44F9-82B6-EF7830B6E774}"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Holes in the foreground that are smaller than H will be filled.</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901950" y="3573463"/>
          <a:ext cx="3028950" cy="461962"/>
        </p:xfrm>
        <a:graphic>
          <a:graphicData uri="http://schemas.openxmlformats.org/presentationml/2006/ole">
            <p:oleObj name="oleObj" r:id="rId3" imgW="1332865" imgH="202565" progId="Equation.3">
              <p:embed/>
              <p:pic>
                <p:nvPicPr>
                  <p:cNvPr id="166940" name=""/>
                  <p:cNvPicPr/>
                  <p:nvPr/>
                </p:nvPicPr>
                <p:blipFill>
                  <a:blip r:embed="rId2"/>
                  <a:stretch/>
                </p:blipFill>
                <p:spPr bwMode="auto">
                  <a:xfrm>
                    <a:off x="2901950" y="3573463"/>
                    <a:ext cx="3028950" cy="461962"/>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Заголовок 3"/>
          <p:cNvSpPr>
            <a:spLocks noGrp="1"/>
          </p:cNvSpPr>
          <p:nvPr>
            <p:ph type="title"/>
          </p:nvPr>
        </p:nvSpPr>
        <p:spPr bwMode="auto"/>
        <p:txBody>
          <a:bodyPr/>
          <a:lstStyle/>
          <a:p>
            <a:pPr>
              <a:defRPr/>
            </a:pPr>
            <a:r>
              <a:rPr lang="en-US"/>
              <a:t>Noise removing</a:t>
            </a:r>
            <a:endParaRPr lang="ru-RU"/>
          </a:p>
        </p:txBody>
      </p:sp>
      <p:sp>
        <p:nvSpPr>
          <p:cNvPr id="5" name="Текст 4"/>
          <p:cNvSpPr>
            <a:spLocks noGrp="1"/>
          </p:cNvSpPr>
          <p:nvPr>
            <p:ph type="body" idx="1"/>
          </p:nvPr>
        </p:nvSpPr>
        <p:spPr bwMode="auto"/>
        <p:txBody>
          <a:bodyPr/>
          <a:lstStyle/>
          <a:p>
            <a:pPr>
              <a:defRPr/>
            </a:pPr>
            <a:endParaRPr lang="ru-RU"/>
          </a:p>
        </p:txBody>
      </p:sp>
      <p:sp>
        <p:nvSpPr>
          <p:cNvPr id="8" name="Дата 7"/>
          <p:cNvSpPr>
            <a:spLocks noGrp="1"/>
          </p:cNvSpPr>
          <p:nvPr>
            <p:ph type="dt" sz="half" idx="10"/>
          </p:nvPr>
        </p:nvSpPr>
        <p:spPr bwMode="auto"/>
        <p:txBody>
          <a:bodyPr/>
          <a:lstStyle/>
          <a:p>
            <a:pPr>
              <a:defRPr/>
            </a:pPr>
            <a:fld id="{F582A9FC-6F82-4F4A-823A-AC2BD54D9241}" type="datetime1">
              <a:rPr lang="ru-RU"/>
              <a:t/>
            </a:fld>
            <a:endParaRPr lang="ru-RU"/>
          </a:p>
        </p:txBody>
      </p:sp>
      <p:sp>
        <p:nvSpPr>
          <p:cNvPr id="7" name="Нижний колонтитул 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Binary noise</a:t>
            </a:r>
            <a:endParaRPr lang="ru-RU"/>
          </a:p>
        </p:txBody>
      </p:sp>
      <p:sp>
        <p:nvSpPr>
          <p:cNvPr id="4" name="Текст 3"/>
          <p:cNvSpPr>
            <a:spLocks noGrp="1"/>
          </p:cNvSpPr>
          <p:nvPr>
            <p:ph type="body" idx="1"/>
          </p:nvPr>
        </p:nvSpPr>
        <p:spPr bwMode="auto">
          <a:xfrm>
            <a:off x="2555776" y="1052736"/>
            <a:ext cx="1440160" cy="715355"/>
          </a:xfrm>
        </p:spPr>
        <p:txBody>
          <a:bodyPr>
            <a:normAutofit fontScale="92500" lnSpcReduction="20000"/>
          </a:bodyPr>
          <a:lstStyle/>
          <a:p>
            <a:pPr>
              <a:defRPr/>
            </a:pPr>
            <a:r>
              <a:rPr lang="en-US"/>
              <a:t>Original</a:t>
            </a:r>
            <a:endParaRPr/>
          </a:p>
          <a:p>
            <a:pPr>
              <a:defRPr/>
            </a:pPr>
            <a:r>
              <a:rPr lang="en-US"/>
              <a:t> image</a:t>
            </a:r>
            <a:endParaRPr lang="ru-RU"/>
          </a:p>
        </p:txBody>
      </p:sp>
      <p:sp>
        <p:nvSpPr>
          <p:cNvPr id="5" name="Текст 4"/>
          <p:cNvSpPr>
            <a:spLocks noGrp="1"/>
          </p:cNvSpPr>
          <p:nvPr>
            <p:ph type="body" sz="half" idx="3"/>
          </p:nvPr>
        </p:nvSpPr>
        <p:spPr bwMode="auto">
          <a:xfrm>
            <a:off x="7308304" y="1124744"/>
            <a:ext cx="1584175" cy="1656184"/>
          </a:xfrm>
        </p:spPr>
        <p:txBody>
          <a:bodyPr>
            <a:normAutofit lnSpcReduction="10000"/>
          </a:bodyPr>
          <a:lstStyle/>
          <a:p>
            <a:pPr>
              <a:defRPr/>
            </a:pPr>
            <a:r>
              <a:rPr lang="en-US"/>
              <a:t>Salt </a:t>
            </a:r>
            <a:endParaRPr/>
          </a:p>
          <a:p>
            <a:pPr>
              <a:defRPr/>
            </a:pPr>
            <a:r>
              <a:rPr lang="en-US"/>
              <a:t>and </a:t>
            </a:r>
            <a:endParaRPr/>
          </a:p>
          <a:p>
            <a:pPr>
              <a:defRPr/>
            </a:pPr>
            <a:r>
              <a:rPr lang="en-US"/>
              <a:t>pepper </a:t>
            </a:r>
            <a:endParaRPr/>
          </a:p>
          <a:p>
            <a:pPr>
              <a:defRPr/>
            </a:pPr>
            <a:r>
              <a:rPr lang="en-US"/>
              <a:t>noise</a:t>
            </a:r>
            <a:endParaRPr lang="ru-RU"/>
          </a:p>
        </p:txBody>
      </p:sp>
      <p:sp>
        <p:nvSpPr>
          <p:cNvPr id="17" name="Дата 16"/>
          <p:cNvSpPr>
            <a:spLocks noGrp="1"/>
          </p:cNvSpPr>
          <p:nvPr>
            <p:ph type="dt" sz="half" idx="10"/>
          </p:nvPr>
        </p:nvSpPr>
        <p:spPr bwMode="auto"/>
        <p:txBody>
          <a:bodyPr/>
          <a:lstStyle/>
          <a:p>
            <a:pPr>
              <a:defRPr/>
            </a:pPr>
            <a:fld id="{24E2D22E-C334-4BC9-B0BF-5A0F944E757D}" type="datetime1">
              <a:rPr lang="ru-RU"/>
              <a:t/>
            </a:fld>
            <a:endParaRPr lang="ru-RU"/>
          </a:p>
        </p:txBody>
      </p:sp>
      <p:sp>
        <p:nvSpPr>
          <p:cNvPr id="16" name="Нижний колонтитул 15"/>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5" name="Номер слайда 1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Текст 3"/>
          <p:cNvSpPr txBox="1"/>
          <p:nvPr/>
        </p:nvSpPr>
        <p:spPr bwMode="auto">
          <a:xfrm>
            <a:off x="827584" y="4149079"/>
            <a:ext cx="1259632" cy="715355"/>
          </a:xfrm>
          <a:prstGeom prst="rect">
            <a:avLst/>
          </a:prstGeom>
        </p:spPr>
        <p:txBody>
          <a:bodyPr vert="horz" lIns="146304" tIns="91440" rtlCol="0" anchor="ctr">
            <a:normAutofit fontScale="92500" lnSpcReduction="10000"/>
          </a:bodyPr>
          <a:lstStyle/>
          <a:p>
            <a:pPr marL="0" marR="0" lvl="0" indent="0" algn="l" defTabSz="914400">
              <a:lnSpc>
                <a:spcPct val="100000"/>
              </a:lnSpc>
              <a:spcBef>
                <a:spcPts val="0"/>
              </a:spcBef>
              <a:spcAft>
                <a:spcPts val="0"/>
              </a:spcAft>
              <a:buClr>
                <a:schemeClr val="accent1"/>
              </a:buClr>
              <a:buSzPct val="80000"/>
              <a:buFont typeface="Wingdings 2"/>
              <a:buNone/>
              <a:defRPr/>
            </a:pPr>
            <a:r>
              <a:rPr lang="en-US" sz="2300" b="1" i="0" u="none" strike="noStrike" cap="all" spc="0">
                <a:ln>
                  <a:noFill/>
                </a:ln>
                <a:solidFill>
                  <a:schemeClr val="tx1"/>
                </a:solidFill>
                <a:latin typeface="+mn-lt"/>
                <a:ea typeface="+mn-ea"/>
                <a:cs typeface="+mn-cs"/>
              </a:rPr>
              <a:t>White </a:t>
            </a:r>
            <a:endParaRPr/>
          </a:p>
          <a:p>
            <a:pPr marL="0" marR="0" lvl="0" indent="0" algn="l" defTabSz="914400">
              <a:lnSpc>
                <a:spcPct val="100000"/>
              </a:lnSpc>
              <a:spcBef>
                <a:spcPts val="0"/>
              </a:spcBef>
              <a:spcAft>
                <a:spcPts val="0"/>
              </a:spcAft>
              <a:buClr>
                <a:schemeClr val="accent1"/>
              </a:buClr>
              <a:buSzPct val="80000"/>
              <a:buFont typeface="Wingdings 2"/>
              <a:buNone/>
              <a:defRPr/>
            </a:pPr>
            <a:r>
              <a:rPr lang="en-US" sz="2300" b="1" i="0" u="none" strike="noStrike" cap="all" spc="0">
                <a:ln>
                  <a:noFill/>
                </a:ln>
                <a:solidFill>
                  <a:schemeClr val="tx1"/>
                </a:solidFill>
                <a:latin typeface="+mn-lt"/>
                <a:ea typeface="+mn-ea"/>
                <a:cs typeface="+mn-cs"/>
              </a:rPr>
              <a:t>noise</a:t>
            </a:r>
            <a:endParaRPr lang="ru-RU" sz="2300" b="1" i="0" u="none" strike="noStrike" cap="all" spc="0">
              <a:ln>
                <a:noFill/>
              </a:ln>
              <a:solidFill>
                <a:schemeClr val="tx1"/>
              </a:solidFill>
              <a:latin typeface="+mn-lt"/>
              <a:ea typeface="+mn-ea"/>
              <a:cs typeface="+mn-cs"/>
            </a:endParaRPr>
          </a:p>
        </p:txBody>
      </p:sp>
      <p:sp>
        <p:nvSpPr>
          <p:cNvPr id="9" name="Текст 4"/>
          <p:cNvSpPr txBox="1"/>
          <p:nvPr/>
        </p:nvSpPr>
        <p:spPr bwMode="auto">
          <a:xfrm>
            <a:off x="5102225" y="4365104"/>
            <a:ext cx="1197967" cy="715355"/>
          </a:xfrm>
          <a:prstGeom prst="rect">
            <a:avLst/>
          </a:prstGeom>
        </p:spPr>
        <p:txBody>
          <a:bodyPr vert="horz" lIns="146304" tIns="91440" rtlCol="0" anchor="ctr">
            <a:normAutofit fontScale="92500" lnSpcReduction="10000"/>
          </a:bodyPr>
          <a:lstStyle/>
          <a:p>
            <a:pPr marL="0" marR="0" lvl="0" indent="0" algn="l" defTabSz="914400">
              <a:lnSpc>
                <a:spcPct val="100000"/>
              </a:lnSpc>
              <a:spcBef>
                <a:spcPts val="0"/>
              </a:spcBef>
              <a:spcAft>
                <a:spcPts val="0"/>
              </a:spcAft>
              <a:buClr>
                <a:schemeClr val="accent1"/>
              </a:buClr>
              <a:buSzPct val="80000"/>
              <a:buFont typeface="Wingdings 2"/>
              <a:buNone/>
              <a:defRPr/>
            </a:pPr>
            <a:r>
              <a:rPr lang="en-US" sz="2300" b="1" i="0" u="none" strike="noStrike" cap="all" spc="0">
                <a:ln>
                  <a:noFill/>
                </a:ln>
                <a:solidFill>
                  <a:schemeClr val="tx1"/>
                </a:solidFill>
                <a:latin typeface="+mn-lt"/>
                <a:ea typeface="+mn-ea"/>
                <a:cs typeface="+mn-cs"/>
              </a:rPr>
              <a:t>Black</a:t>
            </a:r>
            <a:endParaRPr/>
          </a:p>
          <a:p>
            <a:pPr marL="0" marR="0" lvl="0" indent="0" algn="l" defTabSz="914400">
              <a:lnSpc>
                <a:spcPct val="100000"/>
              </a:lnSpc>
              <a:spcBef>
                <a:spcPts val="0"/>
              </a:spcBef>
              <a:spcAft>
                <a:spcPts val="0"/>
              </a:spcAft>
              <a:buClr>
                <a:schemeClr val="accent1"/>
              </a:buClr>
              <a:buSzPct val="80000"/>
              <a:buFont typeface="Wingdings 2"/>
              <a:buNone/>
              <a:defRPr/>
            </a:pPr>
            <a:r>
              <a:rPr lang="en-US" sz="2300" b="1" i="0" u="none" strike="noStrike" cap="all" spc="0">
                <a:ln>
                  <a:noFill/>
                </a:ln>
                <a:solidFill>
                  <a:schemeClr val="tx1"/>
                </a:solidFill>
                <a:latin typeface="+mn-lt"/>
                <a:ea typeface="+mn-ea"/>
                <a:cs typeface="+mn-cs"/>
              </a:rPr>
              <a:t> noise</a:t>
            </a:r>
            <a:endParaRPr lang="ru-RU" sz="2300" b="1" i="0" u="none" strike="noStrike" cap="all" spc="0">
              <a:ln>
                <a:noFill/>
              </a:ln>
              <a:solidFill>
                <a:schemeClr val="tx1"/>
              </a:solidFill>
              <a:latin typeface="+mn-lt"/>
              <a:ea typeface="+mn-ea"/>
              <a:cs typeface="+mn-cs"/>
            </a:endParaRPr>
          </a:p>
        </p:txBody>
      </p:sp>
      <p:graphicFrame>
        <p:nvGraphicFramePr>
          <p:cNvPr id="11" name="Таблица 10"/>
          <p:cNvGraphicFramePr>
            <a:graphicFrameLocks xmlns:a="http://schemas.openxmlformats.org/drawingml/2006/main" noGrp="1"/>
          </p:cNvGraphicFramePr>
          <p:nvPr/>
        </p:nvGraphicFramePr>
        <p:xfrm>
          <a:off x="0" y="908720"/>
          <a:ext cx="2559599" cy="2560320"/>
        </p:xfrm>
        <a:graphic>
          <a:graphicData uri="http://schemas.openxmlformats.org/drawingml/2006/table">
            <a:tbl>
              <a:tblPr firstRow="0" firstCol="0" lastRow="0" lastCol="0" bandRow="0" bandCol="0">
                <a:tableStyleId>{5C22544A-7EE6-4342-B048-85BDC9FD1C3A}</a:tableStyleId>
              </a:tblPr>
              <a:tblGrid>
                <a:gridCol w="365657"/>
                <a:gridCol w="365657"/>
                <a:gridCol w="365657"/>
                <a:gridCol w="365657"/>
                <a:gridCol w="365657"/>
                <a:gridCol w="365657"/>
                <a:gridCol w="365657"/>
              </a:tblGrid>
              <a:tr h="205714">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r>
              <a:tr h="205714">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r>
              <a:tr h="205714">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r>
              <a:tr h="205714">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r>
              <a:tr h="205714">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r>
              <a:tr h="205714">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r>
              <a:tr h="205714">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c>
                  <a:txBody>
                    <a:bodyPr/>
                    <a:p>
                      <a:pPr>
                        <a:defRPr/>
                      </a:pPr>
                      <a:endParaRPr lang="ru-RU"/>
                    </a:p>
                  </a:txBody>
                  <a:tcPr>
                    <a:lnL w="12700" algn="ctr">
                      <a:noFill/>
                    </a:lnL>
                    <a:lnR w="12700" algn="ctr">
                      <a:noFill/>
                    </a:lnR>
                    <a:lnT w="12700" algn="ctr">
                      <a:noFill/>
                    </a:lnT>
                    <a:lnB w="12700" algn="ctr">
                      <a:noFill/>
                    </a:lnB>
                    <a:solidFill>
                      <a:schemeClr val="tx1"/>
                    </a:solidFill>
                  </a:tcPr>
                </a:tc>
                <a:tc>
                  <a:txBody>
                    <a:bodyPr/>
                    <a:p>
                      <a:pPr>
                        <a:defRPr/>
                      </a:pPr>
                      <a:endParaRPr lang="ru-RU"/>
                    </a:p>
                  </a:txBody>
                  <a:tcPr>
                    <a:lnL w="12700" algn="ctr">
                      <a:noFill/>
                    </a:lnL>
                    <a:lnR w="12700" algn="ctr">
                      <a:noFill/>
                    </a:lnR>
                    <a:lnT w="12700" algn="ctr">
                      <a:noFill/>
                    </a:lnT>
                    <a:lnB w="12700" algn="ctr">
                      <a:noFill/>
                    </a:lnB>
                    <a:solidFill>
                      <a:schemeClr val="bg1"/>
                    </a:solidFill>
                  </a:tcPr>
                </a:tc>
              </a:tr>
            </a:tbl>
          </a:graphicData>
        </a:graphic>
      </p:graphicFrame>
      <p:pic>
        <p:nvPicPr>
          <p:cNvPr id="12" name="Рисунок 11" descr="cp_black_noise.png"/>
          <p:cNvPicPr>
            <a:picLocks noChangeAspect="1"/>
          </p:cNvPicPr>
          <p:nvPr/>
        </p:nvPicPr>
        <p:blipFill>
          <a:blip r:embed="rId2"/>
          <a:stretch/>
        </p:blipFill>
        <p:spPr bwMode="auto">
          <a:xfrm>
            <a:off x="6352785" y="3490721"/>
            <a:ext cx="2791215" cy="2791215"/>
          </a:xfrm>
          <a:prstGeom prst="rect">
            <a:avLst/>
          </a:prstGeom>
        </p:spPr>
      </p:pic>
      <p:pic>
        <p:nvPicPr>
          <p:cNvPr id="13" name="Рисунок 12" descr="cp_salt_pepper_noise.png"/>
          <p:cNvPicPr>
            <a:picLocks noChangeAspect="1"/>
          </p:cNvPicPr>
          <p:nvPr/>
        </p:nvPicPr>
        <p:blipFill>
          <a:blip r:embed="rId3"/>
          <a:stretch/>
        </p:blipFill>
        <p:spPr bwMode="auto">
          <a:xfrm>
            <a:off x="4427984" y="908720"/>
            <a:ext cx="2791215" cy="2791215"/>
          </a:xfrm>
          <a:prstGeom prst="rect">
            <a:avLst/>
          </a:prstGeom>
        </p:spPr>
      </p:pic>
      <p:pic>
        <p:nvPicPr>
          <p:cNvPr id="14" name="Рисунок 13" descr="cp_white_noise.png"/>
          <p:cNvPicPr>
            <a:picLocks noChangeAspect="1"/>
          </p:cNvPicPr>
          <p:nvPr/>
        </p:nvPicPr>
        <p:blipFill>
          <a:blip r:embed="rId4"/>
          <a:stretch/>
        </p:blipFill>
        <p:spPr bwMode="auto">
          <a:xfrm>
            <a:off x="2051720" y="3490721"/>
            <a:ext cx="2791215" cy="2791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Система обмена изображениями мозга при аутизме ABIDE</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(The Autism Brain Imaging Data Exchange)</a:t>
            </a:r>
            <a:r>
              <a:rPr lang="ru-RU"/>
              <a:t>.</a:t>
            </a:r>
            <a:endParaRPr/>
          </a:p>
          <a:p>
            <a:pPr>
              <a:defRPr/>
            </a:pPr>
            <a:r>
              <a:rPr lang="ru-RU"/>
              <a:t>Содержит </a:t>
            </a:r>
            <a:r>
              <a:rPr lang="ru-RU"/>
              <a:t>МРТ-изображений</a:t>
            </a:r>
            <a:r>
              <a:rPr lang="ru-RU"/>
              <a:t> 539 лиц, страдающих от аутизма и 573 типичных элементов управления. Эти 1112 наборов данных состоят из структурных и функциональных данных МРТ, а также обширного массива фенотипической информации. Требуется регистрация. Описание: </a:t>
            </a:r>
            <a:r>
              <a:rPr lang="ru-RU" u="sng">
                <a:hlinkClick r:id="rId2" tooltip="http://www.ncbi.nlm.nih.gov/pubmed/23774715"/>
              </a:rPr>
              <a:t>http://www.ncbi.nlm.nih.gov/pubmed/23774715</a:t>
            </a:r>
            <a:r>
              <a:rPr lang="ru-RU"/>
              <a:t>. Предварительно обработанная версия: </a:t>
            </a:r>
            <a:r>
              <a:rPr lang="ru-RU" u="sng">
                <a:hlinkClick r:id="rId3" tooltip="http://preprocessed-connectomes-project.org/abide/"/>
              </a:rPr>
              <a:t>http://preprocessed-connectomes-project.org/abide/</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Erosion results</a:t>
            </a:r>
            <a:endParaRPr lang="ru-RU"/>
          </a:p>
        </p:txBody>
      </p:sp>
      <p:sp>
        <p:nvSpPr>
          <p:cNvPr id="28" name="Дата 27"/>
          <p:cNvSpPr>
            <a:spLocks noGrp="1"/>
          </p:cNvSpPr>
          <p:nvPr>
            <p:ph type="dt" sz="half" idx="10"/>
          </p:nvPr>
        </p:nvSpPr>
        <p:spPr bwMode="auto"/>
        <p:txBody>
          <a:bodyPr/>
          <a:lstStyle/>
          <a:p>
            <a:pPr>
              <a:defRPr/>
            </a:pPr>
            <a:fld id="{98362F65-5FD1-4565-B37D-3B3C2BAA8C58}" type="datetime1">
              <a:rPr lang="ru-RU"/>
              <a:t/>
            </a:fld>
            <a:endParaRPr lang="ru-RU"/>
          </a:p>
        </p:txBody>
      </p:sp>
      <p:sp>
        <p:nvSpPr>
          <p:cNvPr id="27" name="Нижний колонтитул 26"/>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26" name="Номер слайда 25"/>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cp_black_noise.png"/>
          <p:cNvPicPr>
            <a:picLocks noChangeAspect="1" noGrp="1"/>
          </p:cNvPicPr>
          <p:nvPr>
            <p:ph sz="quarter" idx="1"/>
          </p:nvPr>
        </p:nvPicPr>
        <p:blipFill>
          <a:blip r:embed="rId2"/>
          <a:stretch/>
        </p:blipFill>
        <p:spPr bwMode="auto">
          <a:xfrm>
            <a:off x="52593" y="1501881"/>
            <a:ext cx="2791215" cy="2791215"/>
          </a:xfrm>
          <a:prstGeom prst="rect">
            <a:avLst/>
          </a:prstGeom>
        </p:spPr>
      </p:pic>
      <p:pic>
        <p:nvPicPr>
          <p:cNvPr id="13" name="Рисунок 12" descr="cp_black_noise_dil_8n.png"/>
          <p:cNvPicPr>
            <a:picLocks noChangeAspect="1"/>
          </p:cNvPicPr>
          <p:nvPr/>
        </p:nvPicPr>
        <p:blipFill>
          <a:blip r:embed="rId3"/>
          <a:stretch/>
        </p:blipFill>
        <p:spPr bwMode="auto">
          <a:xfrm>
            <a:off x="6228184" y="1484784"/>
            <a:ext cx="2791215" cy="2791215"/>
          </a:xfrm>
          <a:prstGeom prst="rect">
            <a:avLst/>
          </a:prstGeom>
        </p:spPr>
      </p:pic>
      <p:pic>
        <p:nvPicPr>
          <p:cNvPr id="14" name="Рисунок 13" descr="cp_black_noise_dil_4n.png"/>
          <p:cNvPicPr>
            <a:picLocks noChangeAspect="1"/>
          </p:cNvPicPr>
          <p:nvPr/>
        </p:nvPicPr>
        <p:blipFill>
          <a:blip r:embed="rId4"/>
          <a:stretch/>
        </p:blipFill>
        <p:spPr bwMode="auto">
          <a:xfrm>
            <a:off x="3131840" y="1501881"/>
            <a:ext cx="2791215" cy="2791215"/>
          </a:xfrm>
          <a:prstGeom prst="rect">
            <a:avLst/>
          </a:prstGeom>
        </p:spPr>
      </p:pic>
      <p:sp>
        <p:nvSpPr>
          <p:cNvPr id="17" name="TextBox 16"/>
          <p:cNvSpPr txBox="1"/>
          <p:nvPr/>
        </p:nvSpPr>
        <p:spPr bwMode="auto">
          <a:xfrm>
            <a:off x="467544" y="4437112"/>
            <a:ext cx="2056332" cy="369332"/>
          </a:xfrm>
          <a:prstGeom prst="rect">
            <a:avLst/>
          </a:prstGeom>
          <a:noFill/>
        </p:spPr>
        <p:txBody>
          <a:bodyPr wrap="none" rtlCol="0">
            <a:spAutoFit/>
          </a:bodyPr>
          <a:lstStyle/>
          <a:p>
            <a:pPr>
              <a:defRPr/>
            </a:pPr>
            <a:r>
              <a:rPr lang="en-US"/>
              <a:t>Original: black noise</a:t>
            </a:r>
            <a:endParaRPr lang="ru-RU"/>
          </a:p>
        </p:txBody>
      </p:sp>
      <p:graphicFrame>
        <p:nvGraphicFramePr>
          <p:cNvPr id="19" name="Таблица 18"/>
          <p:cNvGraphicFramePr>
            <a:graphicFrameLocks xmlns:a="http://schemas.openxmlformats.org/drawingml/2006/main" noGrp="1"/>
          </p:cNvGraphicFramePr>
          <p:nvPr/>
        </p:nvGraphicFramePr>
        <p:xfrm>
          <a:off x="4139952" y="4437112"/>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bl>
          </a:graphicData>
        </a:graphic>
      </p:graphicFrame>
      <p:graphicFrame>
        <p:nvGraphicFramePr>
          <p:cNvPr id="20" name="Таблица 19"/>
          <p:cNvGraphicFramePr>
            <a:graphicFrameLocks xmlns:a="http://schemas.openxmlformats.org/drawingml/2006/main" noGrp="1"/>
          </p:cNvGraphicFramePr>
          <p:nvPr/>
        </p:nvGraphicFramePr>
        <p:xfrm>
          <a:off x="7475552" y="4437112"/>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23" name="TextBox 22"/>
          <p:cNvSpPr txBox="1"/>
          <p:nvPr/>
        </p:nvSpPr>
        <p:spPr bwMode="auto">
          <a:xfrm>
            <a:off x="4067944" y="5157192"/>
            <a:ext cx="694421" cy="369332"/>
          </a:xfrm>
          <a:prstGeom prst="rect">
            <a:avLst/>
          </a:prstGeom>
          <a:noFill/>
        </p:spPr>
        <p:txBody>
          <a:bodyPr wrap="none" rtlCol="0">
            <a:spAutoFit/>
          </a:bodyPr>
          <a:lstStyle/>
          <a:p>
            <a:pPr>
              <a:defRPr/>
            </a:pPr>
            <a:r>
              <a:rPr lang="en-US"/>
              <a:t>mask</a:t>
            </a:r>
            <a:endParaRPr lang="ru-RU"/>
          </a:p>
        </p:txBody>
      </p:sp>
      <p:sp>
        <p:nvSpPr>
          <p:cNvPr id="25" name="TextBox 24"/>
          <p:cNvSpPr txBox="1"/>
          <p:nvPr/>
        </p:nvSpPr>
        <p:spPr bwMode="auto">
          <a:xfrm>
            <a:off x="7477979" y="5157192"/>
            <a:ext cx="694421" cy="369332"/>
          </a:xfrm>
          <a:prstGeom prst="rect">
            <a:avLst/>
          </a:prstGeom>
          <a:noFill/>
        </p:spPr>
        <p:txBody>
          <a:bodyPr wrap="squar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a:t>Erosion results</a:t>
            </a:r>
            <a:br>
              <a:rPr lang="en-US"/>
            </a:br>
            <a:endParaRPr lang="ru-RU"/>
          </a:p>
        </p:txBody>
      </p:sp>
      <p:sp>
        <p:nvSpPr>
          <p:cNvPr id="16" name="Дата 15"/>
          <p:cNvSpPr>
            <a:spLocks noGrp="1"/>
          </p:cNvSpPr>
          <p:nvPr>
            <p:ph type="dt" sz="half" idx="10"/>
          </p:nvPr>
        </p:nvSpPr>
        <p:spPr bwMode="auto"/>
        <p:txBody>
          <a:bodyPr/>
          <a:lstStyle/>
          <a:p>
            <a:pPr>
              <a:defRPr/>
            </a:pPr>
            <a:fld id="{7B344CBA-3256-4951-9913-9FF45894CA48}" type="datetime1">
              <a:rPr lang="ru-RU"/>
              <a:t/>
            </a:fld>
            <a:endParaRPr lang="ru-RU"/>
          </a:p>
        </p:txBody>
      </p:sp>
      <p:sp>
        <p:nvSpPr>
          <p:cNvPr id="15" name="Нижний колонтитул 1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4" name="Номер слайда 1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endParaRPr lang="ru-RU"/>
          </a:p>
        </p:txBody>
      </p:sp>
      <p:pic>
        <p:nvPicPr>
          <p:cNvPr id="4" name="Содержимое 7" descr="cp_black_noise.png"/>
          <p:cNvPicPr>
            <a:picLocks noChangeAspect="1"/>
          </p:cNvPicPr>
          <p:nvPr/>
        </p:nvPicPr>
        <p:blipFill>
          <a:blip r:embed="rId2"/>
          <a:stretch/>
        </p:blipFill>
        <p:spPr bwMode="auto">
          <a:xfrm>
            <a:off x="52593" y="1501881"/>
            <a:ext cx="2791215" cy="2791215"/>
          </a:xfrm>
          <a:prstGeom prst="rect">
            <a:avLst/>
          </a:prstGeom>
        </p:spPr>
      </p:pic>
      <p:pic>
        <p:nvPicPr>
          <p:cNvPr id="5" name="Рисунок 4" descr="cp_black_noise_dil_5_5_empty.png"/>
          <p:cNvPicPr>
            <a:picLocks noChangeAspect="1"/>
          </p:cNvPicPr>
          <p:nvPr/>
        </p:nvPicPr>
        <p:blipFill>
          <a:blip r:embed="rId3"/>
          <a:stretch/>
        </p:blipFill>
        <p:spPr bwMode="auto">
          <a:xfrm>
            <a:off x="3275856" y="1484784"/>
            <a:ext cx="2791215" cy="2791215"/>
          </a:xfrm>
          <a:prstGeom prst="rect">
            <a:avLst/>
          </a:prstGeom>
        </p:spPr>
      </p:pic>
      <p:pic>
        <p:nvPicPr>
          <p:cNvPr id="6" name="Рисунок 5" descr="cp_black_noise_dil_5_5_full.png"/>
          <p:cNvPicPr>
            <a:picLocks noChangeAspect="1"/>
          </p:cNvPicPr>
          <p:nvPr/>
        </p:nvPicPr>
        <p:blipFill>
          <a:blip r:embed="rId4"/>
          <a:stretch/>
        </p:blipFill>
        <p:spPr bwMode="auto">
          <a:xfrm>
            <a:off x="6228184" y="1429873"/>
            <a:ext cx="2791215" cy="2791215"/>
          </a:xfrm>
          <a:prstGeom prst="rect">
            <a:avLst/>
          </a:prstGeom>
        </p:spPr>
      </p:pic>
      <p:sp>
        <p:nvSpPr>
          <p:cNvPr id="7" name="TextBox 6"/>
          <p:cNvSpPr txBox="1"/>
          <p:nvPr/>
        </p:nvSpPr>
        <p:spPr bwMode="auto">
          <a:xfrm>
            <a:off x="323528" y="4437112"/>
            <a:ext cx="2056332" cy="646331"/>
          </a:xfrm>
          <a:prstGeom prst="rect">
            <a:avLst/>
          </a:prstGeom>
          <a:noFill/>
        </p:spPr>
        <p:txBody>
          <a:bodyPr wrap="none" rtlCol="0">
            <a:spAutoFit/>
          </a:bodyPr>
          <a:lstStyle/>
          <a:p>
            <a:pPr>
              <a:defRPr/>
            </a:pPr>
            <a:r>
              <a:rPr lang="en-US"/>
              <a:t>Original: black noise</a:t>
            </a:r>
            <a:endParaRPr/>
          </a:p>
          <a:p>
            <a:pPr>
              <a:defRPr/>
            </a:pPr>
            <a:endParaRPr lang="ru-RU"/>
          </a:p>
        </p:txBody>
      </p:sp>
      <p:graphicFrame>
        <p:nvGraphicFramePr>
          <p:cNvPr id="10" name="Таблица 9"/>
          <p:cNvGraphicFramePr>
            <a:graphicFrameLocks xmlns:a="http://schemas.openxmlformats.org/drawingml/2006/main" noGrp="1"/>
          </p:cNvGraphicFramePr>
          <p:nvPr/>
        </p:nvGraphicFramePr>
        <p:xfrm>
          <a:off x="4067944"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bl>
          </a:graphicData>
        </a:graphic>
      </p:graphicFrame>
      <p:graphicFrame>
        <p:nvGraphicFramePr>
          <p:cNvPr id="11" name="Таблица 10"/>
          <p:cNvGraphicFramePr>
            <a:graphicFrameLocks xmlns:a="http://schemas.openxmlformats.org/drawingml/2006/main" noGrp="1"/>
          </p:cNvGraphicFramePr>
          <p:nvPr/>
        </p:nvGraphicFramePr>
        <p:xfrm>
          <a:off x="7020272"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2" name="TextBox 11"/>
          <p:cNvSpPr txBox="1"/>
          <p:nvPr/>
        </p:nvSpPr>
        <p:spPr bwMode="auto">
          <a:xfrm>
            <a:off x="4309627" y="5651956"/>
            <a:ext cx="694421" cy="369332"/>
          </a:xfrm>
          <a:prstGeom prst="rect">
            <a:avLst/>
          </a:prstGeom>
          <a:noFill/>
        </p:spPr>
        <p:txBody>
          <a:bodyPr wrap="none" rtlCol="0">
            <a:spAutoFit/>
          </a:bodyPr>
          <a:lstStyle/>
          <a:p>
            <a:pPr>
              <a:defRPr/>
            </a:pPr>
            <a:r>
              <a:rPr lang="en-US"/>
              <a:t>mask</a:t>
            </a:r>
            <a:endParaRPr lang="ru-RU"/>
          </a:p>
        </p:txBody>
      </p:sp>
      <p:sp>
        <p:nvSpPr>
          <p:cNvPr id="13" name="TextBox 12"/>
          <p:cNvSpPr txBox="1"/>
          <p:nvPr/>
        </p:nvSpPr>
        <p:spPr bwMode="auto">
          <a:xfrm>
            <a:off x="7164288" y="5661248"/>
            <a:ext cx="694421" cy="369332"/>
          </a:xfrm>
          <a:prstGeom prst="rect">
            <a:avLst/>
          </a:prstGeom>
          <a:noFill/>
        </p:spPr>
        <p:txBody>
          <a:bodyPr wrap="non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Dilation results</a:t>
            </a:r>
            <a:endParaRPr lang="ru-RU"/>
          </a:p>
        </p:txBody>
      </p:sp>
      <p:sp>
        <p:nvSpPr>
          <p:cNvPr id="22" name="Дата 21"/>
          <p:cNvSpPr>
            <a:spLocks noGrp="1"/>
          </p:cNvSpPr>
          <p:nvPr>
            <p:ph type="dt" sz="half" idx="10"/>
          </p:nvPr>
        </p:nvSpPr>
        <p:spPr bwMode="auto"/>
        <p:txBody>
          <a:bodyPr/>
          <a:lstStyle/>
          <a:p>
            <a:pPr>
              <a:defRPr/>
            </a:pPr>
            <a:fld id="{526D0E55-2B82-4765-BEDD-C8D57CC67F38}" type="datetime1">
              <a:rPr lang="ru-RU"/>
              <a:t/>
            </a:fld>
            <a:endParaRPr lang="ru-RU"/>
          </a:p>
        </p:txBody>
      </p:sp>
      <p:sp>
        <p:nvSpPr>
          <p:cNvPr id="21" name="Нижний колонтитул 20"/>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8" name="Номер слайда 17"/>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2" name="Содержимое 11" descr="cp_white_noise.png"/>
          <p:cNvPicPr>
            <a:picLocks noChangeAspect="1" noGrp="1"/>
          </p:cNvPicPr>
          <p:nvPr>
            <p:ph sz="quarter" idx="1"/>
          </p:nvPr>
        </p:nvPicPr>
        <p:blipFill>
          <a:blip r:embed="rId2"/>
          <a:stretch/>
        </p:blipFill>
        <p:spPr bwMode="auto">
          <a:xfrm>
            <a:off x="124601" y="1484784"/>
            <a:ext cx="2791215" cy="2791215"/>
          </a:xfrm>
          <a:prstGeom prst="rect">
            <a:avLst/>
          </a:prstGeom>
        </p:spPr>
      </p:pic>
      <p:sp>
        <p:nvSpPr>
          <p:cNvPr id="17" name="TextBox 16"/>
          <p:cNvSpPr txBox="1"/>
          <p:nvPr/>
        </p:nvSpPr>
        <p:spPr bwMode="auto">
          <a:xfrm>
            <a:off x="899592" y="4437112"/>
            <a:ext cx="2101216" cy="369332"/>
          </a:xfrm>
          <a:prstGeom prst="rect">
            <a:avLst/>
          </a:prstGeom>
          <a:noFill/>
        </p:spPr>
        <p:txBody>
          <a:bodyPr wrap="none" rtlCol="0">
            <a:spAutoFit/>
          </a:bodyPr>
          <a:lstStyle/>
          <a:p>
            <a:pPr>
              <a:defRPr/>
            </a:pPr>
            <a:r>
              <a:rPr lang="en-US"/>
              <a:t>Original: white noise</a:t>
            </a:r>
            <a:endParaRPr lang="ru-RU"/>
          </a:p>
        </p:txBody>
      </p:sp>
      <p:graphicFrame>
        <p:nvGraphicFramePr>
          <p:cNvPr id="19" name="Таблица 18"/>
          <p:cNvGraphicFramePr>
            <a:graphicFrameLocks xmlns:a="http://schemas.openxmlformats.org/drawingml/2006/main" noGrp="1"/>
          </p:cNvGraphicFramePr>
          <p:nvPr/>
        </p:nvGraphicFramePr>
        <p:xfrm>
          <a:off x="4139952" y="4437112"/>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bl>
          </a:graphicData>
        </a:graphic>
      </p:graphicFrame>
      <p:graphicFrame>
        <p:nvGraphicFramePr>
          <p:cNvPr id="20" name="Таблица 19"/>
          <p:cNvGraphicFramePr>
            <a:graphicFrameLocks xmlns:a="http://schemas.openxmlformats.org/drawingml/2006/main" noGrp="1"/>
          </p:cNvGraphicFramePr>
          <p:nvPr/>
        </p:nvGraphicFramePr>
        <p:xfrm>
          <a:off x="7475552" y="4437112"/>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23" name="TextBox 22"/>
          <p:cNvSpPr txBox="1"/>
          <p:nvPr/>
        </p:nvSpPr>
        <p:spPr bwMode="auto">
          <a:xfrm>
            <a:off x="4067944" y="5157192"/>
            <a:ext cx="694421" cy="369332"/>
          </a:xfrm>
          <a:prstGeom prst="rect">
            <a:avLst/>
          </a:prstGeom>
          <a:noFill/>
        </p:spPr>
        <p:txBody>
          <a:bodyPr wrap="none" rtlCol="0">
            <a:spAutoFit/>
          </a:bodyPr>
          <a:lstStyle/>
          <a:p>
            <a:pPr>
              <a:defRPr/>
            </a:pPr>
            <a:r>
              <a:rPr lang="en-US"/>
              <a:t>mask</a:t>
            </a:r>
            <a:endParaRPr lang="ru-RU"/>
          </a:p>
        </p:txBody>
      </p:sp>
      <p:sp>
        <p:nvSpPr>
          <p:cNvPr id="25" name="TextBox 24"/>
          <p:cNvSpPr txBox="1"/>
          <p:nvPr/>
        </p:nvSpPr>
        <p:spPr bwMode="auto">
          <a:xfrm>
            <a:off x="7477979" y="5157192"/>
            <a:ext cx="694421" cy="369332"/>
          </a:xfrm>
          <a:prstGeom prst="rect">
            <a:avLst/>
          </a:prstGeom>
          <a:noFill/>
        </p:spPr>
        <p:txBody>
          <a:bodyPr wrap="square" rtlCol="0">
            <a:spAutoFit/>
          </a:bodyPr>
          <a:lstStyle/>
          <a:p>
            <a:pPr>
              <a:defRPr/>
            </a:pPr>
            <a:r>
              <a:rPr lang="en-US"/>
              <a:t>mask</a:t>
            </a:r>
            <a:endParaRPr lang="ru-RU"/>
          </a:p>
        </p:txBody>
      </p:sp>
      <p:pic>
        <p:nvPicPr>
          <p:cNvPr id="15" name="Рисунок 14" descr="cp_white_noise_ero_4n.png"/>
          <p:cNvPicPr>
            <a:picLocks noChangeAspect="1"/>
          </p:cNvPicPr>
          <p:nvPr/>
        </p:nvPicPr>
        <p:blipFill>
          <a:blip r:embed="rId3"/>
          <a:stretch/>
        </p:blipFill>
        <p:spPr bwMode="auto">
          <a:xfrm>
            <a:off x="3131840" y="1484784"/>
            <a:ext cx="2791215" cy="2791215"/>
          </a:xfrm>
          <a:prstGeom prst="rect">
            <a:avLst/>
          </a:prstGeom>
        </p:spPr>
      </p:pic>
      <p:pic>
        <p:nvPicPr>
          <p:cNvPr id="16" name="Рисунок 15" descr="cp_white_noise_ero_8n.png"/>
          <p:cNvPicPr>
            <a:picLocks noChangeAspect="1"/>
          </p:cNvPicPr>
          <p:nvPr/>
        </p:nvPicPr>
        <p:blipFill>
          <a:blip r:embed="rId4"/>
          <a:stretch/>
        </p:blipFill>
        <p:spPr bwMode="auto">
          <a:xfrm>
            <a:off x="6156176" y="1484784"/>
            <a:ext cx="2791215" cy="2791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Dilation results</a:t>
            </a:r>
            <a:endParaRPr lang="ru-RU"/>
          </a:p>
        </p:txBody>
      </p:sp>
      <p:sp>
        <p:nvSpPr>
          <p:cNvPr id="19" name="Дата 18"/>
          <p:cNvSpPr>
            <a:spLocks noGrp="1"/>
          </p:cNvSpPr>
          <p:nvPr>
            <p:ph type="dt" sz="half" idx="10"/>
          </p:nvPr>
        </p:nvSpPr>
        <p:spPr bwMode="auto"/>
        <p:txBody>
          <a:bodyPr/>
          <a:lstStyle/>
          <a:p>
            <a:pPr>
              <a:defRPr/>
            </a:pPr>
            <a:fld id="{B9D56753-A09F-46C7-819B-785E2DDD9B57}" type="datetime1">
              <a:rPr lang="ru-RU"/>
              <a:t/>
            </a:fld>
            <a:endParaRPr lang="ru-RU"/>
          </a:p>
        </p:txBody>
      </p:sp>
      <p:sp>
        <p:nvSpPr>
          <p:cNvPr id="18" name="Нижний колонтитул 1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17" name="Номер слайда 16"/>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4" name="Содержимое 13" descr="cp_white_noise.png"/>
          <p:cNvPicPr>
            <a:picLocks noChangeAspect="1" noGrp="1"/>
          </p:cNvPicPr>
          <p:nvPr>
            <p:ph sz="quarter" idx="1"/>
          </p:nvPr>
        </p:nvPicPr>
        <p:blipFill>
          <a:blip r:embed="rId2"/>
          <a:stretch/>
        </p:blipFill>
        <p:spPr bwMode="auto">
          <a:xfrm>
            <a:off x="124601" y="1484784"/>
            <a:ext cx="2791215" cy="2791215"/>
          </a:xfrm>
          <a:prstGeom prst="rect">
            <a:avLst/>
          </a:prstGeom>
        </p:spPr>
      </p:pic>
      <p:sp>
        <p:nvSpPr>
          <p:cNvPr id="7" name="TextBox 6"/>
          <p:cNvSpPr txBox="1"/>
          <p:nvPr/>
        </p:nvSpPr>
        <p:spPr bwMode="auto">
          <a:xfrm>
            <a:off x="611560" y="4437112"/>
            <a:ext cx="2101216" cy="369332"/>
          </a:xfrm>
          <a:prstGeom prst="rect">
            <a:avLst/>
          </a:prstGeom>
          <a:noFill/>
        </p:spPr>
        <p:txBody>
          <a:bodyPr wrap="none" rtlCol="0">
            <a:spAutoFit/>
          </a:bodyPr>
          <a:lstStyle/>
          <a:p>
            <a:pPr>
              <a:defRPr/>
            </a:pPr>
            <a:r>
              <a:rPr lang="en-US"/>
              <a:t>Original: white noise</a:t>
            </a:r>
            <a:endParaRPr lang="ru-RU"/>
          </a:p>
        </p:txBody>
      </p:sp>
      <p:graphicFrame>
        <p:nvGraphicFramePr>
          <p:cNvPr id="10" name="Таблица 9"/>
          <p:cNvGraphicFramePr>
            <a:graphicFrameLocks xmlns:a="http://schemas.openxmlformats.org/drawingml/2006/main" noGrp="1"/>
          </p:cNvGraphicFramePr>
          <p:nvPr/>
        </p:nvGraphicFramePr>
        <p:xfrm>
          <a:off x="4067944"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rgbClr val="FCECE7"/>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rgbClr val="FCECE7"/>
                    </a:solidFill>
                  </a:tcPr>
                </a:tc>
              </a:tr>
            </a:tbl>
          </a:graphicData>
        </a:graphic>
      </p:graphicFrame>
      <p:graphicFrame>
        <p:nvGraphicFramePr>
          <p:cNvPr id="11" name="Таблица 10"/>
          <p:cNvGraphicFramePr>
            <a:graphicFrameLocks xmlns:a="http://schemas.openxmlformats.org/drawingml/2006/main" noGrp="1"/>
          </p:cNvGraphicFramePr>
          <p:nvPr/>
        </p:nvGraphicFramePr>
        <p:xfrm>
          <a:off x="7020272"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2" name="TextBox 11"/>
          <p:cNvSpPr txBox="1"/>
          <p:nvPr/>
        </p:nvSpPr>
        <p:spPr bwMode="auto">
          <a:xfrm>
            <a:off x="4309627" y="5651956"/>
            <a:ext cx="694421" cy="369332"/>
          </a:xfrm>
          <a:prstGeom prst="rect">
            <a:avLst/>
          </a:prstGeom>
          <a:noFill/>
        </p:spPr>
        <p:txBody>
          <a:bodyPr wrap="none" rtlCol="0">
            <a:spAutoFit/>
          </a:bodyPr>
          <a:lstStyle/>
          <a:p>
            <a:pPr>
              <a:defRPr/>
            </a:pPr>
            <a:r>
              <a:rPr lang="en-US"/>
              <a:t>mask</a:t>
            </a:r>
            <a:endParaRPr lang="ru-RU"/>
          </a:p>
        </p:txBody>
      </p:sp>
      <p:sp>
        <p:nvSpPr>
          <p:cNvPr id="13" name="TextBox 12"/>
          <p:cNvSpPr txBox="1"/>
          <p:nvPr/>
        </p:nvSpPr>
        <p:spPr bwMode="auto">
          <a:xfrm>
            <a:off x="7164288" y="5661248"/>
            <a:ext cx="694421" cy="369332"/>
          </a:xfrm>
          <a:prstGeom prst="rect">
            <a:avLst/>
          </a:prstGeom>
          <a:noFill/>
        </p:spPr>
        <p:txBody>
          <a:bodyPr wrap="none" rtlCol="0">
            <a:spAutoFit/>
          </a:bodyPr>
          <a:lstStyle/>
          <a:p>
            <a:pPr>
              <a:defRPr/>
            </a:pPr>
            <a:r>
              <a:rPr lang="en-US"/>
              <a:t>mask</a:t>
            </a:r>
            <a:endParaRPr lang="ru-RU"/>
          </a:p>
        </p:txBody>
      </p:sp>
      <p:pic>
        <p:nvPicPr>
          <p:cNvPr id="15" name="Рисунок 14" descr="cp_white_noise_ero_5_5_empty.png"/>
          <p:cNvPicPr>
            <a:picLocks noChangeAspect="1"/>
          </p:cNvPicPr>
          <p:nvPr/>
        </p:nvPicPr>
        <p:blipFill>
          <a:blip r:embed="rId3"/>
          <a:stretch/>
        </p:blipFill>
        <p:spPr bwMode="auto">
          <a:xfrm>
            <a:off x="3275856" y="1484784"/>
            <a:ext cx="2791215" cy="2791215"/>
          </a:xfrm>
          <a:prstGeom prst="rect">
            <a:avLst/>
          </a:prstGeom>
        </p:spPr>
      </p:pic>
      <p:pic>
        <p:nvPicPr>
          <p:cNvPr id="16" name="Рисунок 15" descr="cp_white_noise_ero_5_5_full.png"/>
          <p:cNvPicPr>
            <a:picLocks noChangeAspect="1"/>
          </p:cNvPicPr>
          <p:nvPr/>
        </p:nvPicPr>
        <p:blipFill>
          <a:blip r:embed="rId4"/>
          <a:stretch/>
        </p:blipFill>
        <p:spPr bwMode="auto">
          <a:xfrm>
            <a:off x="6228184" y="1484784"/>
            <a:ext cx="2791215" cy="2791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Problems</a:t>
            </a:r>
            <a:endParaRPr lang="ru-RU"/>
          </a:p>
        </p:txBody>
      </p:sp>
      <p:sp>
        <p:nvSpPr>
          <p:cNvPr id="10" name="Дата 9"/>
          <p:cNvSpPr>
            <a:spLocks noGrp="1"/>
          </p:cNvSpPr>
          <p:nvPr>
            <p:ph type="dt" sz="half" idx="10"/>
          </p:nvPr>
        </p:nvSpPr>
        <p:spPr bwMode="auto"/>
        <p:txBody>
          <a:bodyPr/>
          <a:lstStyle/>
          <a:p>
            <a:pPr>
              <a:defRPr/>
            </a:pPr>
            <a:fld id="{7D58B47C-C805-4D2A-AE68-25A8DA4CCD3D}" type="datetime1">
              <a:rPr lang="ru-RU"/>
              <a:t/>
            </a:fld>
            <a:endParaRPr lang="ru-RU"/>
          </a:p>
        </p:txBody>
      </p:sp>
      <p:sp>
        <p:nvSpPr>
          <p:cNvPr id="9" name="Нижний колонтитул 8"/>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8" name="Номер слайда 7"/>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lstStyle/>
          <a:p>
            <a:pPr>
              <a:defRPr/>
            </a:pPr>
            <a:r>
              <a:rPr lang="en-US"/>
              <a:t>You see that foreground size is changed after erosion or dilation. If you want to save original size, you should use opening or closing operations.</a:t>
            </a:r>
            <a:endParaRPr lang="ru-RU"/>
          </a:p>
        </p:txBody>
      </p:sp>
      <p:pic>
        <p:nvPicPr>
          <p:cNvPr id="4" name="Содержимое 11" descr="cp_white_noise.png"/>
          <p:cNvPicPr>
            <a:picLocks noChangeAspect="1"/>
          </p:cNvPicPr>
          <p:nvPr/>
        </p:nvPicPr>
        <p:blipFill>
          <a:blip r:embed="rId2"/>
          <a:stretch/>
        </p:blipFill>
        <p:spPr bwMode="auto">
          <a:xfrm>
            <a:off x="755576" y="3212976"/>
            <a:ext cx="1800000" cy="1800000"/>
          </a:xfrm>
          <a:prstGeom prst="rect">
            <a:avLst/>
          </a:prstGeom>
        </p:spPr>
      </p:pic>
      <p:pic>
        <p:nvPicPr>
          <p:cNvPr id="5" name="Рисунок 4" descr="cp_white_noise_ero_5_5_full.png"/>
          <p:cNvPicPr>
            <a:picLocks noChangeAspect="1"/>
          </p:cNvPicPr>
          <p:nvPr/>
        </p:nvPicPr>
        <p:blipFill>
          <a:blip r:embed="rId3"/>
          <a:stretch/>
        </p:blipFill>
        <p:spPr bwMode="auto">
          <a:xfrm>
            <a:off x="2555976" y="3212976"/>
            <a:ext cx="1800000" cy="1800000"/>
          </a:xfrm>
          <a:prstGeom prst="rect">
            <a:avLst/>
          </a:prstGeom>
        </p:spPr>
      </p:pic>
      <p:pic>
        <p:nvPicPr>
          <p:cNvPr id="6" name="Содержимое 7" descr="cp_black_noise.png"/>
          <p:cNvPicPr>
            <a:picLocks noChangeAspect="1"/>
          </p:cNvPicPr>
          <p:nvPr/>
        </p:nvPicPr>
        <p:blipFill>
          <a:blip r:embed="rId4"/>
          <a:stretch/>
        </p:blipFill>
        <p:spPr bwMode="auto">
          <a:xfrm>
            <a:off x="4788184" y="3284984"/>
            <a:ext cx="1800000" cy="1800000"/>
          </a:xfrm>
          <a:prstGeom prst="rect">
            <a:avLst/>
          </a:prstGeom>
        </p:spPr>
      </p:pic>
      <p:pic>
        <p:nvPicPr>
          <p:cNvPr id="7" name="Рисунок 6" descr="cp_black_noise_dil_5_5_full.png"/>
          <p:cNvPicPr>
            <a:picLocks noChangeAspect="1"/>
          </p:cNvPicPr>
          <p:nvPr/>
        </p:nvPicPr>
        <p:blipFill>
          <a:blip r:embed="rId5"/>
          <a:stretch/>
        </p:blipFill>
        <p:spPr bwMode="auto">
          <a:xfrm>
            <a:off x="6660432" y="3284984"/>
            <a:ext cx="1800000" cy="18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Closing results</a:t>
            </a:r>
            <a:endParaRPr lang="ru-RU"/>
          </a:p>
        </p:txBody>
      </p:sp>
      <p:sp>
        <p:nvSpPr>
          <p:cNvPr id="9" name="Дата 8"/>
          <p:cNvSpPr>
            <a:spLocks noGrp="1"/>
          </p:cNvSpPr>
          <p:nvPr>
            <p:ph type="dt" sz="half" idx="10"/>
          </p:nvPr>
        </p:nvSpPr>
        <p:spPr bwMode="auto"/>
        <p:txBody>
          <a:bodyPr/>
          <a:lstStyle/>
          <a:p>
            <a:pPr>
              <a:defRPr/>
            </a:pPr>
            <a:fld id="{43811B9A-B44C-4D26-872E-EB38741484C1}"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 name="Содержимое 12" descr="cp_black_noise_losing_5_5_full.png"/>
          <p:cNvPicPr>
            <a:picLocks noChangeAspect="1" noGrp="1"/>
          </p:cNvPicPr>
          <p:nvPr>
            <p:ph sz="quarter" idx="1"/>
          </p:nvPr>
        </p:nvPicPr>
        <p:blipFill>
          <a:blip r:embed="rId2"/>
          <a:stretch/>
        </p:blipFill>
        <p:spPr bwMode="auto">
          <a:xfrm>
            <a:off x="6156176" y="1340768"/>
            <a:ext cx="2791215" cy="2791215"/>
          </a:xfrm>
          <a:prstGeom prst="rect">
            <a:avLst/>
          </a:prstGeom>
        </p:spPr>
      </p:pic>
      <p:pic>
        <p:nvPicPr>
          <p:cNvPr id="11" name="Содержимое 7" descr="cp_black_noise.png"/>
          <p:cNvPicPr>
            <a:picLocks noChangeAspect="1"/>
          </p:cNvPicPr>
          <p:nvPr/>
        </p:nvPicPr>
        <p:blipFill>
          <a:blip r:embed="rId3"/>
          <a:stretch/>
        </p:blipFill>
        <p:spPr bwMode="auto">
          <a:xfrm>
            <a:off x="539552" y="1412776"/>
            <a:ext cx="2791215" cy="2791215"/>
          </a:xfrm>
          <a:prstGeom prst="rect">
            <a:avLst/>
          </a:prstGeom>
        </p:spPr>
      </p:pic>
      <p:pic>
        <p:nvPicPr>
          <p:cNvPr id="12" name="Рисунок 11" descr="cp_black_noise_dil_5_5_full.png"/>
          <p:cNvPicPr>
            <a:picLocks noChangeAspect="1"/>
          </p:cNvPicPr>
          <p:nvPr/>
        </p:nvPicPr>
        <p:blipFill>
          <a:blip r:embed="rId4"/>
          <a:stretch/>
        </p:blipFill>
        <p:spPr bwMode="auto">
          <a:xfrm>
            <a:off x="3347863" y="1340768"/>
            <a:ext cx="2791215" cy="2791215"/>
          </a:xfrm>
          <a:prstGeom prst="rect">
            <a:avLst/>
          </a:prstGeom>
        </p:spPr>
      </p:pic>
      <p:sp>
        <p:nvSpPr>
          <p:cNvPr id="14" name="TextBox 13"/>
          <p:cNvSpPr txBox="1"/>
          <p:nvPr/>
        </p:nvSpPr>
        <p:spPr bwMode="auto">
          <a:xfrm>
            <a:off x="1043608" y="4365104"/>
            <a:ext cx="2056332" cy="369332"/>
          </a:xfrm>
          <a:prstGeom prst="rect">
            <a:avLst/>
          </a:prstGeom>
          <a:noFill/>
        </p:spPr>
        <p:txBody>
          <a:bodyPr wrap="none" rtlCol="0">
            <a:spAutoFit/>
          </a:bodyPr>
          <a:lstStyle/>
          <a:p>
            <a:pPr>
              <a:defRPr/>
            </a:pPr>
            <a:r>
              <a:rPr lang="en-US"/>
              <a:t>Original: black noise</a:t>
            </a:r>
            <a:endParaRPr lang="ru-RU"/>
          </a:p>
        </p:txBody>
      </p:sp>
      <p:sp>
        <p:nvSpPr>
          <p:cNvPr id="16" name="TextBox 15"/>
          <p:cNvSpPr txBox="1"/>
          <p:nvPr/>
        </p:nvSpPr>
        <p:spPr bwMode="auto">
          <a:xfrm>
            <a:off x="4417995" y="4365104"/>
            <a:ext cx="928459" cy="369332"/>
          </a:xfrm>
          <a:prstGeom prst="rect">
            <a:avLst/>
          </a:prstGeom>
          <a:noFill/>
        </p:spPr>
        <p:txBody>
          <a:bodyPr wrap="none" rtlCol="0">
            <a:spAutoFit/>
          </a:bodyPr>
          <a:lstStyle/>
          <a:p>
            <a:pPr>
              <a:defRPr/>
            </a:pPr>
            <a:r>
              <a:rPr lang="en-US"/>
              <a:t>Dilation</a:t>
            </a:r>
            <a:endParaRPr lang="ru-RU"/>
          </a:p>
        </p:txBody>
      </p:sp>
      <p:sp>
        <p:nvSpPr>
          <p:cNvPr id="17" name="TextBox 16"/>
          <p:cNvSpPr txBox="1"/>
          <p:nvPr/>
        </p:nvSpPr>
        <p:spPr bwMode="auto">
          <a:xfrm>
            <a:off x="7154299" y="4365104"/>
            <a:ext cx="878766" cy="369332"/>
          </a:xfrm>
          <a:prstGeom prst="rect">
            <a:avLst/>
          </a:prstGeom>
          <a:noFill/>
        </p:spPr>
        <p:txBody>
          <a:bodyPr wrap="none" rtlCol="0">
            <a:spAutoFit/>
          </a:bodyPr>
          <a:lstStyle/>
          <a:p>
            <a:pPr>
              <a:defRPr/>
            </a:pPr>
            <a:r>
              <a:rPr lang="en-US"/>
              <a:t>Closing</a:t>
            </a:r>
            <a:endParaRPr lang="ru-RU"/>
          </a:p>
        </p:txBody>
      </p:sp>
      <p:graphicFrame>
        <p:nvGraphicFramePr>
          <p:cNvPr id="18" name="Таблица 17"/>
          <p:cNvGraphicFramePr>
            <a:graphicFrameLocks xmlns:a="http://schemas.openxmlformats.org/drawingml/2006/main" noGrp="1"/>
          </p:cNvGraphicFramePr>
          <p:nvPr/>
        </p:nvGraphicFramePr>
        <p:xfrm>
          <a:off x="5724128"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9" name="TextBox 18"/>
          <p:cNvSpPr txBox="1"/>
          <p:nvPr/>
        </p:nvSpPr>
        <p:spPr bwMode="auto">
          <a:xfrm>
            <a:off x="5868144" y="5661248"/>
            <a:ext cx="694421" cy="369332"/>
          </a:xfrm>
          <a:prstGeom prst="rect">
            <a:avLst/>
          </a:prstGeom>
          <a:noFill/>
        </p:spPr>
        <p:txBody>
          <a:bodyPr wrap="non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Opening results</a:t>
            </a:r>
            <a:endParaRPr lang="ru-RU"/>
          </a:p>
        </p:txBody>
      </p:sp>
      <p:sp>
        <p:nvSpPr>
          <p:cNvPr id="9" name="Дата 8"/>
          <p:cNvSpPr>
            <a:spLocks noGrp="1"/>
          </p:cNvSpPr>
          <p:nvPr>
            <p:ph type="dt" sz="half" idx="10"/>
          </p:nvPr>
        </p:nvSpPr>
        <p:spPr bwMode="auto"/>
        <p:txBody>
          <a:bodyPr/>
          <a:lstStyle/>
          <a:p>
            <a:pPr>
              <a:defRPr/>
            </a:pPr>
            <a:fld id="{033AA864-54B0-45A1-A641-57CE3F3EECAE}" type="datetime1">
              <a:rPr lang="ru-RU"/>
              <a:t/>
            </a:fld>
            <a:endParaRPr lang="ru-RU"/>
          </a:p>
        </p:txBody>
      </p:sp>
      <p:sp>
        <p:nvSpPr>
          <p:cNvPr id="8" name="Нижний колонтитул 7"/>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7" name="Номер слайда 6"/>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 name="Содержимое 12" descr="cp_white_noise_pening.png"/>
          <p:cNvPicPr>
            <a:picLocks noChangeAspect="1" noGrp="1"/>
          </p:cNvPicPr>
          <p:nvPr>
            <p:ph sz="quarter" idx="1"/>
          </p:nvPr>
        </p:nvPicPr>
        <p:blipFill>
          <a:blip r:embed="rId2"/>
          <a:stretch/>
        </p:blipFill>
        <p:spPr bwMode="auto">
          <a:xfrm>
            <a:off x="6029257" y="1213849"/>
            <a:ext cx="2791215" cy="2791215"/>
          </a:xfrm>
          <a:prstGeom prst="rect">
            <a:avLst/>
          </a:prstGeom>
        </p:spPr>
      </p:pic>
      <p:pic>
        <p:nvPicPr>
          <p:cNvPr id="11" name="Содержимое 13" descr="cp_white_noise.png"/>
          <p:cNvPicPr>
            <a:picLocks noChangeAspect="1"/>
          </p:cNvPicPr>
          <p:nvPr/>
        </p:nvPicPr>
        <p:blipFill>
          <a:blip r:embed="rId3"/>
          <a:stretch/>
        </p:blipFill>
        <p:spPr bwMode="auto">
          <a:xfrm>
            <a:off x="196609" y="1196752"/>
            <a:ext cx="2791215" cy="2791215"/>
          </a:xfrm>
          <a:prstGeom prst="rect">
            <a:avLst/>
          </a:prstGeom>
        </p:spPr>
      </p:pic>
      <p:pic>
        <p:nvPicPr>
          <p:cNvPr id="12" name="Рисунок 11" descr="cp_white_noise_ero_5_5_full.png"/>
          <p:cNvPicPr>
            <a:picLocks noChangeAspect="1"/>
          </p:cNvPicPr>
          <p:nvPr/>
        </p:nvPicPr>
        <p:blipFill>
          <a:blip r:embed="rId4"/>
          <a:stretch/>
        </p:blipFill>
        <p:spPr bwMode="auto">
          <a:xfrm>
            <a:off x="3131840" y="1196752"/>
            <a:ext cx="2791215" cy="2791215"/>
          </a:xfrm>
          <a:prstGeom prst="rect">
            <a:avLst/>
          </a:prstGeom>
        </p:spPr>
      </p:pic>
      <p:sp>
        <p:nvSpPr>
          <p:cNvPr id="14" name="TextBox 13"/>
          <p:cNvSpPr txBox="1"/>
          <p:nvPr/>
        </p:nvSpPr>
        <p:spPr bwMode="auto">
          <a:xfrm>
            <a:off x="755576" y="4365104"/>
            <a:ext cx="2101216" cy="369332"/>
          </a:xfrm>
          <a:prstGeom prst="rect">
            <a:avLst/>
          </a:prstGeom>
          <a:noFill/>
        </p:spPr>
        <p:txBody>
          <a:bodyPr wrap="none" rtlCol="0">
            <a:spAutoFit/>
          </a:bodyPr>
          <a:lstStyle/>
          <a:p>
            <a:pPr>
              <a:defRPr/>
            </a:pPr>
            <a:r>
              <a:rPr lang="en-US"/>
              <a:t>Original: white noise</a:t>
            </a:r>
            <a:endParaRPr lang="ru-RU"/>
          </a:p>
        </p:txBody>
      </p:sp>
      <p:sp>
        <p:nvSpPr>
          <p:cNvPr id="15" name="TextBox 14"/>
          <p:cNvSpPr txBox="1"/>
          <p:nvPr/>
        </p:nvSpPr>
        <p:spPr bwMode="auto">
          <a:xfrm>
            <a:off x="4417995" y="4365104"/>
            <a:ext cx="893834" cy="369332"/>
          </a:xfrm>
          <a:prstGeom prst="rect">
            <a:avLst/>
          </a:prstGeom>
          <a:noFill/>
        </p:spPr>
        <p:txBody>
          <a:bodyPr wrap="none" rtlCol="0">
            <a:spAutoFit/>
          </a:bodyPr>
          <a:lstStyle/>
          <a:p>
            <a:pPr>
              <a:defRPr/>
            </a:pPr>
            <a:r>
              <a:rPr lang="en-US"/>
              <a:t>Erosion</a:t>
            </a:r>
            <a:endParaRPr lang="ru-RU"/>
          </a:p>
        </p:txBody>
      </p:sp>
      <p:sp>
        <p:nvSpPr>
          <p:cNvPr id="16" name="TextBox 15"/>
          <p:cNvSpPr txBox="1"/>
          <p:nvPr/>
        </p:nvSpPr>
        <p:spPr bwMode="auto">
          <a:xfrm>
            <a:off x="7154299" y="4365104"/>
            <a:ext cx="981358" cy="369332"/>
          </a:xfrm>
          <a:prstGeom prst="rect">
            <a:avLst/>
          </a:prstGeom>
          <a:noFill/>
        </p:spPr>
        <p:txBody>
          <a:bodyPr wrap="none" rtlCol="0">
            <a:spAutoFit/>
          </a:bodyPr>
          <a:lstStyle/>
          <a:p>
            <a:pPr>
              <a:defRPr/>
            </a:pPr>
            <a:r>
              <a:rPr lang="en-US"/>
              <a:t>Opening</a:t>
            </a:r>
            <a:endParaRPr lang="ru-RU"/>
          </a:p>
        </p:txBody>
      </p:sp>
      <p:graphicFrame>
        <p:nvGraphicFramePr>
          <p:cNvPr id="17" name="Таблица 16"/>
          <p:cNvGraphicFramePr>
            <a:graphicFrameLocks xmlns:a="http://schemas.openxmlformats.org/drawingml/2006/main" noGrp="1"/>
          </p:cNvGraphicFramePr>
          <p:nvPr/>
        </p:nvGraphicFramePr>
        <p:xfrm>
          <a:off x="5724128" y="4581128"/>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8" name="TextBox 17"/>
          <p:cNvSpPr txBox="1"/>
          <p:nvPr/>
        </p:nvSpPr>
        <p:spPr bwMode="auto">
          <a:xfrm>
            <a:off x="5868144" y="5661248"/>
            <a:ext cx="694421" cy="369332"/>
          </a:xfrm>
          <a:prstGeom prst="rect">
            <a:avLst/>
          </a:prstGeom>
          <a:noFill/>
        </p:spPr>
        <p:txBody>
          <a:bodyPr wrap="non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Other examples: opening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222750" y="5181600"/>
          <a:ext cx="698500" cy="711200"/>
        </p:xfrm>
        <a:graphic>
          <a:graphicData uri="http://schemas.openxmlformats.org/presentationml/2006/ole">
            <p:oleObj name="oleObj" r:id="rId3" imgW="697865" imgH="710565" progId="Equation.3">
              <p:embed/>
              <p:pic>
                <p:nvPicPr>
                  <p:cNvPr id="166941" name=""/>
                  <p:cNvPicPr/>
                  <p:nvPr/>
                </p:nvPicPr>
                <p:blipFill>
                  <a:blip r:embed="rId2"/>
                  <a:stretch/>
                </p:blipFill>
                <p:spPr bwMode="auto">
                  <a:xfrm>
                    <a:off x="4222750" y="5181600"/>
                    <a:ext cx="698500" cy="711200"/>
                  </a:xfrm>
                  <a:prstGeom prst="rect">
                    <a:avLst/>
                  </a:prstGeom>
                </p:spPr>
              </p:pic>
            </p:oleObj>
          </a:graphicData>
        </a:graphic>
      </p:graphicFrame>
      <p:pic>
        <p:nvPicPr>
          <p:cNvPr id="8" name="Picture 4" descr="3x3_erode"/>
          <p:cNvPicPr>
            <a:picLocks noChangeAspect="1" noChangeArrowheads="1"/>
          </p:cNvPicPr>
          <p:nvPr/>
        </p:nvPicPr>
        <p:blipFill>
          <a:blip r:embed="rId4"/>
          <a:stretch/>
        </p:blipFill>
        <p:spPr bwMode="auto">
          <a:xfrm>
            <a:off x="838200" y="2209800"/>
            <a:ext cx="1789113" cy="2730500"/>
          </a:xfrm>
          <a:prstGeom prst="rect">
            <a:avLst/>
          </a:prstGeom>
          <a:noFill/>
        </p:spPr>
      </p:pic>
      <p:pic>
        <p:nvPicPr>
          <p:cNvPr id="9" name="Picture 5" descr="3x3box_erode"/>
          <p:cNvPicPr>
            <a:picLocks noChangeAspect="1" noChangeArrowheads="1"/>
          </p:cNvPicPr>
          <p:nvPr/>
        </p:nvPicPr>
        <p:blipFill>
          <a:blip r:embed="rId5"/>
          <a:stretch/>
        </p:blipFill>
        <p:spPr bwMode="auto">
          <a:xfrm>
            <a:off x="3657600" y="2209800"/>
            <a:ext cx="1797050" cy="2743200"/>
          </a:xfrm>
          <a:prstGeom prst="rect">
            <a:avLst/>
          </a:prstGeom>
          <a:noFill/>
        </p:spPr>
      </p:pic>
      <p:pic>
        <p:nvPicPr>
          <p:cNvPr id="10" name="Picture 6" descr="7x7_erode"/>
          <p:cNvPicPr>
            <a:picLocks noChangeAspect="1" noChangeArrowheads="1"/>
          </p:cNvPicPr>
          <p:nvPr/>
        </p:nvPicPr>
        <p:blipFill>
          <a:blip r:embed="rId6"/>
          <a:stretch/>
        </p:blipFill>
        <p:spPr bwMode="auto">
          <a:xfrm>
            <a:off x="6400800" y="2209800"/>
            <a:ext cx="1789113" cy="2730500"/>
          </a:xfrm>
          <a:prstGeom prst="rect">
            <a:avLst/>
          </a:prstGeom>
          <a:noFill/>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00175" y="5181600"/>
          <a:ext cx="722313" cy="685800"/>
        </p:xfrm>
        <a:graphic>
          <a:graphicData uri="http://schemas.openxmlformats.org/presentationml/2006/ole">
            <p:oleObj name="oleObj" r:id="rId8" imgW="748665" imgH="710565" progId="Equation.3">
              <p:embed/>
              <p:pic>
                <p:nvPicPr>
                  <p:cNvPr id="166942" name=""/>
                  <p:cNvPicPr/>
                  <p:nvPr/>
                </p:nvPicPr>
                <p:blipFill>
                  <a:blip r:embed="rId7"/>
                  <a:stretch/>
                </p:blipFill>
                <p:spPr bwMode="auto">
                  <a:xfrm>
                    <a:off x="1400175" y="5181600"/>
                    <a:ext cx="722313" cy="68580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748463" y="5029200"/>
          <a:ext cx="1177925" cy="1206500"/>
        </p:xfrm>
        <a:graphic>
          <a:graphicData uri="http://schemas.openxmlformats.org/presentationml/2006/ole">
            <p:oleObj name="oleObj" r:id="rId10" imgW="1561465" imgH="1600200" progId="Equation.3">
              <p:embed/>
              <p:pic>
                <p:nvPicPr>
                  <p:cNvPr id="166943" name=""/>
                  <p:cNvPicPr/>
                  <p:nvPr/>
                </p:nvPicPr>
                <p:blipFill>
                  <a:blip r:embed="rId9"/>
                  <a:stretch/>
                </p:blipFill>
                <p:spPr bwMode="auto">
                  <a:xfrm>
                    <a:off x="6748463" y="5029200"/>
                    <a:ext cx="1177925" cy="120650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Other examples: closing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222750" y="5181600"/>
          <a:ext cx="698500" cy="711200"/>
        </p:xfrm>
        <a:graphic>
          <a:graphicData uri="http://schemas.openxmlformats.org/presentationml/2006/ole">
            <p:oleObj name="oleObj" r:id="rId3" imgW="697865" imgH="710565" progId="Equation.3">
              <p:embed/>
              <p:pic>
                <p:nvPicPr>
                  <p:cNvPr id="166944" name=""/>
                  <p:cNvPicPr/>
                  <p:nvPr/>
                </p:nvPicPr>
                <p:blipFill>
                  <a:blip r:embed="rId2"/>
                  <a:stretch/>
                </p:blipFill>
                <p:spPr bwMode="auto">
                  <a:xfrm>
                    <a:off x="4222750" y="5181600"/>
                    <a:ext cx="698500" cy="711200"/>
                  </a:xfrm>
                  <a:prstGeom prst="rect">
                    <a:avLst/>
                  </a:prstGeom>
                </p:spPr>
              </p:pic>
            </p:oleObj>
          </a:graphicData>
        </a:graphic>
      </p:graphicFrame>
      <p:pic>
        <p:nvPicPr>
          <p:cNvPr id="8" name="Picture 4" descr="3x3_erode"/>
          <p:cNvPicPr>
            <a:picLocks noChangeAspect="1" noChangeArrowheads="1"/>
          </p:cNvPicPr>
          <p:nvPr/>
        </p:nvPicPr>
        <p:blipFill>
          <a:blip r:embed="rId4"/>
          <a:stretch/>
        </p:blipFill>
        <p:spPr bwMode="auto">
          <a:xfrm>
            <a:off x="838200" y="2209800"/>
            <a:ext cx="1789113" cy="2730500"/>
          </a:xfrm>
          <a:prstGeom prst="rect">
            <a:avLst/>
          </a:prstGeom>
          <a:noFill/>
        </p:spPr>
      </p:pic>
      <p:pic>
        <p:nvPicPr>
          <p:cNvPr id="9" name="Picture 5" descr="3x3box_erode"/>
          <p:cNvPicPr>
            <a:picLocks noChangeAspect="1" noChangeArrowheads="1"/>
          </p:cNvPicPr>
          <p:nvPr/>
        </p:nvPicPr>
        <p:blipFill>
          <a:blip r:embed="rId5"/>
          <a:stretch/>
        </p:blipFill>
        <p:spPr bwMode="auto">
          <a:xfrm>
            <a:off x="3657600" y="2209800"/>
            <a:ext cx="1797050" cy="2743200"/>
          </a:xfrm>
          <a:prstGeom prst="rect">
            <a:avLst/>
          </a:prstGeom>
          <a:noFill/>
        </p:spPr>
      </p:pic>
      <p:pic>
        <p:nvPicPr>
          <p:cNvPr id="10" name="Picture 6" descr="7x7_erode"/>
          <p:cNvPicPr>
            <a:picLocks noChangeAspect="1" noChangeArrowheads="1"/>
          </p:cNvPicPr>
          <p:nvPr/>
        </p:nvPicPr>
        <p:blipFill>
          <a:blip r:embed="rId6"/>
          <a:stretch/>
        </p:blipFill>
        <p:spPr bwMode="auto">
          <a:xfrm>
            <a:off x="6400800" y="2209800"/>
            <a:ext cx="1789113" cy="2730500"/>
          </a:xfrm>
          <a:prstGeom prst="rect">
            <a:avLst/>
          </a:prstGeom>
          <a:noFill/>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00175" y="5181600"/>
          <a:ext cx="722313" cy="685800"/>
        </p:xfrm>
        <a:graphic>
          <a:graphicData uri="http://schemas.openxmlformats.org/presentationml/2006/ole">
            <p:oleObj name="oleObj" r:id="rId8" imgW="748665" imgH="710565" progId="Equation.3">
              <p:embed/>
              <p:pic>
                <p:nvPicPr>
                  <p:cNvPr id="166945" name=""/>
                  <p:cNvPicPr/>
                  <p:nvPr/>
                </p:nvPicPr>
                <p:blipFill>
                  <a:blip r:embed="rId7"/>
                  <a:stretch/>
                </p:blipFill>
                <p:spPr bwMode="auto">
                  <a:xfrm>
                    <a:off x="1400175" y="5181600"/>
                    <a:ext cx="722313" cy="68580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748463" y="5029200"/>
          <a:ext cx="1177925" cy="1206500"/>
        </p:xfrm>
        <a:graphic>
          <a:graphicData uri="http://schemas.openxmlformats.org/presentationml/2006/ole">
            <p:oleObj name="oleObj" r:id="rId10" imgW="1561465" imgH="1600200" progId="Equation.3">
              <p:embed/>
              <p:pic>
                <p:nvPicPr>
                  <p:cNvPr id="166946" name=""/>
                  <p:cNvPicPr/>
                  <p:nvPr/>
                </p:nvPicPr>
                <p:blipFill>
                  <a:blip r:embed="rId9"/>
                  <a:stretch/>
                </p:blipFill>
                <p:spPr bwMode="auto">
                  <a:xfrm>
                    <a:off x="6748463" y="5029200"/>
                    <a:ext cx="1177925" cy="120650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Salt and pepper noise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We can’t delete salt pepper noise from binary images using only math. morphology operations with saving foreground size and form.</a:t>
            </a:r>
            <a:endParaRPr lang="ru-RU"/>
          </a:p>
        </p:txBody>
      </p:sp>
      <p:pic>
        <p:nvPicPr>
          <p:cNvPr id="7" name="Рисунок 6" descr="salt_closing.png"/>
          <p:cNvPicPr>
            <a:picLocks noChangeAspect="1"/>
          </p:cNvPicPr>
          <p:nvPr/>
        </p:nvPicPr>
        <p:blipFill>
          <a:blip r:embed="rId2"/>
          <a:stretch/>
        </p:blipFill>
        <p:spPr bwMode="auto">
          <a:xfrm>
            <a:off x="3203848" y="2521026"/>
            <a:ext cx="2791215" cy="2791215"/>
          </a:xfrm>
          <a:prstGeom prst="rect">
            <a:avLst/>
          </a:prstGeom>
        </p:spPr>
      </p:pic>
      <p:pic>
        <p:nvPicPr>
          <p:cNvPr id="8" name="Рисунок 7" descr="salt_opening.png"/>
          <p:cNvPicPr>
            <a:picLocks noChangeAspect="1"/>
          </p:cNvPicPr>
          <p:nvPr/>
        </p:nvPicPr>
        <p:blipFill>
          <a:blip r:embed="rId3"/>
          <a:stretch/>
        </p:blipFill>
        <p:spPr bwMode="auto">
          <a:xfrm>
            <a:off x="6245280" y="2503929"/>
            <a:ext cx="2791215" cy="2791215"/>
          </a:xfrm>
          <a:prstGeom prst="rect">
            <a:avLst/>
          </a:prstGeom>
        </p:spPr>
      </p:pic>
      <p:pic>
        <p:nvPicPr>
          <p:cNvPr id="9" name="Рисунок 8" descr="cp_salt_pepper_noise.png"/>
          <p:cNvPicPr>
            <a:picLocks noChangeAspect="1"/>
          </p:cNvPicPr>
          <p:nvPr/>
        </p:nvPicPr>
        <p:blipFill>
          <a:blip r:embed="rId4"/>
          <a:stretch/>
        </p:blipFill>
        <p:spPr bwMode="auto">
          <a:xfrm>
            <a:off x="179512" y="2503929"/>
            <a:ext cx="2791215" cy="2791215"/>
          </a:xfrm>
          <a:prstGeom prst="rect">
            <a:avLst/>
          </a:prstGeom>
        </p:spPr>
      </p:pic>
      <p:sp>
        <p:nvSpPr>
          <p:cNvPr id="10" name="TextBox 9"/>
          <p:cNvSpPr txBox="1"/>
          <p:nvPr/>
        </p:nvSpPr>
        <p:spPr bwMode="auto">
          <a:xfrm>
            <a:off x="720310" y="5446965"/>
            <a:ext cx="2190023" cy="646331"/>
          </a:xfrm>
          <a:prstGeom prst="rect">
            <a:avLst/>
          </a:prstGeom>
          <a:noFill/>
        </p:spPr>
        <p:txBody>
          <a:bodyPr wrap="none" rtlCol="0">
            <a:spAutoFit/>
          </a:bodyPr>
          <a:lstStyle/>
          <a:p>
            <a:pPr algn="ctr">
              <a:defRPr/>
            </a:pPr>
            <a:r>
              <a:rPr lang="en-US"/>
              <a:t>Original: </a:t>
            </a:r>
            <a:endParaRPr/>
          </a:p>
          <a:p>
            <a:pPr algn="ctr">
              <a:defRPr/>
            </a:pPr>
            <a:r>
              <a:rPr lang="en-US"/>
              <a:t>Salt and pepper noise</a:t>
            </a:r>
            <a:endParaRPr lang="ru-RU"/>
          </a:p>
        </p:txBody>
      </p:sp>
      <p:sp>
        <p:nvSpPr>
          <p:cNvPr id="11" name="TextBox 10"/>
          <p:cNvSpPr txBox="1"/>
          <p:nvPr/>
        </p:nvSpPr>
        <p:spPr bwMode="auto">
          <a:xfrm>
            <a:off x="4382729" y="5446965"/>
            <a:ext cx="878766" cy="369332"/>
          </a:xfrm>
          <a:prstGeom prst="rect">
            <a:avLst/>
          </a:prstGeom>
          <a:noFill/>
        </p:spPr>
        <p:txBody>
          <a:bodyPr wrap="none" rtlCol="0">
            <a:spAutoFit/>
          </a:bodyPr>
          <a:lstStyle/>
          <a:p>
            <a:pPr>
              <a:defRPr/>
            </a:pPr>
            <a:r>
              <a:rPr lang="en-US"/>
              <a:t>Closing</a:t>
            </a:r>
            <a:endParaRPr lang="ru-RU"/>
          </a:p>
        </p:txBody>
      </p:sp>
      <p:sp>
        <p:nvSpPr>
          <p:cNvPr id="12" name="TextBox 11"/>
          <p:cNvSpPr txBox="1"/>
          <p:nvPr/>
        </p:nvSpPr>
        <p:spPr bwMode="auto">
          <a:xfrm>
            <a:off x="7119033" y="5446965"/>
            <a:ext cx="981358" cy="369332"/>
          </a:xfrm>
          <a:prstGeom prst="rect">
            <a:avLst/>
          </a:prstGeom>
          <a:noFill/>
        </p:spPr>
        <p:txBody>
          <a:bodyPr wrap="none" rtlCol="0">
            <a:spAutoFit/>
          </a:bodyPr>
          <a:lstStyle/>
          <a:p>
            <a:pPr>
              <a:defRPr/>
            </a:pPr>
            <a:r>
              <a:rPr lang="en-US"/>
              <a:t>Opening</a:t>
            </a:r>
            <a:endParaRPr lang="ru-RU"/>
          </a:p>
        </p:txBody>
      </p:sp>
      <p:sp>
        <p:nvSpPr>
          <p:cNvPr id="13" name="TextBox 12"/>
          <p:cNvSpPr txBox="1"/>
          <p:nvPr/>
        </p:nvSpPr>
        <p:spPr bwMode="auto">
          <a:xfrm>
            <a:off x="3491880" y="5877272"/>
            <a:ext cx="4392488" cy="369332"/>
          </a:xfrm>
          <a:prstGeom prst="rect">
            <a:avLst/>
          </a:prstGeom>
          <a:noFill/>
        </p:spPr>
        <p:txBody>
          <a:bodyPr wrap="square" rtlCol="0">
            <a:spAutoFit/>
          </a:bodyPr>
          <a:lstStyle/>
          <a:p>
            <a:pPr>
              <a:defRPr/>
            </a:pPr>
            <a:r>
              <a:rPr lang="en-US"/>
              <a:t>What can we do? See on later slides.</a:t>
            </a:r>
            <a:endParaRPr lang="ru-RU"/>
          </a:p>
        </p:txBody>
      </p:sp>
      <p:graphicFrame>
        <p:nvGraphicFramePr>
          <p:cNvPr id="14" name="Таблица 13"/>
          <p:cNvGraphicFramePr>
            <a:graphicFrameLocks xmlns:a="http://schemas.openxmlformats.org/drawingml/2006/main" noGrp="1"/>
          </p:cNvGraphicFramePr>
          <p:nvPr/>
        </p:nvGraphicFramePr>
        <p:xfrm>
          <a:off x="7956375" y="836712"/>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5" name="TextBox 14"/>
          <p:cNvSpPr txBox="1"/>
          <p:nvPr/>
        </p:nvSpPr>
        <p:spPr bwMode="auto">
          <a:xfrm>
            <a:off x="8100392" y="1916832"/>
            <a:ext cx="694421" cy="369332"/>
          </a:xfrm>
          <a:prstGeom prst="rect">
            <a:avLst/>
          </a:prstGeom>
          <a:noFill/>
        </p:spPr>
        <p:txBody>
          <a:bodyPr wrap="non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Инициатива по накоплению </a:t>
            </a:r>
            <a:r>
              <a:rPr lang="ru-RU" b="1"/>
              <a:t>МРТ-изображений</a:t>
            </a:r>
            <a:r>
              <a:rPr lang="ru-RU" b="1"/>
              <a:t> в болезни Альцгеймера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(Alzheimer's Disease </a:t>
            </a:r>
            <a:r>
              <a:rPr lang="en-US"/>
              <a:t>Neuroimaging</a:t>
            </a:r>
            <a:r>
              <a:rPr lang="en-US"/>
              <a:t> Initiative - ADNI).</a:t>
            </a:r>
            <a:endParaRPr lang="ru-RU"/>
          </a:p>
          <a:p>
            <a:pPr>
              <a:defRPr/>
            </a:pPr>
            <a:r>
              <a:rPr lang="ru-RU"/>
              <a:t>База данных МРТ пациентов с болезнью Альцгеймера. Включает клинические, геномные и </a:t>
            </a:r>
            <a:r>
              <a:rPr lang="ru-RU"/>
              <a:t>биомакерные</a:t>
            </a:r>
            <a:r>
              <a:rPr lang="ru-RU"/>
              <a:t> данные. Требуется регистрация. Описание: </a:t>
            </a:r>
            <a:r>
              <a:rPr lang="ru-RU" u="sng">
                <a:hlinkClick r:id="rId2" tooltip="http://www.neurology.org/content/74/3/201.short"/>
              </a:rPr>
              <a:t>http://www.neurology.org/content/74/3/201.short</a:t>
            </a:r>
            <a:r>
              <a:rPr lang="ru-RU"/>
              <a:t>. Доступ: </a:t>
            </a:r>
            <a:r>
              <a:rPr lang="ru-RU" u="sng">
                <a:hlinkClick r:id="rId3" tooltip="http://adni.loni.usc.edu/data-samples/access-data/"/>
              </a:rPr>
              <a:t>http://adni.loni.usc.edu/data-samples/access-data/</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Boundary extraction</a:t>
            </a:r>
            <a:endParaRPr lang="ru-RU"/>
          </a:p>
        </p:txBody>
      </p:sp>
      <p:sp>
        <p:nvSpPr>
          <p:cNvPr id="8" name="Текст 7"/>
          <p:cNvSpPr>
            <a:spLocks noGrp="1"/>
          </p:cNvSpPr>
          <p:nvPr>
            <p:ph type="body" idx="1"/>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 name="Заголовок 8"/>
          <p:cNvSpPr>
            <a:spLocks noGrp="1"/>
          </p:cNvSpPr>
          <p:nvPr>
            <p:ph type="title"/>
          </p:nvPr>
        </p:nvSpPr>
        <p:spPr bwMode="auto"/>
        <p:txBody>
          <a:bodyPr/>
          <a:lstStyle/>
          <a:p>
            <a:pPr>
              <a:defRPr/>
            </a:pPr>
            <a:r>
              <a:rPr lang="en-US"/>
              <a:t>Boundary extraction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10" name="Содержимое 9"/>
          <p:cNvSpPr>
            <a:spLocks noGrp="1"/>
          </p:cNvSpPr>
          <p:nvPr>
            <p:ph sz="quarter" idx="1"/>
          </p:nvPr>
        </p:nvSpPr>
        <p:spPr bwMode="auto"/>
        <p:txBody>
          <a:bodyPr/>
          <a:lstStyle/>
          <a:p>
            <a:pPr>
              <a:defRPr/>
            </a:pPr>
            <a:r>
              <a:rPr lang="en-US"/>
              <a:t>Internal border</a:t>
            </a:r>
            <a:endParaRPr/>
          </a:p>
          <a:p>
            <a:pPr>
              <a:defRPr/>
            </a:pPr>
            <a:endParaRPr lang="en-US"/>
          </a:p>
          <a:p>
            <a:pPr>
              <a:buNone/>
              <a:defRPr/>
            </a:pPr>
            <a:endParaRPr lang="en-US"/>
          </a:p>
          <a:p>
            <a:pPr>
              <a:defRPr/>
            </a:pPr>
            <a:r>
              <a:rPr lang="en-US"/>
              <a:t>External border</a:t>
            </a:r>
            <a:endParaRPr lang="ru-RU"/>
          </a:p>
          <a:p>
            <a:pPr>
              <a:defRPr/>
            </a:pPr>
            <a:endParaRPr lang="ru-RU"/>
          </a:p>
          <a:p>
            <a:pPr>
              <a:defRPr/>
            </a:pPr>
            <a:endParaRPr lang="ru-RU"/>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170113" y="1772741"/>
          <a:ext cx="4754562" cy="792162"/>
        </p:xfrm>
        <a:graphic>
          <a:graphicData uri="http://schemas.openxmlformats.org/presentationml/2006/ole">
            <p:oleObj name="oleObj" r:id="rId3" imgW="1218565" imgH="202565" progId="Equation.3">
              <p:embed/>
              <p:pic>
                <p:nvPicPr>
                  <p:cNvPr id="166947" name=""/>
                  <p:cNvPicPr/>
                  <p:nvPr/>
                </p:nvPicPr>
                <p:blipFill>
                  <a:blip r:embed="rId2"/>
                  <a:stretch/>
                </p:blipFill>
                <p:spPr bwMode="auto">
                  <a:xfrm>
                    <a:off x="2170113" y="1772741"/>
                    <a:ext cx="4754562" cy="79216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122488" y="3212976"/>
          <a:ext cx="4667250" cy="785811"/>
        </p:xfrm>
        <a:graphic>
          <a:graphicData uri="http://schemas.openxmlformats.org/presentationml/2006/ole">
            <p:oleObj name="oleObj" r:id="rId5" imgW="1205865" imgH="202565" progId="Equation.3">
              <p:embed/>
              <p:pic>
                <p:nvPicPr>
                  <p:cNvPr id="166948" name=""/>
                  <p:cNvPicPr/>
                  <p:nvPr/>
                </p:nvPicPr>
                <p:blipFill>
                  <a:blip r:embed="rId4"/>
                  <a:stretch/>
                </p:blipFill>
                <p:spPr bwMode="auto">
                  <a:xfrm>
                    <a:off x="2122488" y="3212976"/>
                    <a:ext cx="4667250" cy="785811"/>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Boundary extraction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 name="Содержимое 12" descr="stud_external_border.png"/>
          <p:cNvPicPr>
            <a:picLocks noChangeAspect="1" noGrp="1"/>
          </p:cNvPicPr>
          <p:nvPr>
            <p:ph sz="quarter" idx="1"/>
          </p:nvPr>
        </p:nvPicPr>
        <p:blipFill>
          <a:blip r:embed="rId2"/>
          <a:stretch/>
        </p:blipFill>
        <p:spPr bwMode="auto">
          <a:xfrm>
            <a:off x="6145815" y="1772816"/>
            <a:ext cx="2962689" cy="2638793"/>
          </a:xfrm>
          <a:prstGeom prst="rect">
            <a:avLst/>
          </a:prstGeom>
        </p:spPr>
      </p:pic>
      <p:pic>
        <p:nvPicPr>
          <p:cNvPr id="14" name="Рисунок 13" descr="stud_internal_border.png"/>
          <p:cNvPicPr>
            <a:picLocks noChangeAspect="1"/>
          </p:cNvPicPr>
          <p:nvPr/>
        </p:nvPicPr>
        <p:blipFill>
          <a:blip r:embed="rId3"/>
          <a:stretch/>
        </p:blipFill>
        <p:spPr bwMode="auto">
          <a:xfrm>
            <a:off x="3121479" y="1772816"/>
            <a:ext cx="2962689" cy="2638793"/>
          </a:xfrm>
          <a:prstGeom prst="rect">
            <a:avLst/>
          </a:prstGeom>
        </p:spPr>
      </p:pic>
      <p:pic>
        <p:nvPicPr>
          <p:cNvPr id="15" name="Рисунок 14" descr="students.png"/>
          <p:cNvPicPr>
            <a:picLocks noChangeAspect="1"/>
          </p:cNvPicPr>
          <p:nvPr/>
        </p:nvPicPr>
        <p:blipFill>
          <a:blip r:embed="rId4"/>
          <a:stretch/>
        </p:blipFill>
        <p:spPr bwMode="auto">
          <a:xfrm>
            <a:off x="97143" y="1772816"/>
            <a:ext cx="2962689" cy="2638793"/>
          </a:xfrm>
          <a:prstGeom prst="rect">
            <a:avLst/>
          </a:prstGeom>
        </p:spPr>
      </p:pic>
      <p:sp>
        <p:nvSpPr>
          <p:cNvPr id="16" name="TextBox 15"/>
          <p:cNvSpPr txBox="1"/>
          <p:nvPr/>
        </p:nvSpPr>
        <p:spPr bwMode="auto">
          <a:xfrm>
            <a:off x="1240739" y="4581128"/>
            <a:ext cx="931665" cy="369332"/>
          </a:xfrm>
          <a:prstGeom prst="rect">
            <a:avLst/>
          </a:prstGeom>
          <a:noFill/>
        </p:spPr>
        <p:txBody>
          <a:bodyPr wrap="none" rtlCol="0">
            <a:spAutoFit/>
          </a:bodyPr>
          <a:lstStyle/>
          <a:p>
            <a:pPr algn="ctr">
              <a:defRPr/>
            </a:pPr>
            <a:r>
              <a:rPr lang="en-US"/>
              <a:t>Original</a:t>
            </a:r>
            <a:endParaRPr lang="ru-RU"/>
          </a:p>
        </p:txBody>
      </p:sp>
      <p:sp>
        <p:nvSpPr>
          <p:cNvPr id="17" name="TextBox 16"/>
          <p:cNvSpPr txBox="1"/>
          <p:nvPr/>
        </p:nvSpPr>
        <p:spPr bwMode="auto">
          <a:xfrm>
            <a:off x="3923928" y="4581128"/>
            <a:ext cx="1614288" cy="369332"/>
          </a:xfrm>
          <a:prstGeom prst="rect">
            <a:avLst/>
          </a:prstGeom>
          <a:noFill/>
        </p:spPr>
        <p:txBody>
          <a:bodyPr wrap="none" rtlCol="0">
            <a:spAutoFit/>
          </a:bodyPr>
          <a:lstStyle/>
          <a:p>
            <a:pPr>
              <a:defRPr/>
            </a:pPr>
            <a:r>
              <a:rPr lang="en-US"/>
              <a:t>Internal border</a:t>
            </a:r>
            <a:endParaRPr lang="ru-RU"/>
          </a:p>
        </p:txBody>
      </p:sp>
      <p:sp>
        <p:nvSpPr>
          <p:cNvPr id="18" name="TextBox 17"/>
          <p:cNvSpPr txBox="1"/>
          <p:nvPr/>
        </p:nvSpPr>
        <p:spPr bwMode="auto">
          <a:xfrm>
            <a:off x="6804248" y="4581128"/>
            <a:ext cx="1671996" cy="369332"/>
          </a:xfrm>
          <a:prstGeom prst="rect">
            <a:avLst/>
          </a:prstGeom>
          <a:noFill/>
        </p:spPr>
        <p:txBody>
          <a:bodyPr wrap="none" rtlCol="0">
            <a:spAutoFit/>
          </a:bodyPr>
          <a:lstStyle/>
          <a:p>
            <a:pPr>
              <a:defRPr/>
            </a:pPr>
            <a:r>
              <a:rPr lang="en-US"/>
              <a:t>External border</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Other morphological operations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For color images too.</a:t>
            </a:r>
            <a:endParaRPr/>
          </a:p>
          <a:p>
            <a:pPr>
              <a:buNone/>
              <a:defRPr/>
            </a:pPr>
            <a:endParaRPr lang="ru-RU"/>
          </a:p>
        </p:txBody>
      </p:sp>
      <p:pic>
        <p:nvPicPr>
          <p:cNvPr id="7" name="Picture 1041"/>
          <p:cNvPicPr>
            <a:picLocks noChangeAspect="1" noChangeArrowheads="1"/>
          </p:cNvPicPr>
          <p:nvPr/>
        </p:nvPicPr>
        <p:blipFill>
          <a:blip r:embed="rId2"/>
          <a:stretch/>
        </p:blipFill>
        <p:spPr bwMode="auto">
          <a:xfrm>
            <a:off x="3203451" y="3917801"/>
            <a:ext cx="1152525" cy="1095375"/>
          </a:xfrm>
          <a:prstGeom prst="rect">
            <a:avLst/>
          </a:prstGeom>
          <a:noFill/>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043608" y="2345755"/>
          <a:ext cx="1127125" cy="1011237"/>
        </p:xfrm>
        <a:graphic>
          <a:graphicData uri="http://schemas.openxmlformats.org/presentationml/2006/ole">
            <p:oleObj name="oleObj" r:id="rId4" imgW="2666365" imgH="3285490" progId="PBrush">
              <p:embed/>
              <p:pic>
                <p:nvPicPr>
                  <p:cNvPr id="166949" name=""/>
                  <p:cNvPicPr/>
                  <p:nvPr/>
                </p:nvPicPr>
                <p:blipFill>
                  <a:blip r:embed="rId3"/>
                  <a:stretch/>
                </p:blipFill>
                <p:spPr bwMode="auto">
                  <a:xfrm>
                    <a:off x="1043608" y="2345755"/>
                    <a:ext cx="1127125" cy="10112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03451" y="2381250"/>
          <a:ext cx="1152525" cy="1047750"/>
        </p:xfrm>
        <a:graphic>
          <a:graphicData uri="http://schemas.openxmlformats.org/presentationml/2006/ole">
            <p:oleObj name="oleObj" r:id="rId6" imgW="2561590" imgH="3285490" progId="PBrush">
              <p:embed/>
              <p:pic>
                <p:nvPicPr>
                  <p:cNvPr id="166950" name=""/>
                  <p:cNvPicPr/>
                  <p:nvPr/>
                </p:nvPicPr>
                <p:blipFill>
                  <a:blip r:embed="rId5"/>
                  <a:stretch/>
                </p:blipFill>
                <p:spPr bwMode="auto">
                  <a:xfrm>
                    <a:off x="3203451" y="2381250"/>
                    <a:ext cx="1152525" cy="104775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302795" y="2276872"/>
          <a:ext cx="1141413" cy="1046163"/>
        </p:xfrm>
        <a:graphic>
          <a:graphicData uri="http://schemas.openxmlformats.org/presentationml/2006/ole">
            <p:oleObj name="oleObj" r:id="rId8" imgW="2571750" imgH="3285490" progId="PBrush">
              <p:embed/>
              <p:pic>
                <p:nvPicPr>
                  <p:cNvPr id="166951" name=""/>
                  <p:cNvPicPr/>
                  <p:nvPr/>
                </p:nvPicPr>
                <p:blipFill>
                  <a:blip r:embed="rId7"/>
                  <a:stretch/>
                </p:blipFill>
                <p:spPr bwMode="auto">
                  <a:xfrm>
                    <a:off x="5302795" y="2276872"/>
                    <a:ext cx="1141413" cy="10461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236296" y="2276872"/>
          <a:ext cx="1139825" cy="1035050"/>
        </p:xfrm>
        <a:graphic>
          <a:graphicData uri="http://schemas.openxmlformats.org/presentationml/2006/ole">
            <p:oleObj name="oleObj" r:id="rId10" imgW="2228215" imgH="3219450" progId="PBrush">
              <p:embed/>
              <p:pic>
                <p:nvPicPr>
                  <p:cNvPr id="166952" name=""/>
                  <p:cNvPicPr/>
                  <p:nvPr/>
                </p:nvPicPr>
                <p:blipFill>
                  <a:blip r:embed="rId9"/>
                  <a:stretch/>
                </p:blipFill>
                <p:spPr bwMode="auto">
                  <a:xfrm>
                    <a:off x="7236296" y="2276872"/>
                    <a:ext cx="1139825" cy="103505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980728" y="3950121"/>
          <a:ext cx="1143000" cy="1135063"/>
        </p:xfrm>
        <a:graphic>
          <a:graphicData uri="http://schemas.openxmlformats.org/presentationml/2006/ole">
            <p:oleObj name="oleObj" r:id="rId12" imgW="2238375" imgH="3238500" progId="PBrush">
              <p:embed/>
              <p:pic>
                <p:nvPicPr>
                  <p:cNvPr id="166953" name=""/>
                  <p:cNvPicPr/>
                  <p:nvPr/>
                </p:nvPicPr>
                <p:blipFill>
                  <a:blip r:embed="rId11"/>
                  <a:stretch/>
                </p:blipFill>
                <p:spPr bwMode="auto">
                  <a:xfrm>
                    <a:off x="980728" y="3950121"/>
                    <a:ext cx="1143000" cy="11350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292080" y="3868589"/>
          <a:ext cx="1184275" cy="1144587"/>
        </p:xfrm>
        <a:graphic>
          <a:graphicData uri="http://schemas.openxmlformats.org/presentationml/2006/ole">
            <p:oleObj name="oleObj" r:id="rId14" imgW="2266315" imgH="3219450" progId="PBrush">
              <p:embed/>
              <p:pic>
                <p:nvPicPr>
                  <p:cNvPr id="166954" name=""/>
                  <p:cNvPicPr/>
                  <p:nvPr/>
                </p:nvPicPr>
                <p:blipFill>
                  <a:blip r:embed="rId13"/>
                  <a:stretch/>
                </p:blipFill>
                <p:spPr bwMode="auto">
                  <a:xfrm>
                    <a:off x="5292080" y="3868589"/>
                    <a:ext cx="1184275" cy="114458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164288" y="3889226"/>
          <a:ext cx="1223963" cy="1123950"/>
        </p:xfrm>
        <a:graphic>
          <a:graphicData uri="http://schemas.openxmlformats.org/presentationml/2006/ole">
            <p:oleObj name="oleObj" r:id="rId16" imgW="2247265" imgH="3219450" progId="PBrush">
              <p:embed/>
              <p:pic>
                <p:nvPicPr>
                  <p:cNvPr id="166955" name=""/>
                  <p:cNvPicPr/>
                  <p:nvPr/>
                </p:nvPicPr>
                <p:blipFill>
                  <a:blip r:embed="rId15"/>
                  <a:stretch/>
                </p:blipFill>
                <p:spPr bwMode="auto">
                  <a:xfrm>
                    <a:off x="7164288" y="3889226"/>
                    <a:ext cx="1223963" cy="1123950"/>
                  </a:xfrm>
                  <a:prstGeom prst="rect">
                    <a:avLst/>
                  </a:prstGeom>
                </p:spPr>
              </p:pic>
            </p:oleObj>
          </a:graphicData>
        </a:graphic>
      </p:graphicFrame>
      <p:sp>
        <p:nvSpPr>
          <p:cNvPr id="15" name="Rectangle 1130"/>
          <p:cNvSpPr>
            <a:spLocks noChangeArrowheads="1"/>
          </p:cNvSpPr>
          <p:nvPr/>
        </p:nvSpPr>
        <p:spPr bwMode="auto">
          <a:xfrm>
            <a:off x="1187624" y="3412609"/>
            <a:ext cx="893834" cy="369332"/>
          </a:xfrm>
          <a:prstGeom prst="rect">
            <a:avLst/>
          </a:prstGeom>
          <a:noFill/>
          <a:ln w="9525">
            <a:noFill/>
            <a:miter lim="800000"/>
            <a:headEnd/>
            <a:tailEnd/>
          </a:ln>
          <a:effectLst/>
        </p:spPr>
        <p:txBody>
          <a:bodyPr wrap="none" anchor="ctr">
            <a:spAutoFit/>
          </a:bodyPr>
          <a:lstStyle/>
          <a:p>
            <a:pPr>
              <a:defRPr/>
            </a:pPr>
            <a:r>
              <a:rPr lang="en-US" b="0"/>
              <a:t>Source</a:t>
            </a:r>
            <a:r>
              <a:rPr lang="en-US"/>
              <a:t> </a:t>
            </a:r>
            <a:endParaRPr/>
          </a:p>
        </p:txBody>
      </p:sp>
      <p:sp>
        <p:nvSpPr>
          <p:cNvPr id="16" name="Rectangle 1132"/>
          <p:cNvSpPr>
            <a:spLocks noChangeArrowheads="1"/>
          </p:cNvSpPr>
          <p:nvPr/>
        </p:nvSpPr>
        <p:spPr bwMode="auto">
          <a:xfrm>
            <a:off x="3131840" y="3412232"/>
            <a:ext cx="1304925" cy="304800"/>
          </a:xfrm>
          <a:prstGeom prst="rect">
            <a:avLst/>
          </a:prstGeom>
          <a:noFill/>
          <a:ln w="9525">
            <a:noFill/>
            <a:miter lim="800000"/>
            <a:headEnd/>
            <a:tailEnd/>
          </a:ln>
          <a:effectLst/>
        </p:spPr>
        <p:txBody>
          <a:bodyPr anchor="ctr">
            <a:spAutoFit/>
          </a:bodyPr>
          <a:lstStyle/>
          <a:p>
            <a:pPr>
              <a:defRPr/>
            </a:pPr>
            <a:r>
              <a:rPr lang="en-US" sz="1400" b="0">
                <a:solidFill>
                  <a:srgbClr val="000000"/>
                </a:solidFill>
                <a:latin typeface="Arial"/>
                <a:cs typeface="Times New Roman"/>
              </a:rPr>
              <a:t>Erosion I</a:t>
            </a:r>
            <a:r>
              <a:rPr lang="ru-RU" sz="1400" b="0">
                <a:solidFill>
                  <a:srgbClr val="000000"/>
                </a:solidFill>
                <a:latin typeface="Arial"/>
              </a:rPr>
              <a:t>(-)</a:t>
            </a:r>
            <a:r>
              <a:rPr lang="en-US" sz="1400" b="0">
                <a:solidFill>
                  <a:srgbClr val="000000"/>
                </a:solidFill>
                <a:latin typeface="Arial"/>
              </a:rPr>
              <a:t>B</a:t>
            </a:r>
            <a:endParaRPr lang="en-US" sz="2400" b="0">
              <a:latin typeface="Arial"/>
            </a:endParaRPr>
          </a:p>
        </p:txBody>
      </p:sp>
      <p:sp>
        <p:nvSpPr>
          <p:cNvPr id="17" name="Rectangle 1135"/>
          <p:cNvSpPr>
            <a:spLocks noChangeArrowheads="1"/>
          </p:cNvSpPr>
          <p:nvPr/>
        </p:nvSpPr>
        <p:spPr bwMode="auto">
          <a:xfrm>
            <a:off x="5292080" y="3340224"/>
            <a:ext cx="1277938" cy="304800"/>
          </a:xfrm>
          <a:prstGeom prst="rect">
            <a:avLst/>
          </a:prstGeom>
          <a:noFill/>
          <a:ln w="9525">
            <a:noFill/>
            <a:miter lim="800000"/>
            <a:headEnd/>
            <a:tailEnd/>
          </a:ln>
          <a:effectLst/>
        </p:spPr>
        <p:txBody>
          <a:bodyPr wrap="none" anchor="ctr">
            <a:spAutoFit/>
          </a:bodyPr>
          <a:lstStyle/>
          <a:p>
            <a:pPr>
              <a:defRPr/>
            </a:pPr>
            <a:r>
              <a:rPr lang="en-US" sz="1400" b="0">
                <a:solidFill>
                  <a:srgbClr val="000000"/>
                </a:solidFill>
                <a:latin typeface="Arial"/>
                <a:cs typeface="Times New Roman"/>
              </a:rPr>
              <a:t>Dilatation I</a:t>
            </a:r>
            <a:r>
              <a:rPr lang="ru-RU" sz="1400" b="0">
                <a:solidFill>
                  <a:srgbClr val="000000"/>
                </a:solidFill>
                <a:latin typeface="Arial"/>
                <a:ea typeface="Times New Roman"/>
                <a:cs typeface="Arial"/>
              </a:rPr>
              <a:t></a:t>
            </a:r>
            <a:r>
              <a:rPr lang="en-US" sz="1400" b="0">
                <a:solidFill>
                  <a:srgbClr val="000000"/>
                </a:solidFill>
                <a:latin typeface="Arial"/>
                <a:cs typeface="Times New Roman"/>
              </a:rPr>
              <a:t>B</a:t>
            </a:r>
            <a:endParaRPr lang="en-US" sz="2400" b="0">
              <a:latin typeface="Arial"/>
            </a:endParaRPr>
          </a:p>
        </p:txBody>
      </p:sp>
      <p:sp>
        <p:nvSpPr>
          <p:cNvPr id="18" name="Rectangle 1140"/>
          <p:cNvSpPr>
            <a:spLocks noChangeArrowheads="1"/>
          </p:cNvSpPr>
          <p:nvPr/>
        </p:nvSpPr>
        <p:spPr bwMode="auto">
          <a:xfrm>
            <a:off x="6673601" y="3340224"/>
            <a:ext cx="2074863" cy="304800"/>
          </a:xfrm>
          <a:prstGeom prst="rect">
            <a:avLst/>
          </a:prstGeom>
          <a:noFill/>
          <a:ln w="9525">
            <a:noFill/>
            <a:miter lim="800000"/>
            <a:headEnd/>
            <a:tailEnd/>
          </a:ln>
          <a:effectLst/>
        </p:spPr>
        <p:txBody>
          <a:bodyPr wrap="none" anchor="ctr">
            <a:spAutoFit/>
          </a:bodyPr>
          <a:lstStyle/>
          <a:p>
            <a:pPr>
              <a:defRPr/>
            </a:pPr>
            <a:r>
              <a:rPr lang="en-US" sz="1400" b="0">
                <a:solidFill>
                  <a:srgbClr val="000000"/>
                </a:solidFill>
                <a:latin typeface="Arial"/>
                <a:cs typeface="Times New Roman"/>
              </a:rPr>
              <a:t>Opening </a:t>
            </a:r>
            <a:r>
              <a:rPr lang="en-US" sz="1400" b="0">
                <a:solidFill>
                  <a:srgbClr val="000000"/>
                </a:solidFill>
                <a:latin typeface="Arial"/>
                <a:cs typeface="Times New Roman"/>
              </a:rPr>
              <a:t>IoB</a:t>
            </a:r>
            <a:r>
              <a:rPr lang="en-US" sz="1400" b="0">
                <a:solidFill>
                  <a:srgbClr val="000000"/>
                </a:solidFill>
                <a:latin typeface="Arial"/>
                <a:cs typeface="Times New Roman"/>
              </a:rPr>
              <a:t>=(I(-)B)(+)B</a:t>
            </a:r>
            <a:endParaRPr lang="en-US" sz="2400" b="0">
              <a:latin typeface="Arial"/>
            </a:endParaRPr>
          </a:p>
        </p:txBody>
      </p:sp>
      <p:sp>
        <p:nvSpPr>
          <p:cNvPr id="19" name="Rectangle 1147"/>
          <p:cNvSpPr>
            <a:spLocks noChangeArrowheads="1"/>
          </p:cNvSpPr>
          <p:nvPr/>
        </p:nvSpPr>
        <p:spPr bwMode="auto">
          <a:xfrm>
            <a:off x="546001" y="5060032"/>
            <a:ext cx="2009775" cy="457200"/>
          </a:xfrm>
          <a:prstGeom prst="rect">
            <a:avLst/>
          </a:prstGeom>
          <a:noFill/>
          <a:ln w="9525">
            <a:noFill/>
            <a:miter lim="800000"/>
            <a:headEnd/>
            <a:tailEnd/>
          </a:ln>
          <a:effectLst/>
        </p:spPr>
        <p:txBody>
          <a:bodyPr wrap="none" anchor="ctr">
            <a:spAutoFit/>
          </a:bodyPr>
          <a:lstStyle/>
          <a:p>
            <a:pPr>
              <a:defRPr/>
            </a:pPr>
            <a:br>
              <a:rPr lang="ru-RU" sz="1000" b="0">
                <a:latin typeface="Arial"/>
                <a:cs typeface="Times New Roman"/>
              </a:rPr>
            </a:br>
            <a:r>
              <a:rPr lang="en-US" sz="1400" b="0">
                <a:solidFill>
                  <a:srgbClr val="000000"/>
                </a:solidFill>
                <a:latin typeface="Arial"/>
                <a:cs typeface="Times New Roman"/>
              </a:rPr>
              <a:t>Closing I•B= (I(+)B)(-)B</a:t>
            </a:r>
            <a:endParaRPr lang="en-US" sz="2400" b="0">
              <a:latin typeface="Arial"/>
            </a:endParaRPr>
          </a:p>
        </p:txBody>
      </p:sp>
      <p:sp>
        <p:nvSpPr>
          <p:cNvPr id="20" name="Rectangle 1150"/>
          <p:cNvSpPr>
            <a:spLocks noChangeArrowheads="1"/>
          </p:cNvSpPr>
          <p:nvPr/>
        </p:nvSpPr>
        <p:spPr bwMode="auto">
          <a:xfrm>
            <a:off x="2915816" y="5060032"/>
            <a:ext cx="1924050" cy="457200"/>
          </a:xfrm>
          <a:prstGeom prst="rect">
            <a:avLst/>
          </a:prstGeom>
          <a:noFill/>
          <a:ln w="9525">
            <a:noFill/>
            <a:miter lim="800000"/>
            <a:headEnd/>
            <a:tailEnd/>
          </a:ln>
          <a:effectLst/>
        </p:spPr>
        <p:txBody>
          <a:bodyPr wrap="none" anchor="ctr">
            <a:spAutoFit/>
          </a:bodyPr>
          <a:lstStyle/>
          <a:p>
            <a:pPr>
              <a:defRPr/>
            </a:pPr>
            <a:br>
              <a:rPr lang="ru-RU" sz="1000" b="0">
                <a:latin typeface="Arial"/>
                <a:cs typeface="Times New Roman"/>
              </a:rPr>
            </a:br>
            <a:r>
              <a:rPr lang="en-US" sz="1400" b="0">
                <a:solidFill>
                  <a:srgbClr val="000000"/>
                </a:solidFill>
                <a:latin typeface="Arial"/>
                <a:cs typeface="Times New Roman"/>
              </a:rPr>
              <a:t>Grad(I)= (I(+)B)-(I(-)B)</a:t>
            </a:r>
            <a:endParaRPr lang="en-US" sz="2400" b="0">
              <a:latin typeface="Arial"/>
            </a:endParaRPr>
          </a:p>
        </p:txBody>
      </p:sp>
      <p:sp>
        <p:nvSpPr>
          <p:cNvPr id="21" name="Rectangle 1151"/>
          <p:cNvSpPr>
            <a:spLocks noChangeArrowheads="1"/>
          </p:cNvSpPr>
          <p:nvPr/>
        </p:nvSpPr>
        <p:spPr bwMode="auto">
          <a:xfrm>
            <a:off x="5004023" y="5212432"/>
            <a:ext cx="1800225" cy="304800"/>
          </a:xfrm>
          <a:prstGeom prst="rect">
            <a:avLst/>
          </a:prstGeom>
          <a:noFill/>
          <a:ln w="9525">
            <a:noFill/>
            <a:miter lim="800000"/>
            <a:headEnd/>
            <a:tailEnd/>
          </a:ln>
          <a:effectLst/>
        </p:spPr>
        <p:txBody>
          <a:bodyPr>
            <a:spAutoFit/>
          </a:bodyPr>
          <a:lstStyle/>
          <a:p>
            <a:pPr>
              <a:defRPr/>
            </a:pPr>
            <a:r>
              <a:rPr lang="en-US" sz="1400" b="0">
                <a:solidFill>
                  <a:srgbClr val="000000"/>
                </a:solidFill>
                <a:latin typeface="Arial"/>
                <a:cs typeface="Times New Roman"/>
              </a:rPr>
              <a:t>Top Hat (I)=I-(I(-)B)</a:t>
            </a:r>
            <a:endParaRPr/>
          </a:p>
        </p:txBody>
      </p:sp>
      <p:sp>
        <p:nvSpPr>
          <p:cNvPr id="22" name="Rectangle 1152"/>
          <p:cNvSpPr>
            <a:spLocks noChangeArrowheads="1"/>
          </p:cNvSpPr>
          <p:nvPr/>
        </p:nvSpPr>
        <p:spPr bwMode="auto">
          <a:xfrm>
            <a:off x="6804248" y="5212432"/>
            <a:ext cx="2016125" cy="304800"/>
          </a:xfrm>
          <a:prstGeom prst="rect">
            <a:avLst/>
          </a:prstGeom>
          <a:solidFill>
            <a:schemeClr val="bg1"/>
          </a:solidFill>
          <a:ln w="9525">
            <a:noFill/>
            <a:miter lim="800000"/>
            <a:headEnd/>
            <a:tailEnd/>
          </a:ln>
          <a:effectLst/>
        </p:spPr>
        <p:txBody>
          <a:bodyPr>
            <a:spAutoFit/>
          </a:bodyPr>
          <a:lstStyle/>
          <a:p>
            <a:pPr>
              <a:defRPr/>
            </a:pPr>
            <a:r>
              <a:rPr lang="en-US" sz="1400" b="0">
                <a:solidFill>
                  <a:srgbClr val="000000"/>
                </a:solidFill>
                <a:latin typeface="Arial"/>
                <a:cs typeface="Times New Roman"/>
              </a:rPr>
              <a:t>Black Hat (I)=(I(+)B)-I</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Thinning and </a:t>
            </a:r>
            <a:r>
              <a:rPr lang="en-US"/>
              <a:t>Sceletons</a:t>
            </a:r>
            <a:endParaRPr lang="ru-RU"/>
          </a:p>
        </p:txBody>
      </p:sp>
      <p:sp>
        <p:nvSpPr>
          <p:cNvPr id="8" name="Текст 7"/>
          <p:cNvSpPr>
            <a:spLocks noGrp="1"/>
          </p:cNvSpPr>
          <p:nvPr>
            <p:ph type="body" idx="1"/>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Thinning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thinning A symmetrically is based on a sequence of structuring elements:</a:t>
            </a:r>
            <a:endParaRPr/>
          </a:p>
          <a:p>
            <a:pPr>
              <a:defRPr/>
            </a:pPr>
            <a:endParaRPr lang="en-US"/>
          </a:p>
          <a:p>
            <a:pPr>
              <a:defRPr/>
            </a:pPr>
            <a:endParaRPr lang="en-US"/>
          </a:p>
          <a:p>
            <a:pPr>
              <a:defRPr/>
            </a:pPr>
            <a:r>
              <a:rPr lang="en-US"/>
              <a:t>Where       are rotated version of </a:t>
            </a:r>
            <a:endParaRPr/>
          </a:p>
          <a:p>
            <a:pPr>
              <a:defRPr/>
            </a:pPr>
            <a:r>
              <a:rPr lang="en-US"/>
              <a:t>The thinning by a sequence of SEs:</a:t>
            </a:r>
            <a:endParaRPr/>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484438" y="2060575"/>
          <a:ext cx="3871912" cy="690563"/>
        </p:xfrm>
        <a:graphic>
          <a:graphicData uri="http://schemas.openxmlformats.org/presentationml/2006/ole">
            <p:oleObj name="oleObj" r:id="rId3" imgW="1282065" imgH="228600" progId="Equation.3">
              <p:embed/>
              <p:pic>
                <p:nvPicPr>
                  <p:cNvPr id="166956" name=""/>
                  <p:cNvPicPr/>
                  <p:nvPr/>
                </p:nvPicPr>
                <p:blipFill>
                  <a:blip r:embed="rId2"/>
                  <a:stretch/>
                </p:blipFill>
                <p:spPr bwMode="auto">
                  <a:xfrm>
                    <a:off x="2484438" y="2060575"/>
                    <a:ext cx="3871912" cy="6905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907704" y="3140968"/>
          <a:ext cx="376932" cy="403856"/>
        </p:xfrm>
        <a:graphic>
          <a:graphicData uri="http://schemas.openxmlformats.org/presentationml/2006/ole">
            <p:oleObj name="oleObj" r:id="rId5" imgW="177165" imgH="189865" progId="Equation.3">
              <p:embed/>
              <p:pic>
                <p:nvPicPr>
                  <p:cNvPr id="166957" name=""/>
                  <p:cNvPicPr/>
                  <p:nvPr/>
                </p:nvPicPr>
                <p:blipFill>
                  <a:blip r:embed="rId4"/>
                  <a:stretch/>
                </p:blipFill>
                <p:spPr bwMode="auto">
                  <a:xfrm>
                    <a:off x="1907704" y="3140968"/>
                    <a:ext cx="376932" cy="403856"/>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341938" y="3141663"/>
          <a:ext cx="565150" cy="403225"/>
        </p:xfrm>
        <a:graphic>
          <a:graphicData uri="http://schemas.openxmlformats.org/presentationml/2006/ole">
            <p:oleObj name="oleObj" r:id="rId7" imgW="266065" imgH="189865" progId="Equation.3">
              <p:embed/>
              <p:pic>
                <p:nvPicPr>
                  <p:cNvPr id="166958" name=""/>
                  <p:cNvPicPr/>
                  <p:nvPr/>
                </p:nvPicPr>
                <p:blipFill>
                  <a:blip r:embed="rId6"/>
                  <a:stretch/>
                </p:blipFill>
                <p:spPr bwMode="auto">
                  <a:xfrm>
                    <a:off x="5341938" y="3141663"/>
                    <a:ext cx="565150" cy="4032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907704" y="4509120"/>
          <a:ext cx="5420416" cy="961256"/>
        </p:xfrm>
        <a:graphic>
          <a:graphicData uri="http://schemas.openxmlformats.org/presentationml/2006/ole">
            <p:oleObj name="oleObj" r:id="rId9" imgW="2577465" imgH="457200" progId="Equation.3">
              <p:embed/>
              <p:pic>
                <p:nvPicPr>
                  <p:cNvPr id="166959" name=""/>
                  <p:cNvPicPr/>
                  <p:nvPr/>
                </p:nvPicPr>
                <p:blipFill>
                  <a:blip r:embed="rId8"/>
                  <a:stretch/>
                </p:blipFill>
                <p:spPr bwMode="auto">
                  <a:xfrm>
                    <a:off x="1907704" y="4509120"/>
                    <a:ext cx="5420416" cy="961256"/>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Thinning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8434" name="Picture 2"/>
          <p:cNvPicPr>
            <a:picLocks noChangeAspect="1" noChangeArrowheads="1"/>
          </p:cNvPicPr>
          <p:nvPr/>
        </p:nvPicPr>
        <p:blipFill>
          <a:blip r:embed="rId2"/>
          <a:stretch/>
        </p:blipFill>
        <p:spPr bwMode="auto">
          <a:xfrm>
            <a:off x="0" y="1196752"/>
            <a:ext cx="8605090" cy="477981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Median filter</a:t>
            </a:r>
            <a:endParaRPr lang="ru-RU"/>
          </a:p>
        </p:txBody>
      </p:sp>
      <p:sp>
        <p:nvSpPr>
          <p:cNvPr id="7" name="Текст 6"/>
          <p:cNvSpPr>
            <a:spLocks noGrp="1"/>
          </p:cNvSpPr>
          <p:nvPr>
            <p:ph type="body" idx="1"/>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Median filter</a:t>
            </a:r>
            <a:endParaRPr lang="ru-RU"/>
          </a:p>
        </p:txBody>
      </p:sp>
      <p:sp>
        <p:nvSpPr>
          <p:cNvPr id="4" name="Дата 3"/>
          <p:cNvSpPr>
            <a:spLocks noGrp="1"/>
          </p:cNvSpPr>
          <p:nvPr>
            <p:ph type="dt" sz="half" idx="10"/>
          </p:nvPr>
        </p:nvSpPr>
        <p:spPr bwMode="auto"/>
        <p:txBody>
          <a:bodyPr/>
          <a:lstStyle/>
          <a:p>
            <a:pPr>
              <a:defRPr/>
            </a:pPr>
            <a:fld id="{036E5A2A-D92B-4FCA-98F5-0FF8AE918484}"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Содержимое 7"/>
          <p:cNvSpPr>
            <a:spLocks noGrp="1"/>
          </p:cNvSpPr>
          <p:nvPr>
            <p:ph sz="quarter" idx="1"/>
          </p:nvPr>
        </p:nvSpPr>
        <p:spPr bwMode="auto"/>
        <p:txBody>
          <a:bodyPr>
            <a:normAutofit/>
          </a:bodyPr>
          <a:lstStyle/>
          <a:p>
            <a:pPr>
              <a:defRPr/>
            </a:pPr>
            <a:r>
              <a:rPr lang="en-US"/>
              <a:t>In median filtering, the neighboring pixels are ranked according to brightness (intensity) and the median value becomes the new value for the central pixel.</a:t>
            </a:r>
            <a:endParaRPr/>
          </a:p>
          <a:p>
            <a:pPr>
              <a:defRPr/>
            </a:pPr>
            <a:r>
              <a:rPr lang="en-US"/>
              <a:t>Median filters can do an excellent job of rejecting certain types of noise, in particular, “shot” or impulse noise in which some individual pixels have extreme values.</a:t>
            </a:r>
            <a:endParaRPr/>
          </a:p>
          <a:p>
            <a:pPr>
              <a:defRPr/>
            </a:pPr>
            <a:r>
              <a:rPr lang="en-US"/>
              <a:t>In the median filtering operation, the pixel values in the neighborhood window are ranked according to intensity, and the middle value (the median) becomes the output value for the pixel under evaluation.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Median Filter: example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 name="Picture 4" descr="noise1_crop"/>
          <p:cNvPicPr>
            <a:picLocks noChangeAspect="1" noChangeArrowheads="1"/>
          </p:cNvPicPr>
          <p:nvPr/>
        </p:nvPicPr>
        <p:blipFill>
          <a:blip r:embed="rId2"/>
          <a:stretch/>
        </p:blipFill>
        <p:spPr bwMode="auto">
          <a:xfrm>
            <a:off x="1187624" y="2636912"/>
            <a:ext cx="2616200" cy="2743200"/>
          </a:xfrm>
          <a:prstGeom prst="rect">
            <a:avLst/>
          </a:prstGeom>
          <a:noFill/>
        </p:spPr>
      </p:pic>
      <p:pic>
        <p:nvPicPr>
          <p:cNvPr id="8" name="Picture 5" descr="noise1_median"/>
          <p:cNvPicPr>
            <a:picLocks noChangeAspect="1" noChangeArrowheads="1"/>
          </p:cNvPicPr>
          <p:nvPr/>
        </p:nvPicPr>
        <p:blipFill>
          <a:blip r:embed="rId3"/>
          <a:stretch/>
        </p:blipFill>
        <p:spPr bwMode="auto">
          <a:xfrm>
            <a:off x="5378624" y="2636912"/>
            <a:ext cx="2616200" cy="2743200"/>
          </a:xfrm>
          <a:prstGeom prst="rect">
            <a:avLst/>
          </a:prstGeom>
          <a:noFill/>
        </p:spPr>
      </p:pic>
      <p:sp>
        <p:nvSpPr>
          <p:cNvPr id="9" name="Line 6"/>
          <p:cNvSpPr>
            <a:spLocks noChangeShapeType="1"/>
          </p:cNvSpPr>
          <p:nvPr/>
        </p:nvSpPr>
        <p:spPr bwMode="auto">
          <a:xfrm>
            <a:off x="4083224" y="3932312"/>
            <a:ext cx="990600" cy="0"/>
          </a:xfrm>
          <a:prstGeom prst="line">
            <a:avLst/>
          </a:prstGeom>
          <a:noFill/>
          <a:ln w="76200" cmpd="tri">
            <a:solidFill>
              <a:schemeClr val="tx1"/>
            </a:solidFill>
            <a:miter lim="800000"/>
            <a:headEnd/>
            <a:tailEnd type="triangle" w="med" len="med"/>
          </a:ln>
          <a:effectLst/>
        </p:spPr>
        <p:txBody>
          <a:bodyPr wrap="none"/>
          <a:lstStyle/>
          <a:p>
            <a:pPr>
              <a:defRPr/>
            </a:pPr>
            <a:endParaRPr lang="ru-RU"/>
          </a:p>
        </p:txBody>
      </p:sp>
      <p:graphicFrame>
        <p:nvGraphicFramePr>
          <p:cNvPr id="10" name="Таблица 9"/>
          <p:cNvGraphicFramePr>
            <a:graphicFrameLocks xmlns:a="http://schemas.openxmlformats.org/drawingml/2006/main" noGrp="1"/>
          </p:cNvGraphicFramePr>
          <p:nvPr/>
        </p:nvGraphicFramePr>
        <p:xfrm>
          <a:off x="4355976" y="1484784"/>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1" name="TextBox 10"/>
          <p:cNvSpPr txBox="1"/>
          <p:nvPr/>
        </p:nvSpPr>
        <p:spPr bwMode="auto">
          <a:xfrm>
            <a:off x="4309627" y="2132856"/>
            <a:ext cx="838437" cy="369332"/>
          </a:xfrm>
          <a:prstGeom prst="rect">
            <a:avLst/>
          </a:prstGeom>
          <a:noFill/>
        </p:spPr>
        <p:txBody>
          <a:bodyPr wrap="squar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5" name="Заголовок 4"/>
          <p:cNvSpPr>
            <a:spLocks noGrp="1"/>
          </p:cNvSpPr>
          <p:nvPr>
            <p:ph type="ctrTitle"/>
          </p:nvPr>
        </p:nvSpPr>
        <p:spPr bwMode="auto"/>
        <p:txBody>
          <a:bodyPr/>
          <a:lstStyle/>
          <a:p>
            <a:pPr>
              <a:defRPr/>
            </a:pPr>
            <a:r>
              <a:rPr lang="ru-RU"/>
              <a:t>Источники данных</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Цифровые изображения сетчатки глаза в экстракции сосудов</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(Digital Retinal Images for Vessel Extraction - DRIVE).</a:t>
            </a:r>
            <a:endParaRPr lang="ru-RU"/>
          </a:p>
          <a:p>
            <a:pPr>
              <a:defRPr/>
            </a:pPr>
            <a:r>
              <a:rPr lang="ru-RU"/>
              <a:t>База данных DRIVE предназначена для сравнительных исследований по сегментации кровеносных сосудов в изображениях сетчатки. Она состоит из фотографий, на которых показаны признаки легкой ранней диабетической </a:t>
            </a:r>
            <a:r>
              <a:rPr lang="ru-RU"/>
              <a:t>ретинопатии</a:t>
            </a:r>
            <a:r>
              <a:rPr lang="ru-RU"/>
              <a:t>. Описание: </a:t>
            </a:r>
            <a:r>
              <a:rPr lang="ru-RU" u="sng">
                <a:hlinkClick r:id="rId2" tooltip="http://www.isi.uu.nl/Research/Publications/publicationview/id=855.html"/>
              </a:rPr>
              <a:t>http://www.isi.uu.nl/Research/Publications/publicationview/id=855.html</a:t>
            </a:r>
            <a:r>
              <a:rPr lang="ru-RU"/>
              <a:t>. Доступ: </a:t>
            </a:r>
            <a:r>
              <a:rPr lang="ru-RU" u="sng">
                <a:hlinkClick r:id="rId3" tooltip="http://www.isi.uu.nl/Research/Databases/DRIVE/download.php"/>
              </a:rPr>
              <a:t>http://www.isi.uu.nl/Research/Databases/DRIVE/download.php</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Median filter: example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 name="Содержимое 6" descr="cp_salt_pepper_noise.png"/>
          <p:cNvPicPr>
            <a:picLocks noChangeAspect="1" noGrp="1"/>
          </p:cNvPicPr>
          <p:nvPr>
            <p:ph sz="quarter" idx="1"/>
          </p:nvPr>
        </p:nvPicPr>
        <p:blipFill>
          <a:blip r:embed="rId2"/>
          <a:stretch/>
        </p:blipFill>
        <p:spPr bwMode="auto">
          <a:xfrm>
            <a:off x="539552" y="1340768"/>
            <a:ext cx="2791215" cy="2791215"/>
          </a:xfrm>
          <a:prstGeom prst="rect">
            <a:avLst/>
          </a:prstGeom>
        </p:spPr>
      </p:pic>
      <p:pic>
        <p:nvPicPr>
          <p:cNvPr id="8" name="Рисунок 7" descr="cp_salt_pepper_noise_median_77.png"/>
          <p:cNvPicPr>
            <a:picLocks noChangeAspect="1"/>
          </p:cNvPicPr>
          <p:nvPr/>
        </p:nvPicPr>
        <p:blipFill>
          <a:blip r:embed="rId3"/>
          <a:stretch/>
        </p:blipFill>
        <p:spPr bwMode="auto">
          <a:xfrm>
            <a:off x="3419872" y="1268760"/>
            <a:ext cx="2791215" cy="2791215"/>
          </a:xfrm>
          <a:prstGeom prst="rect">
            <a:avLst/>
          </a:prstGeom>
        </p:spPr>
      </p:pic>
      <p:sp>
        <p:nvSpPr>
          <p:cNvPr id="9" name="Rectangle 1130"/>
          <p:cNvSpPr>
            <a:spLocks noChangeArrowheads="1"/>
          </p:cNvSpPr>
          <p:nvPr/>
        </p:nvSpPr>
        <p:spPr bwMode="auto">
          <a:xfrm>
            <a:off x="1517926" y="4221088"/>
            <a:ext cx="893834" cy="369332"/>
          </a:xfrm>
          <a:prstGeom prst="rect">
            <a:avLst/>
          </a:prstGeom>
          <a:noFill/>
          <a:ln w="9525">
            <a:noFill/>
            <a:miter lim="800000"/>
            <a:headEnd/>
            <a:tailEnd/>
          </a:ln>
          <a:effectLst/>
        </p:spPr>
        <p:txBody>
          <a:bodyPr wrap="none" anchor="ctr">
            <a:spAutoFit/>
          </a:bodyPr>
          <a:lstStyle/>
          <a:p>
            <a:pPr>
              <a:defRPr/>
            </a:pPr>
            <a:r>
              <a:rPr lang="en-US" b="0"/>
              <a:t>Source</a:t>
            </a:r>
            <a:r>
              <a:rPr lang="en-US"/>
              <a:t> </a:t>
            </a:r>
            <a:endParaRPr/>
          </a:p>
        </p:txBody>
      </p:sp>
      <p:sp>
        <p:nvSpPr>
          <p:cNvPr id="10" name="Rectangle 1130"/>
          <p:cNvSpPr>
            <a:spLocks noChangeArrowheads="1"/>
          </p:cNvSpPr>
          <p:nvPr/>
        </p:nvSpPr>
        <p:spPr bwMode="auto">
          <a:xfrm>
            <a:off x="5871107" y="4221088"/>
            <a:ext cx="861132" cy="369332"/>
          </a:xfrm>
          <a:prstGeom prst="rect">
            <a:avLst/>
          </a:prstGeom>
          <a:noFill/>
          <a:ln w="9525">
            <a:noFill/>
            <a:miter lim="800000"/>
            <a:headEnd/>
            <a:tailEnd/>
          </a:ln>
          <a:effectLst/>
        </p:spPr>
        <p:txBody>
          <a:bodyPr wrap="none" anchor="ctr">
            <a:spAutoFit/>
          </a:bodyPr>
          <a:lstStyle/>
          <a:p>
            <a:pPr>
              <a:defRPr/>
            </a:pPr>
            <a:r>
              <a:rPr lang="en-US"/>
              <a:t>Result </a:t>
            </a:r>
            <a:endParaRPr/>
          </a:p>
        </p:txBody>
      </p:sp>
      <p:graphicFrame>
        <p:nvGraphicFramePr>
          <p:cNvPr id="11" name="Таблица 10"/>
          <p:cNvGraphicFramePr>
            <a:graphicFrameLocks xmlns:a="http://schemas.openxmlformats.org/drawingml/2006/main" noGrp="1"/>
          </p:cNvGraphicFramePr>
          <p:nvPr/>
        </p:nvGraphicFramePr>
        <p:xfrm>
          <a:off x="4139952" y="4725144"/>
          <a:ext cx="1457960" cy="149352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2" name="TextBox 11"/>
          <p:cNvSpPr txBox="1"/>
          <p:nvPr/>
        </p:nvSpPr>
        <p:spPr bwMode="auto">
          <a:xfrm>
            <a:off x="3419872" y="5301208"/>
            <a:ext cx="694421" cy="369332"/>
          </a:xfrm>
          <a:prstGeom prst="rect">
            <a:avLst/>
          </a:prstGeom>
          <a:noFill/>
        </p:spPr>
        <p:txBody>
          <a:bodyPr wrap="none" rtlCol="0">
            <a:spAutoFit/>
          </a:bodyPr>
          <a:lstStyle/>
          <a:p>
            <a:pPr>
              <a:defRPr/>
            </a:pPr>
            <a:r>
              <a:rPr lang="en-US"/>
              <a:t>mask</a:t>
            </a:r>
            <a:endParaRPr lang="ru-RU"/>
          </a:p>
        </p:txBody>
      </p:sp>
      <p:pic>
        <p:nvPicPr>
          <p:cNvPr id="13" name="Рисунок 12" descr="cp_salt_pepper_median_55.png"/>
          <p:cNvPicPr>
            <a:picLocks noChangeAspect="1"/>
          </p:cNvPicPr>
          <p:nvPr/>
        </p:nvPicPr>
        <p:blipFill>
          <a:blip r:embed="rId4"/>
          <a:stretch/>
        </p:blipFill>
        <p:spPr bwMode="auto">
          <a:xfrm>
            <a:off x="6245280" y="1268760"/>
            <a:ext cx="2791215" cy="2791215"/>
          </a:xfrm>
          <a:prstGeom prst="rect">
            <a:avLst/>
          </a:prstGeom>
        </p:spPr>
      </p:pic>
      <p:graphicFrame>
        <p:nvGraphicFramePr>
          <p:cNvPr id="14" name="Таблица 13"/>
          <p:cNvGraphicFramePr>
            <a:graphicFrameLocks xmlns:a="http://schemas.openxmlformats.org/drawingml/2006/main" noGrp="1"/>
          </p:cNvGraphicFramePr>
          <p:nvPr/>
        </p:nvGraphicFramePr>
        <p:xfrm>
          <a:off x="7236296" y="5170512"/>
          <a:ext cx="1041400" cy="1066800"/>
        </p:xfrm>
        <a:graphic>
          <a:graphicData uri="http://schemas.openxmlformats.org/drawingml/2006/table">
            <a:tbl>
              <a:tblPr firstRow="0" firstCol="0" lastRow="0" lastCol="0" bandRow="0" bandCol="0">
                <a:tableStyleId>{5C22544A-7EE6-4342-B048-85BDC9FD1C3A}</a:tableStyleId>
              </a:tblPr>
              <a:tblGrid>
                <a:gridCol w="208280"/>
                <a:gridCol w="208280"/>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5" name="TextBox 14"/>
          <p:cNvSpPr txBox="1"/>
          <p:nvPr/>
        </p:nvSpPr>
        <p:spPr bwMode="auto">
          <a:xfrm>
            <a:off x="6588224" y="5517232"/>
            <a:ext cx="694421" cy="369332"/>
          </a:xfrm>
          <a:prstGeom prst="rect">
            <a:avLst/>
          </a:prstGeom>
          <a:noFill/>
        </p:spPr>
        <p:txBody>
          <a:bodyPr wrap="none" rtlCol="0">
            <a:spAutoFit/>
          </a:bodyPr>
          <a:lstStyle/>
          <a:p>
            <a:pPr>
              <a:defRPr/>
            </a:pPr>
            <a:r>
              <a:rPr lang="en-US"/>
              <a:t>mask</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Connected-component labeling</a:t>
            </a:r>
            <a:endParaRPr lang="ru-RU"/>
          </a:p>
        </p:txBody>
      </p:sp>
      <p:sp>
        <p:nvSpPr>
          <p:cNvPr id="8" name="Текст 7"/>
          <p:cNvSpPr>
            <a:spLocks noGrp="1"/>
          </p:cNvSpPr>
          <p:nvPr>
            <p:ph type="body" idx="1"/>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Region growing (for N4 case)</a:t>
            </a:r>
            <a:endParaRPr lang="ru-RU"/>
          </a:p>
        </p:txBody>
      </p:sp>
      <p:sp>
        <p:nvSpPr>
          <p:cNvPr id="4" name="Дата 3"/>
          <p:cNvSpPr>
            <a:spLocks noGrp="1"/>
          </p:cNvSpPr>
          <p:nvPr>
            <p:ph type="dt" sz="half" idx="10"/>
          </p:nvPr>
        </p:nvSpPr>
        <p:spPr bwMode="auto"/>
        <p:txBody>
          <a:bodyPr/>
          <a:lstStyle/>
          <a:p>
            <a:pPr>
              <a:defRPr/>
            </a:pPr>
            <a:fld id="{036E5A2A-D92B-4FCA-98F5-0FF8AE918484}"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9" name="Содержимое 8"/>
          <p:cNvGraphicFramePr>
            <a:graphicFrameLocks xmlns:a="http://schemas.openxmlformats.org/drawingml/2006/main" noGrp="1"/>
          </p:cNvGraphicFramePr>
          <p:nvPr>
            <p:ph sz="quarter" idx="1"/>
          </p:nvPr>
        </p:nvGraphicFramePr>
        <p:xfrm>
          <a:off x="611560" y="1700808"/>
          <a:ext cx="1112400" cy="1112520"/>
        </p:xfrm>
        <a:graphic>
          <a:graphicData uri="http://schemas.openxmlformats.org/drawingml/2006/table">
            <a:tbl>
              <a:tblPr firstRow="1" firstCol="0" lastRow="0" lastCol="0" bandRow="1" bandCol="0">
                <a:tableStyleId>{5940675A-B579-460E-94D1-54222C63F5DA}</a:tableStyleId>
              </a:tblPr>
              <a:tblGrid>
                <a:gridCol w="370800"/>
                <a:gridCol w="370800"/>
                <a:gridCol w="370800"/>
              </a:tblGrid>
              <a:tr h="370840">
                <a:tc>
                  <a:txBody>
                    <a:bodyPr/>
                    <a:p>
                      <a:pPr>
                        <a:defRPr/>
                      </a:pPr>
                      <a:endParaRPr lang="ru-RU"/>
                    </a:p>
                  </a:txBody>
                  <a:tcPr/>
                </a:tc>
                <a:tc>
                  <a:txBody>
                    <a:bodyPr/>
                    <a:p>
                      <a:pPr>
                        <a:defRPr/>
                      </a:pPr>
                      <a:r>
                        <a:rPr lang="en-US"/>
                        <a:t>C</a:t>
                      </a:r>
                      <a:endParaRPr lang="ru-RU"/>
                    </a:p>
                  </a:txBody>
                  <a:tcPr>
                    <a:solidFill>
                      <a:schemeClr val="accent1"/>
                    </a:solidFill>
                  </a:tcPr>
                </a:tc>
                <a:tc>
                  <a:txBody>
                    <a:bodyPr/>
                    <a:p>
                      <a:pPr>
                        <a:defRPr/>
                      </a:pPr>
                      <a:endParaRPr lang="ru-RU"/>
                    </a:p>
                  </a:txBody>
                  <a:tcPr/>
                </a:tc>
              </a:tr>
              <a:tr h="370840">
                <a:tc>
                  <a:txBody>
                    <a:bodyPr/>
                    <a:p>
                      <a:pPr>
                        <a:defRPr/>
                      </a:pPr>
                      <a:r>
                        <a:rPr lang="en-US"/>
                        <a:t>B</a:t>
                      </a:r>
                      <a:endParaRPr lang="ru-RU"/>
                    </a:p>
                  </a:txBody>
                  <a:tcPr>
                    <a:solidFill>
                      <a:schemeClr val="accent1"/>
                    </a:solidFill>
                  </a:tcPr>
                </a:tc>
                <a:tc>
                  <a:txBody>
                    <a:bodyPr/>
                    <a:p>
                      <a:pPr>
                        <a:defRPr/>
                      </a:pPr>
                      <a:r>
                        <a:rPr lang="en-US"/>
                        <a:t>A</a:t>
                      </a:r>
                      <a:endParaRPr lang="ru-RU"/>
                    </a:p>
                  </a:txBody>
                  <a:tcPr>
                    <a:solidFill>
                      <a:schemeClr val="accent1"/>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graphicFrame>
        <p:nvGraphicFramePr>
          <p:cNvPr id="10" name="Содержимое 8"/>
          <p:cNvGraphicFramePr>
            <a:graphicFrameLocks xmlns:a="http://schemas.openxmlformats.org/drawingml/2006/main"/>
          </p:cNvGraphicFramePr>
          <p:nvPr/>
        </p:nvGraphicFramePr>
        <p:xfrm>
          <a:off x="611560" y="3396600"/>
          <a:ext cx="1112400" cy="1112520"/>
        </p:xfrm>
        <a:graphic>
          <a:graphicData uri="http://schemas.openxmlformats.org/drawingml/2006/table">
            <a:tbl>
              <a:tblPr firstRow="1" firstCol="0" lastRow="0" lastCol="0" bandRow="1" bandCol="0">
                <a:tableStyleId>{5940675A-B579-460E-94D1-54222C63F5DA}</a:tableStyleId>
              </a:tblPr>
              <a:tblGrid>
                <a:gridCol w="370800"/>
                <a:gridCol w="370800"/>
                <a:gridCol w="370800"/>
              </a:tblGrid>
              <a:tr h="370840">
                <a:tc>
                  <a:txBody>
                    <a:bodyPr/>
                    <a:p>
                      <a:pPr>
                        <a:defRPr/>
                      </a:pPr>
                      <a:r>
                        <a:rPr lang="en-US"/>
                        <a:t>C</a:t>
                      </a:r>
                      <a:endParaRPr lang="ru-RU"/>
                    </a:p>
                  </a:txBody>
                  <a:tcPr>
                    <a:solidFill>
                      <a:schemeClr val="accent1"/>
                    </a:solidFill>
                  </a:tcPr>
                </a:tc>
                <a:tc>
                  <a:txBody>
                    <a:bodyPr/>
                    <a:p>
                      <a:pPr>
                        <a:defRPr/>
                      </a:pPr>
                      <a:r>
                        <a:rPr lang="en-US"/>
                        <a:t>D</a:t>
                      </a:r>
                      <a:endParaRPr lang="ru-RU"/>
                    </a:p>
                  </a:txBody>
                  <a:tcPr>
                    <a:solidFill>
                      <a:schemeClr val="accent1"/>
                    </a:solidFill>
                  </a:tcPr>
                </a:tc>
                <a:tc>
                  <a:txBody>
                    <a:bodyPr/>
                    <a:p>
                      <a:pPr>
                        <a:defRPr/>
                      </a:pPr>
                      <a:endParaRPr lang="ru-RU"/>
                    </a:p>
                  </a:txBody>
                  <a:tcPr/>
                </a:tc>
              </a:tr>
              <a:tr h="370840">
                <a:tc>
                  <a:txBody>
                    <a:bodyPr/>
                    <a:p>
                      <a:pPr>
                        <a:defRPr/>
                      </a:pPr>
                      <a:r>
                        <a:rPr lang="en-US"/>
                        <a:t>B</a:t>
                      </a:r>
                      <a:endParaRPr lang="ru-RU"/>
                    </a:p>
                  </a:txBody>
                  <a:tcPr>
                    <a:solidFill>
                      <a:schemeClr val="accent1"/>
                    </a:solidFill>
                  </a:tcPr>
                </a:tc>
                <a:tc>
                  <a:txBody>
                    <a:bodyPr/>
                    <a:p>
                      <a:pPr>
                        <a:defRPr/>
                      </a:pPr>
                      <a:r>
                        <a:rPr lang="en-US"/>
                        <a:t>A</a:t>
                      </a:r>
                      <a:endParaRPr lang="ru-RU"/>
                    </a:p>
                  </a:txBody>
                  <a:tcPr>
                    <a:solidFill>
                      <a:schemeClr val="accent1"/>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
        <p:nvSpPr>
          <p:cNvPr id="11" name="TextBox 10"/>
          <p:cNvSpPr txBox="1"/>
          <p:nvPr/>
        </p:nvSpPr>
        <p:spPr bwMode="auto">
          <a:xfrm>
            <a:off x="899592" y="2924944"/>
            <a:ext cx="482824" cy="369332"/>
          </a:xfrm>
          <a:prstGeom prst="rect">
            <a:avLst/>
          </a:prstGeom>
          <a:noFill/>
        </p:spPr>
        <p:txBody>
          <a:bodyPr wrap="none" rtlCol="0">
            <a:spAutoFit/>
          </a:bodyPr>
          <a:lstStyle/>
          <a:p>
            <a:pPr>
              <a:defRPr/>
            </a:pPr>
            <a:r>
              <a:rPr lang="en-US"/>
              <a:t>N4</a:t>
            </a:r>
            <a:endParaRPr lang="ru-RU"/>
          </a:p>
        </p:txBody>
      </p:sp>
      <p:sp>
        <p:nvSpPr>
          <p:cNvPr id="12" name="TextBox 11"/>
          <p:cNvSpPr txBox="1"/>
          <p:nvPr/>
        </p:nvSpPr>
        <p:spPr bwMode="auto">
          <a:xfrm>
            <a:off x="899592" y="4643844"/>
            <a:ext cx="482824" cy="369332"/>
          </a:xfrm>
          <a:prstGeom prst="rect">
            <a:avLst/>
          </a:prstGeom>
          <a:noFill/>
        </p:spPr>
        <p:txBody>
          <a:bodyPr wrap="none" rtlCol="0">
            <a:spAutoFit/>
          </a:bodyPr>
          <a:lstStyle/>
          <a:p>
            <a:pPr>
              <a:defRPr/>
            </a:pPr>
            <a:r>
              <a:rPr lang="en-US"/>
              <a:t>N8</a:t>
            </a:r>
            <a:endParaRPr lang="ru-RU"/>
          </a:p>
        </p:txBody>
      </p:sp>
      <p:sp>
        <p:nvSpPr>
          <p:cNvPr id="14" name="Содержимое 7"/>
          <p:cNvSpPr txBox="1"/>
          <p:nvPr/>
        </p:nvSpPr>
        <p:spPr bwMode="auto">
          <a:xfrm>
            <a:off x="2267744" y="1219200"/>
            <a:ext cx="6419056" cy="4937760"/>
          </a:xfrm>
          <a:prstGeom prst="rect">
            <a:avLst/>
          </a:prstGeom>
        </p:spPr>
        <p:txBody>
          <a:bodyPr vert="horz">
            <a:normAutofit fontScale="55000" lnSpcReduction="20000"/>
          </a:bodyPr>
          <a:lstStyle/>
          <a:p>
            <a:pPr marL="274320" marR="0" lvl="0" indent="-274320" algn="l" defTabSz="914400">
              <a:lnSpc>
                <a:spcPct val="100000"/>
              </a:lnSpc>
              <a:spcBef>
                <a:spcPts val="600"/>
              </a:spcBef>
              <a:spcAft>
                <a:spcPts val="0"/>
              </a:spcAft>
              <a:buClr>
                <a:schemeClr val="accent1"/>
              </a:buClr>
              <a:buSzPct val="76000"/>
              <a:buFont typeface="Wingdings 3"/>
              <a:buChar char=""/>
              <a:defRPr/>
            </a:pPr>
            <a:r>
              <a:rPr lang="en-US" sz="2600" b="0" i="0" u="none" strike="noStrike" cap="none" spc="0">
                <a:ln>
                  <a:noFill/>
                </a:ln>
                <a:solidFill>
                  <a:schemeClr val="tx1"/>
                </a:solidFill>
                <a:latin typeface="+mn-lt"/>
                <a:ea typeface="+mn-ea"/>
                <a:cs typeface="+mn-cs"/>
              </a:rPr>
              <a:t>Current</a:t>
            </a:r>
            <a:r>
              <a:rPr lang="en-US" sz="2600" b="0" i="0" u="none" strike="noStrike" cap="none" spc="0">
                <a:ln>
                  <a:noFill/>
                </a:ln>
                <a:solidFill>
                  <a:schemeClr val="tx1"/>
                </a:solidFill>
                <a:latin typeface="+mn-lt"/>
                <a:ea typeface="+mn-ea"/>
                <a:cs typeface="+mn-cs"/>
              </a:rPr>
              <a:t> steps you should do for every pixel from top to bottom and from left tor right.</a:t>
            </a:r>
            <a:endParaRPr/>
          </a:p>
          <a:p>
            <a:pPr marL="274320" marR="0" lvl="0" indent="-274320" algn="l" defTabSz="914400">
              <a:lnSpc>
                <a:spcPct val="100000"/>
              </a:lnSpc>
              <a:spcBef>
                <a:spcPts val="600"/>
              </a:spcBef>
              <a:spcAft>
                <a:spcPts val="0"/>
              </a:spcAft>
              <a:buClr>
                <a:schemeClr val="accent1"/>
              </a:buClr>
              <a:buSzPct val="76000"/>
              <a:buFont typeface="Wingdings 3"/>
              <a:buChar char=""/>
              <a:defRPr/>
            </a:pPr>
            <a:endParaRPr lang="en-US" sz="2600" b="0" i="0" u="none" strike="noStrike" cap="none" spc="0">
              <a:ln>
                <a:noFill/>
              </a:ln>
              <a:solidFill>
                <a:schemeClr val="tx1"/>
              </a:solidFill>
              <a:latin typeface="+mn-lt"/>
              <a:ea typeface="+mn-ea"/>
              <a:cs typeface="+mn-cs"/>
            </a:endParaRPr>
          </a:p>
          <a:p>
            <a:pPr marL="274320" lvl="0" indent="-274320">
              <a:spcBef>
                <a:spcPts val="600"/>
              </a:spcBef>
              <a:buClr>
                <a:schemeClr val="accent1"/>
              </a:buClr>
              <a:buSzPct val="76000"/>
              <a:buFont typeface="Wingdings 3"/>
              <a:buChar char=""/>
              <a:defRPr/>
            </a:pPr>
            <a:r>
              <a:rPr lang="en-US" sz="2600"/>
              <a:t>Create new region with A pixel if</a:t>
            </a:r>
            <a:r>
              <a:rPr lang="el-GR" sz="2600"/>
              <a:t> </a:t>
            </a:r>
            <a:br>
              <a:rPr lang="el-GR" sz="2600"/>
            </a:br>
            <a:br>
              <a:rPr lang="en-US" sz="2600"/>
            </a:br>
            <a:endParaRPr lang="en-US" sz="2600"/>
          </a:p>
          <a:p>
            <a:pPr marL="274320" lvl="0" indent="-274320">
              <a:spcBef>
                <a:spcPts val="600"/>
              </a:spcBef>
              <a:buClr>
                <a:schemeClr val="accent1"/>
              </a:buClr>
              <a:buSzPct val="76000"/>
              <a:buFont typeface="Wingdings 3"/>
              <a:buChar char=""/>
              <a:defRPr/>
            </a:pPr>
            <a:r>
              <a:rPr lang="en-US" sz="2600"/>
              <a:t>Add A to B region if </a:t>
            </a:r>
            <a:endParaRPr/>
          </a:p>
          <a:p>
            <a:pPr marL="274320" lvl="0" indent="-274320">
              <a:spcBef>
                <a:spcPts val="600"/>
              </a:spcBef>
              <a:buClr>
                <a:schemeClr val="accent1"/>
              </a:buClr>
              <a:buSzPct val="76000"/>
              <a:buFont typeface="Wingdings 3"/>
              <a:buChar char=""/>
              <a:defRPr/>
            </a:pPr>
            <a:endParaRPr lang="en-US" sz="2600"/>
          </a:p>
          <a:p>
            <a:pPr marL="274320" lvl="0" indent="-274320">
              <a:spcBef>
                <a:spcPts val="600"/>
              </a:spcBef>
              <a:buClr>
                <a:schemeClr val="accent1"/>
              </a:buClr>
              <a:buSzPct val="76000"/>
              <a:buFont typeface="Wingdings 3"/>
              <a:buChar char=""/>
              <a:defRPr/>
            </a:pPr>
            <a:r>
              <a:rPr lang="en-US" sz="2600"/>
              <a:t>Add A to C region if</a:t>
            </a:r>
            <a:endParaRPr/>
          </a:p>
          <a:p>
            <a:pPr marL="274320" lvl="0" indent="-274320">
              <a:spcBef>
                <a:spcPts val="600"/>
              </a:spcBef>
              <a:buClr>
                <a:schemeClr val="accent1"/>
              </a:buClr>
              <a:buSzPct val="76000"/>
              <a:buFont typeface="Wingdings 3"/>
              <a:buChar char=""/>
              <a:defRPr/>
            </a:pPr>
            <a:br>
              <a:rPr lang="ru-RU" sz="2600"/>
            </a:br>
            <a:endParaRPr lang="ru-RU" sz="2600"/>
          </a:p>
          <a:p>
            <a:pPr marL="274320" lvl="0" indent="-274320">
              <a:spcBef>
                <a:spcPts val="600"/>
              </a:spcBef>
              <a:buClr>
                <a:schemeClr val="accent1"/>
              </a:buClr>
              <a:buSzPct val="76000"/>
              <a:buFont typeface="Wingdings 3"/>
              <a:buChar char=""/>
              <a:defRPr/>
            </a:pPr>
            <a:r>
              <a:rPr lang="en-US" sz="2600"/>
              <a:t>If </a:t>
            </a:r>
            <a:br>
              <a:rPr lang="el-GR" sz="2600"/>
            </a:br>
            <a:endParaRPr lang="el-GR" sz="2600"/>
          </a:p>
          <a:p>
            <a:pPr marL="731520" lvl="1" indent="-274320">
              <a:spcBef>
                <a:spcPts val="600"/>
              </a:spcBef>
              <a:buClr>
                <a:schemeClr val="accent1"/>
              </a:buClr>
              <a:buSzPct val="76000"/>
              <a:buFont typeface="Wingdings 3"/>
              <a:buChar char=""/>
              <a:defRPr/>
            </a:pPr>
            <a:r>
              <a:rPr lang="en-US" sz="2600"/>
              <a:t>If </a:t>
            </a:r>
            <a:r>
              <a:rPr lang="el-GR" sz="2600"/>
              <a:t> </a:t>
            </a:r>
            <a:br>
              <a:rPr lang="el-GR" sz="2600"/>
            </a:br>
            <a:r>
              <a:rPr lang="en-US" sz="2600"/>
              <a:t>merge B and C regions, add A to the result region.</a:t>
            </a:r>
            <a:br>
              <a:rPr lang="en-US" sz="2600"/>
            </a:br>
            <a:endParaRPr lang="en-US" sz="2600"/>
          </a:p>
          <a:p>
            <a:pPr marL="731520" lvl="1" indent="-274320">
              <a:spcBef>
                <a:spcPts val="600"/>
              </a:spcBef>
              <a:buClr>
                <a:schemeClr val="accent1"/>
              </a:buClr>
              <a:buSzPct val="76000"/>
              <a:buFont typeface="Wingdings 3"/>
              <a:buChar char=""/>
              <a:defRPr/>
            </a:pPr>
            <a:br>
              <a:rPr lang="el-GR" sz="2600"/>
            </a:br>
            <a:r>
              <a:rPr lang="en-US" sz="2600"/>
              <a:t>add A to the nearest region ( “nearest “ means nearest by mean intensity)</a:t>
            </a:r>
            <a:endParaRPr lang="ru-RU" sz="2600"/>
          </a:p>
          <a:p>
            <a:pPr marL="274320" lvl="0" indent="-274320">
              <a:spcBef>
                <a:spcPts val="600"/>
              </a:spcBef>
              <a:buClr>
                <a:schemeClr val="accent1"/>
              </a:buClr>
              <a:buSzPct val="76000"/>
              <a:buFont typeface="Wingdings 3"/>
              <a:buChar char=""/>
              <a:defRPr/>
            </a:pPr>
            <a:endParaRPr lang="ru-RU" sz="2600"/>
          </a:p>
          <a:p>
            <a:pPr marL="274320" lvl="0" indent="-274320">
              <a:spcBef>
                <a:spcPts val="600"/>
              </a:spcBef>
              <a:buClr>
                <a:schemeClr val="accent1"/>
              </a:buClr>
              <a:buSzPct val="76000"/>
              <a:buFont typeface="Wingdings 3"/>
              <a:buChar char=""/>
              <a:defRPr/>
            </a:pPr>
            <a:r>
              <a:rPr lang="en-US" sz="2600"/>
              <a:t>Where:</a:t>
            </a:r>
            <a:r>
              <a:rPr lang="ru-RU" sz="2600"/>
              <a:t>	 </a:t>
            </a:r>
            <a:r>
              <a:rPr lang="en-US" sz="2600"/>
              <a:t>I(A) – pixel A intensity</a:t>
            </a:r>
            <a:endParaRPr/>
          </a:p>
          <a:p>
            <a:pPr marL="274320" lvl="0" indent="-274320">
              <a:spcBef>
                <a:spcPts val="600"/>
              </a:spcBef>
              <a:buClr>
                <a:schemeClr val="accent1"/>
              </a:buClr>
              <a:buSzPct val="76000"/>
              <a:buFont typeface="Wingdings 3"/>
              <a:buChar char=""/>
              <a:defRPr/>
            </a:pPr>
            <a:r>
              <a:rPr lang="en-US" sz="2600"/>
              <a:t>	 </a:t>
            </a:r>
            <a:r>
              <a:rPr lang="en-US" sz="2600"/>
              <a:t>Clavg</a:t>
            </a:r>
            <a:r>
              <a:rPr lang="en-US" sz="2600"/>
              <a:t>(B)- mean intensity in B region</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514850" y="3321050"/>
          <a:ext cx="114300" cy="215899"/>
        </p:xfrm>
        <a:graphic>
          <a:graphicData uri="http://schemas.openxmlformats.org/presentationml/2006/ole">
            <p:oleObj name="oleObj" r:id="rId3" imgW="113665" imgH="215265" progId="Equation.3">
              <p:embed/>
              <p:pic>
                <p:nvPicPr>
                  <p:cNvPr id="166960" name=""/>
                  <p:cNvPicPr/>
                  <p:nvPr/>
                </p:nvPicPr>
                <p:blipFill>
                  <a:blip r:embed="rId2"/>
                  <a:stretch/>
                </p:blipFill>
                <p:spPr bwMode="auto">
                  <a:xfrm>
                    <a:off x="4514850" y="3321050"/>
                    <a:ext cx="114300" cy="215899"/>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03848" y="2204864"/>
          <a:ext cx="4059318" cy="275208"/>
        </p:xfrm>
        <a:graphic>
          <a:graphicData uri="http://schemas.openxmlformats.org/presentationml/2006/ole">
            <p:oleObj name="oleObj" r:id="rId5" imgW="2996565" imgH="202565" progId="Equation.3">
              <p:embed/>
              <p:pic>
                <p:nvPicPr>
                  <p:cNvPr id="166961" name=""/>
                  <p:cNvPicPr/>
                  <p:nvPr/>
                </p:nvPicPr>
                <p:blipFill>
                  <a:blip r:embed="rId4"/>
                  <a:stretch/>
                </p:blipFill>
                <p:spPr bwMode="auto">
                  <a:xfrm>
                    <a:off x="3203848" y="2204864"/>
                    <a:ext cx="4059318" cy="27520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131840" y="2708920"/>
          <a:ext cx="4059238" cy="274637"/>
        </p:xfrm>
        <a:graphic>
          <a:graphicData uri="http://schemas.openxmlformats.org/presentationml/2006/ole">
            <p:oleObj name="oleObj" r:id="rId7" imgW="2996565" imgH="202565" progId="Equation.3">
              <p:embed/>
              <p:pic>
                <p:nvPicPr>
                  <p:cNvPr id="166962" name=""/>
                  <p:cNvPicPr/>
                  <p:nvPr/>
                </p:nvPicPr>
                <p:blipFill>
                  <a:blip r:embed="rId6"/>
                  <a:stretch/>
                </p:blipFill>
                <p:spPr bwMode="auto">
                  <a:xfrm>
                    <a:off x="3131840" y="2708920"/>
                    <a:ext cx="4059238" cy="2746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03848" y="3284984"/>
          <a:ext cx="4059237" cy="274638"/>
        </p:xfrm>
        <a:graphic>
          <a:graphicData uri="http://schemas.openxmlformats.org/presentationml/2006/ole">
            <p:oleObj name="oleObj" r:id="rId9" imgW="2996565" imgH="202565" progId="Equation.3">
              <p:embed/>
              <p:pic>
                <p:nvPicPr>
                  <p:cNvPr id="166963" name=""/>
                  <p:cNvPicPr/>
                  <p:nvPr/>
                </p:nvPicPr>
                <p:blipFill>
                  <a:blip r:embed="rId8"/>
                  <a:stretch/>
                </p:blipFill>
                <p:spPr bwMode="auto">
                  <a:xfrm>
                    <a:off x="3203848" y="3284984"/>
                    <a:ext cx="4059237" cy="27463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851150" y="3644900"/>
          <a:ext cx="4043363" cy="274638"/>
        </p:xfrm>
        <a:graphic>
          <a:graphicData uri="http://schemas.openxmlformats.org/presentationml/2006/ole">
            <p:oleObj name="oleObj" r:id="rId11" imgW="2983865" imgH="202565" progId="Equation.3">
              <p:embed/>
              <p:pic>
                <p:nvPicPr>
                  <p:cNvPr id="166964" name=""/>
                  <p:cNvPicPr/>
                  <p:nvPr/>
                </p:nvPicPr>
                <p:blipFill>
                  <a:blip r:embed="rId10"/>
                  <a:stretch/>
                </p:blipFill>
                <p:spPr bwMode="auto">
                  <a:xfrm>
                    <a:off x="2851150" y="3644900"/>
                    <a:ext cx="4043363" cy="27463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064000" y="4005263"/>
          <a:ext cx="2338388" cy="274637"/>
        </p:xfrm>
        <a:graphic>
          <a:graphicData uri="http://schemas.openxmlformats.org/presentationml/2006/ole">
            <p:oleObj name="oleObj" r:id="rId13" imgW="1726565" imgH="202565" progId="Equation.3">
              <p:embed/>
              <p:pic>
                <p:nvPicPr>
                  <p:cNvPr id="166965" name=""/>
                  <p:cNvPicPr/>
                  <p:nvPr/>
                </p:nvPicPr>
                <p:blipFill>
                  <a:blip r:embed="rId12"/>
                  <a:stretch/>
                </p:blipFill>
                <p:spPr bwMode="auto">
                  <a:xfrm>
                    <a:off x="4064000" y="4005263"/>
                    <a:ext cx="2338388" cy="2746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987824" y="4581128"/>
          <a:ext cx="2338388" cy="274637"/>
        </p:xfrm>
        <a:graphic>
          <a:graphicData uri="http://schemas.openxmlformats.org/presentationml/2006/ole">
            <p:oleObj name="oleObj" r:id="rId15" imgW="1726565" imgH="202565" progId="Equation.3">
              <p:embed/>
              <p:pic>
                <p:nvPicPr>
                  <p:cNvPr id="166966" name=""/>
                  <p:cNvPicPr/>
                  <p:nvPr/>
                </p:nvPicPr>
                <p:blipFill>
                  <a:blip r:embed="rId14"/>
                  <a:stretch/>
                </p:blipFill>
                <p:spPr bwMode="auto">
                  <a:xfrm>
                    <a:off x="2987824" y="4581128"/>
                    <a:ext cx="2338388" cy="27463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Connected-component labeling: example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buNone/>
              <a:defRPr/>
            </a:pPr>
            <a:endParaRPr lang="ru-RU"/>
          </a:p>
        </p:txBody>
      </p:sp>
      <p:graphicFrame>
        <p:nvGraphicFramePr>
          <p:cNvPr id="7" name="Таблица 6"/>
          <p:cNvGraphicFramePr>
            <a:graphicFrameLocks xmlns:a="http://schemas.openxmlformats.org/drawingml/2006/main" noGrp="1"/>
          </p:cNvGraphicFramePr>
          <p:nvPr/>
        </p:nvGraphicFramePr>
        <p:xfrm>
          <a:off x="7069048" y="5237192"/>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tc>
                <a:tc>
                  <a:txBody>
                    <a:bodyPr/>
                    <a:p>
                      <a:pPr>
                        <a:defRPr/>
                      </a:pPr>
                      <a:endParaRPr lang="ru-RU" sz="800"/>
                    </a:p>
                  </a:txBody>
                  <a:tcPr>
                    <a:solidFill>
                      <a:schemeClr val="accent3"/>
                    </a:solidFill>
                  </a:tcPr>
                </a:tc>
                <a:tc>
                  <a:txBody>
                    <a:bodyPr/>
                    <a:p>
                      <a:pPr>
                        <a:defRPr/>
                      </a:pPr>
                      <a:endParaRPr lang="ru-RU" sz="800"/>
                    </a:p>
                  </a:txBody>
                  <a:tcPr/>
                </a:tc>
              </a:tr>
            </a:tbl>
          </a:graphicData>
        </a:graphic>
      </p:graphicFrame>
      <p:graphicFrame>
        <p:nvGraphicFramePr>
          <p:cNvPr id="8" name="Содержимое 8"/>
          <p:cNvGraphicFramePr>
            <a:graphicFrameLocks xmlns:a="http://schemas.openxmlformats.org/drawingml/2006/main"/>
          </p:cNvGraphicFramePr>
          <p:nvPr/>
        </p:nvGraphicFramePr>
        <p:xfrm>
          <a:off x="611560" y="1340768"/>
          <a:ext cx="3708000" cy="37084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gridCol w="370800"/>
                <a:gridCol w="370800"/>
                <a:gridCol w="370800"/>
                <a:gridCol w="370800"/>
                <a:gridCol w="370800"/>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accent5"/>
                    </a:solidFill>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graphicFrame>
        <p:nvGraphicFramePr>
          <p:cNvPr id="9" name="Содержимое 8"/>
          <p:cNvGraphicFramePr>
            <a:graphicFrameLocks xmlns:a="http://schemas.openxmlformats.org/drawingml/2006/main"/>
          </p:cNvGraphicFramePr>
          <p:nvPr/>
        </p:nvGraphicFramePr>
        <p:xfrm>
          <a:off x="4680424" y="1340768"/>
          <a:ext cx="3708000" cy="37084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gridCol w="370800"/>
                <a:gridCol w="370800"/>
                <a:gridCol w="370800"/>
                <a:gridCol w="370800"/>
                <a:gridCol w="370800"/>
              </a:tblGrid>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4</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r>
              <a:tr h="370840">
                <a:tc>
                  <a:txBody>
                    <a:bodyPr/>
                    <a:p>
                      <a:pPr algn="ctr">
                        <a:defRPr/>
                      </a:pPr>
                      <a:r>
                        <a:rPr lang="en-US" b="0" cap="none" spc="0">
                          <a:ln w="18415" cmpd="sng">
                            <a:solidFill>
                              <a:srgbClr val="FFFFFF"/>
                            </a:solidFill>
                            <a:prstDash val="solid"/>
                          </a:ln>
                          <a:solidFill>
                            <a:srgbClr val="FFFFFF"/>
                          </a:solidFill>
                        </a:rPr>
                        <a:t>6</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7</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7</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7</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7</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7</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8</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bl>
          </a:graphicData>
        </a:graphic>
      </p:graphicFrame>
      <p:sp>
        <p:nvSpPr>
          <p:cNvPr id="10" name="TextBox 9"/>
          <p:cNvSpPr txBox="1"/>
          <p:nvPr/>
        </p:nvSpPr>
        <p:spPr bwMode="auto">
          <a:xfrm flipH="1">
            <a:off x="6444208" y="5445224"/>
            <a:ext cx="576064" cy="369332"/>
          </a:xfrm>
          <a:prstGeom prst="rect">
            <a:avLst/>
          </a:prstGeom>
          <a:noFill/>
        </p:spPr>
        <p:txBody>
          <a:bodyPr wrap="square" rtlCol="0">
            <a:spAutoFit/>
          </a:bodyPr>
          <a:lstStyle/>
          <a:p>
            <a:pPr>
              <a:defRPr/>
            </a:pPr>
            <a:r>
              <a:rPr lang="en-US"/>
              <a:t>N4</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Connected-component labeling: example</a:t>
            </a:r>
            <a:endParaRPr lang="ru-RU"/>
          </a:p>
        </p:txBody>
      </p:sp>
      <p:sp>
        <p:nvSpPr>
          <p:cNvPr id="4" name="Дата 3"/>
          <p:cNvSpPr>
            <a:spLocks noGrp="1"/>
          </p:cNvSpPr>
          <p:nvPr>
            <p:ph type="dt" sz="half" idx="10"/>
          </p:nvPr>
        </p:nvSpPr>
        <p:spPr bwMode="auto"/>
        <p:txBody>
          <a:bodyPr/>
          <a:lstStyle/>
          <a:p>
            <a:pPr>
              <a:defRPr/>
            </a:pPr>
            <a:fld id="{036E5A2A-D92B-4FCA-98F5-0FF8AE918484}"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9" name="Содержимое 8"/>
          <p:cNvGraphicFramePr>
            <a:graphicFrameLocks xmlns:a="http://schemas.openxmlformats.org/drawingml/2006/main" noGrp="1"/>
          </p:cNvGraphicFramePr>
          <p:nvPr>
            <p:ph sz="quarter" idx="1"/>
          </p:nvPr>
        </p:nvGraphicFramePr>
        <p:xfrm>
          <a:off x="611560" y="1340768"/>
          <a:ext cx="3708000" cy="37084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gridCol w="370800"/>
                <a:gridCol w="370800"/>
                <a:gridCol w="370800"/>
                <a:gridCol w="370800"/>
                <a:gridCol w="370800"/>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noFill/>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graphicFrame>
        <p:nvGraphicFramePr>
          <p:cNvPr id="10" name="Содержимое 8"/>
          <p:cNvGraphicFramePr>
            <a:graphicFrameLocks xmlns:a="http://schemas.openxmlformats.org/drawingml/2006/main"/>
          </p:cNvGraphicFramePr>
          <p:nvPr/>
        </p:nvGraphicFramePr>
        <p:xfrm>
          <a:off x="4680424" y="1340768"/>
          <a:ext cx="3708000" cy="37084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gridCol w="370800"/>
                <a:gridCol w="370800"/>
                <a:gridCol w="370800"/>
                <a:gridCol w="370800"/>
                <a:gridCol w="370800"/>
              </a:tblGrid>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1</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2</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r>
              <a:tr h="370840">
                <a:tc>
                  <a:txBody>
                    <a:bodyPr/>
                    <a:p>
                      <a:pPr algn="ctr">
                        <a:defRPr/>
                      </a:pPr>
                      <a:r>
                        <a:rPr lang="en-US" b="0" cap="none" spc="0">
                          <a:ln w="18415" cmpd="sng">
                            <a:solidFill>
                              <a:srgbClr val="FFFFFF"/>
                            </a:solidFill>
                            <a:prstDash val="solid"/>
                          </a:ln>
                          <a:solidFill>
                            <a:srgbClr val="FFFFFF"/>
                          </a:solidFill>
                        </a:rPr>
                        <a:t>4</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r>
                        <a:rPr lang="en-US" b="0" cap="none" spc="0">
                          <a:ln w="18415" cmpd="sng">
                            <a:solidFill>
                              <a:srgbClr val="FFFFFF"/>
                            </a:solidFill>
                            <a:prstDash val="solid"/>
                          </a:ln>
                          <a:solidFill>
                            <a:srgbClr val="FFFFFF"/>
                          </a:solidFill>
                        </a:rPr>
                        <a:t>3</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b="0" cap="none" spc="0">
                        <a:ln w="18415" cmpd="sng">
                          <a:solidFill>
                            <a:srgbClr val="FFFFFF"/>
                          </a:solidFill>
                          <a:prstDash val="solid"/>
                        </a:ln>
                        <a:solidFill>
                          <a:srgbClr val="FFFFFF"/>
                        </a:solidFill>
                      </a:endParaRPr>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r>
                        <a:rPr lang="en-US" b="0" cap="none" spc="0">
                          <a:ln w="18415" cmpd="sng">
                            <a:solidFill>
                              <a:srgbClr val="FFFFFF"/>
                            </a:solidFill>
                            <a:prstDash val="solid"/>
                          </a:ln>
                          <a:solidFill>
                            <a:srgbClr val="FFFFFF"/>
                          </a:solidFill>
                        </a:rPr>
                        <a:t>5</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r h="370840">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c>
                  <a:txBody>
                    <a:bodyPr/>
                    <a:p>
                      <a:pPr algn="ctr">
                        <a:defRPr/>
                      </a:pPr>
                      <a:r>
                        <a:rPr lang="en-US" b="0" cap="none" spc="0">
                          <a:ln w="18415" cmpd="sng">
                            <a:solidFill>
                              <a:srgbClr val="FFFFFF"/>
                            </a:solidFill>
                            <a:prstDash val="solid"/>
                          </a:ln>
                          <a:solidFill>
                            <a:srgbClr val="FFFFFF"/>
                          </a:solidFill>
                        </a:rPr>
                        <a:t>6</a:t>
                      </a:r>
                      <a:endParaRPr lang="ru-RU" b="0" cap="none" spc="0">
                        <a:ln w="18415" cmpd="sng">
                          <a:solidFill>
                            <a:srgbClr val="FFFFFF"/>
                          </a:solidFill>
                          <a:prstDash val="solid"/>
                        </a:ln>
                        <a:solidFill>
                          <a:srgbClr val="FFFFFF"/>
                        </a:solidFill>
                      </a:endParaRPr>
                    </a:p>
                  </a:txBody>
                  <a:tcPr>
                    <a:solidFill>
                      <a:schemeClr val="tx2"/>
                    </a:solidFill>
                  </a:tcPr>
                </a:tc>
                <a:tc>
                  <a:txBody>
                    <a:bodyPr/>
                    <a:p>
                      <a:pPr algn="ctr">
                        <a:defRPr/>
                      </a:pPr>
                      <a:endParaRPr lang="ru-RU"/>
                    </a:p>
                  </a:txBody>
                  <a:tcPr/>
                </a:tc>
                <a:tc>
                  <a:txBody>
                    <a:bodyPr/>
                    <a:p>
                      <a:pPr algn="ctr">
                        <a:defRPr/>
                      </a:pPr>
                      <a:endParaRPr lang="ru-RU"/>
                    </a:p>
                  </a:txBody>
                  <a:tcPr/>
                </a:tc>
                <a:tc>
                  <a:txBody>
                    <a:bodyPr/>
                    <a:p>
                      <a:pPr algn="ctr">
                        <a:defRPr/>
                      </a:pPr>
                      <a:endParaRPr lang="ru-RU"/>
                    </a:p>
                  </a:txBody>
                  <a:tcPr/>
                </a:tc>
              </a:tr>
            </a:tbl>
          </a:graphicData>
        </a:graphic>
      </p:graphicFrame>
      <p:graphicFrame>
        <p:nvGraphicFramePr>
          <p:cNvPr id="14" name="Таблица 13"/>
          <p:cNvGraphicFramePr>
            <a:graphicFrameLocks xmlns:a="http://schemas.openxmlformats.org/drawingml/2006/main" noGrp="1"/>
          </p:cNvGraphicFramePr>
          <p:nvPr/>
        </p:nvGraphicFramePr>
        <p:xfrm>
          <a:off x="7020272" y="5301208"/>
          <a:ext cx="624840" cy="640080"/>
        </p:xfrm>
        <a:graphic>
          <a:graphicData uri="http://schemas.openxmlformats.org/drawingml/2006/table">
            <a:tbl>
              <a:tblPr firstRow="0" firstCol="0" lastRow="0" lastCol="0" bandRow="0" bandCol="0">
                <a:tableStyleId>{5C22544A-7EE6-4342-B048-85BDC9FD1C3A}</a:tableStyleId>
              </a:tblPr>
              <a:tblGrid>
                <a:gridCol w="208280"/>
                <a:gridCol w="208280"/>
                <a:gridCol w="208280"/>
              </a:tblGrid>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2"/>
                    </a:solidFill>
                  </a:tcPr>
                </a:tc>
                <a:tc>
                  <a:txBody>
                    <a:bodyPr/>
                    <a:p>
                      <a:pPr>
                        <a:defRPr/>
                      </a:pPr>
                      <a:endParaRPr lang="ru-RU" sz="800"/>
                    </a:p>
                  </a:txBody>
                  <a:tcPr>
                    <a:solidFill>
                      <a:schemeClr val="accent3"/>
                    </a:solidFill>
                  </a:tcPr>
                </a:tc>
              </a:tr>
              <a:tr h="180000">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c>
                  <a:txBody>
                    <a:bodyPr/>
                    <a:p>
                      <a:pPr>
                        <a:defRPr/>
                      </a:pPr>
                      <a:endParaRPr lang="ru-RU" sz="800"/>
                    </a:p>
                  </a:txBody>
                  <a:tcPr>
                    <a:solidFill>
                      <a:schemeClr val="accent3"/>
                    </a:solidFill>
                  </a:tcPr>
                </a:tc>
              </a:tr>
            </a:tbl>
          </a:graphicData>
        </a:graphic>
      </p:graphicFrame>
      <p:sp>
        <p:nvSpPr>
          <p:cNvPr id="15" name="TextBox 14"/>
          <p:cNvSpPr txBox="1"/>
          <p:nvPr/>
        </p:nvSpPr>
        <p:spPr bwMode="auto">
          <a:xfrm flipH="1">
            <a:off x="6444208" y="5445224"/>
            <a:ext cx="576064" cy="369332"/>
          </a:xfrm>
          <a:prstGeom prst="rect">
            <a:avLst/>
          </a:prstGeom>
          <a:noFill/>
        </p:spPr>
        <p:txBody>
          <a:bodyPr wrap="square" rtlCol="0">
            <a:spAutoFit/>
          </a:bodyPr>
          <a:lstStyle/>
          <a:p>
            <a:pPr>
              <a:defRPr/>
            </a:pPr>
            <a:r>
              <a:rPr lang="en-US"/>
              <a:t>N8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en-US"/>
              <a:t>Object parameters</a:t>
            </a:r>
            <a:endParaRPr/>
          </a:p>
        </p:txBody>
      </p:sp>
      <p:sp>
        <p:nvSpPr>
          <p:cNvPr id="8" name="Текст 7"/>
          <p:cNvSpPr>
            <a:spLocks noGrp="1"/>
          </p:cNvSpPr>
          <p:nvPr>
            <p:ph type="body" idx="1"/>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Object parameters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lnSpc>
                <a:spcPct val="80000"/>
              </a:lnSpc>
              <a:defRPr/>
            </a:pPr>
            <a:r>
              <a:rPr lang="en-US" sz="2800"/>
              <a:t>Border characteristics Number of "holes" in </a:t>
            </a:r>
            <a:endParaRPr/>
          </a:p>
          <a:p>
            <a:pPr>
              <a:lnSpc>
                <a:spcPct val="80000"/>
              </a:lnSpc>
              <a:defRPr/>
            </a:pPr>
            <a:r>
              <a:rPr lang="en-US" sz="2800"/>
              <a:t>The center of mass </a:t>
            </a:r>
            <a:endParaRPr/>
          </a:p>
          <a:p>
            <a:pPr>
              <a:lnSpc>
                <a:spcPct val="80000"/>
              </a:lnSpc>
              <a:defRPr/>
            </a:pPr>
            <a:r>
              <a:rPr lang="en-US" sz="2800"/>
              <a:t>Perimeter </a:t>
            </a:r>
            <a:endParaRPr/>
          </a:p>
          <a:p>
            <a:pPr>
              <a:lnSpc>
                <a:spcPct val="80000"/>
              </a:lnSpc>
              <a:defRPr/>
            </a:pPr>
            <a:r>
              <a:rPr lang="en-US" sz="2800"/>
              <a:t>Density </a:t>
            </a:r>
            <a:endParaRPr/>
          </a:p>
          <a:p>
            <a:pPr>
              <a:lnSpc>
                <a:spcPct val="80000"/>
              </a:lnSpc>
              <a:defRPr/>
            </a:pPr>
            <a:r>
              <a:rPr lang="en-US" sz="2800"/>
              <a:t>Moments </a:t>
            </a:r>
            <a:endParaRPr/>
          </a:p>
          <a:p>
            <a:pPr>
              <a:lnSpc>
                <a:spcPct val="80000"/>
              </a:lnSpc>
              <a:defRPr/>
            </a:pPr>
            <a:r>
              <a:rPr lang="en-US" sz="2800"/>
              <a:t>Orientation of the principal axes </a:t>
            </a:r>
            <a:endParaRPr/>
          </a:p>
          <a:p>
            <a:pPr>
              <a:lnSpc>
                <a:spcPct val="80000"/>
              </a:lnSpc>
              <a:defRPr/>
            </a:pPr>
            <a:r>
              <a:rPr lang="en-US" sz="2800"/>
              <a:t>Color / brightness</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Area</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88847" y="2060848"/>
          <a:ext cx="3291065" cy="1371277"/>
        </p:xfrm>
        <a:graphic>
          <a:graphicData uri="http://schemas.openxmlformats.org/presentationml/2006/ole">
            <p:oleObj name="oleObj" r:id="rId3" imgW="1066165" imgH="443865" progId="Equation.3">
              <p:embed/>
              <p:pic>
                <p:nvPicPr>
                  <p:cNvPr id="166967" name=""/>
                  <p:cNvPicPr/>
                  <p:nvPr/>
                </p:nvPicPr>
                <p:blipFill>
                  <a:blip r:embed="rId2"/>
                  <a:stretch/>
                </p:blipFill>
                <p:spPr bwMode="auto">
                  <a:xfrm>
                    <a:off x="488847" y="2060848"/>
                    <a:ext cx="3291065" cy="1371277"/>
                  </a:xfrm>
                  <a:prstGeom prst="rect">
                    <a:avLst/>
                  </a:prstGeom>
                </p:spPr>
              </p:pic>
            </p:oleObj>
          </a:graphicData>
        </a:graphic>
      </p:graphicFrame>
      <p:sp>
        <p:nvSpPr>
          <p:cNvPr id="10" name="TextBox 9"/>
          <p:cNvSpPr txBox="1"/>
          <p:nvPr/>
        </p:nvSpPr>
        <p:spPr bwMode="auto">
          <a:xfrm flipH="1">
            <a:off x="395536" y="1412776"/>
            <a:ext cx="3528392" cy="369332"/>
          </a:xfrm>
          <a:prstGeom prst="rect">
            <a:avLst/>
          </a:prstGeom>
          <a:noFill/>
        </p:spPr>
        <p:txBody>
          <a:bodyPr wrap="square" rtlCol="0">
            <a:spAutoFit/>
          </a:bodyPr>
          <a:lstStyle/>
          <a:p>
            <a:pPr>
              <a:defRPr/>
            </a:pPr>
            <a:r>
              <a:rPr lang="en-US"/>
              <a:t>For binary image</a:t>
            </a:r>
            <a:endParaRPr lang="ru-RU"/>
          </a:p>
        </p:txBody>
      </p:sp>
      <p:sp>
        <p:nvSpPr>
          <p:cNvPr id="12" name="TextBox 11"/>
          <p:cNvSpPr txBox="1"/>
          <p:nvPr/>
        </p:nvSpPr>
        <p:spPr bwMode="auto">
          <a:xfrm>
            <a:off x="6084168" y="4365104"/>
            <a:ext cx="1207382" cy="369332"/>
          </a:xfrm>
          <a:prstGeom prst="rect">
            <a:avLst/>
          </a:prstGeom>
          <a:noFill/>
        </p:spPr>
        <p:txBody>
          <a:bodyPr wrap="none" rtlCol="0">
            <a:spAutoFit/>
          </a:bodyPr>
          <a:lstStyle/>
          <a:p>
            <a:pPr>
              <a:defRPr/>
            </a:pPr>
            <a:r>
              <a:rPr lang="en-US"/>
              <a:t>Result = 7</a:t>
            </a:r>
            <a:endParaRPr lang="ru-RU"/>
          </a:p>
        </p:txBody>
      </p:sp>
      <p:graphicFrame>
        <p:nvGraphicFramePr>
          <p:cNvPr id="13" name="Таблица 12"/>
          <p:cNvGraphicFramePr>
            <a:graphicFrameLocks xmlns:a="http://schemas.openxmlformats.org/drawingml/2006/main" noGrp="1"/>
          </p:cNvGraphicFramePr>
          <p:nvPr/>
        </p:nvGraphicFramePr>
        <p:xfrm>
          <a:off x="5508104" y="2276872"/>
          <a:ext cx="1854000" cy="18542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The center of mass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55576" y="1484784"/>
          <a:ext cx="3525837" cy="1958975"/>
        </p:xfrm>
        <a:graphic>
          <a:graphicData uri="http://schemas.openxmlformats.org/presentationml/2006/ole">
            <p:oleObj name="oleObj" r:id="rId3" imgW="1143000" imgH="633730" progId="Equation.3">
              <p:embed/>
              <p:pic>
                <p:nvPicPr>
                  <p:cNvPr id="166968" name=""/>
                  <p:cNvPicPr/>
                  <p:nvPr/>
                </p:nvPicPr>
                <p:blipFill>
                  <a:blip r:embed="rId2"/>
                  <a:stretch/>
                </p:blipFill>
                <p:spPr bwMode="auto">
                  <a:xfrm>
                    <a:off x="755576" y="1484784"/>
                    <a:ext cx="3525837" cy="195897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08038" y="3429000"/>
          <a:ext cx="3563937" cy="1958975"/>
        </p:xfrm>
        <a:graphic>
          <a:graphicData uri="http://schemas.openxmlformats.org/presentationml/2006/ole">
            <p:oleObj name="oleObj" r:id="rId5" imgW="1155065" imgH="633730" progId="Equation.3">
              <p:embed/>
              <p:pic>
                <p:nvPicPr>
                  <p:cNvPr id="166969" name=""/>
                  <p:cNvPicPr/>
                  <p:nvPr/>
                </p:nvPicPr>
                <p:blipFill>
                  <a:blip r:embed="rId4"/>
                  <a:stretch/>
                </p:blipFill>
                <p:spPr bwMode="auto">
                  <a:xfrm>
                    <a:off x="808038" y="3429000"/>
                    <a:ext cx="3563937" cy="1958975"/>
                  </a:xfrm>
                  <a:prstGeom prst="rect">
                    <a:avLst/>
                  </a:prstGeom>
                </p:spPr>
              </p:pic>
            </p:oleObj>
          </a:graphicData>
        </a:graphic>
      </p:graphicFrame>
      <p:sp>
        <p:nvSpPr>
          <p:cNvPr id="12" name="TextBox 11"/>
          <p:cNvSpPr txBox="1"/>
          <p:nvPr/>
        </p:nvSpPr>
        <p:spPr bwMode="auto">
          <a:xfrm>
            <a:off x="6084168" y="4365104"/>
            <a:ext cx="861132" cy="369332"/>
          </a:xfrm>
          <a:prstGeom prst="rect">
            <a:avLst/>
          </a:prstGeom>
          <a:noFill/>
        </p:spPr>
        <p:txBody>
          <a:bodyPr wrap="none" rtlCol="0">
            <a:spAutoFit/>
          </a:bodyPr>
          <a:lstStyle/>
          <a:p>
            <a:pPr>
              <a:defRPr/>
            </a:pPr>
            <a:r>
              <a:rPr lang="en-US"/>
              <a:t>Result </a:t>
            </a:r>
            <a:endParaRPr lang="ru-RU"/>
          </a:p>
        </p:txBody>
      </p:sp>
      <p:graphicFrame>
        <p:nvGraphicFramePr>
          <p:cNvPr id="13" name="Таблица 12"/>
          <p:cNvGraphicFramePr>
            <a:graphicFrameLocks xmlns:a="http://schemas.openxmlformats.org/drawingml/2006/main" noGrp="1"/>
          </p:cNvGraphicFramePr>
          <p:nvPr/>
        </p:nvGraphicFramePr>
        <p:xfrm>
          <a:off x="5436096" y="2420888"/>
          <a:ext cx="1854000" cy="18542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tx2"/>
                    </a:solidFill>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no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Perimeter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Border pixel count</a:t>
            </a:r>
            <a:endParaRPr/>
          </a:p>
          <a:p>
            <a:pPr>
              <a:defRPr/>
            </a:pPr>
            <a:r>
              <a:rPr lang="en-US"/>
              <a:t>You can use both external or internal border.</a:t>
            </a:r>
            <a:endParaRPr/>
          </a:p>
          <a:p>
            <a:pPr>
              <a:defRPr/>
            </a:pPr>
            <a:endParaRPr lang="en-US"/>
          </a:p>
          <a:p>
            <a:pPr>
              <a:defRPr/>
            </a:pPr>
            <a:endParaRPr lang="en-US"/>
          </a:p>
          <a:p>
            <a:pPr>
              <a:defRPr/>
            </a:pPr>
            <a:endParaRPr lang="en-US"/>
          </a:p>
          <a:p>
            <a:pPr>
              <a:defRPr/>
            </a:pPr>
            <a:endParaRPr lang="en-US"/>
          </a:p>
          <a:p>
            <a:pPr>
              <a:defRPr/>
            </a:pPr>
            <a:endParaRPr lang="en-US"/>
          </a:p>
          <a:p>
            <a:pPr>
              <a:defRPr/>
            </a:pPr>
            <a:br>
              <a:rPr lang="en-US"/>
            </a:br>
            <a:endParaRPr lang="ru-RU"/>
          </a:p>
        </p:txBody>
      </p:sp>
      <p:graphicFrame>
        <p:nvGraphicFramePr>
          <p:cNvPr id="7" name="Таблица 6"/>
          <p:cNvGraphicFramePr>
            <a:graphicFrameLocks xmlns:a="http://schemas.openxmlformats.org/drawingml/2006/main" noGrp="1"/>
          </p:cNvGraphicFramePr>
          <p:nvPr/>
        </p:nvGraphicFramePr>
        <p:xfrm>
          <a:off x="2771800" y="2780928"/>
          <a:ext cx="2304253" cy="2595880"/>
        </p:xfrm>
        <a:graphic>
          <a:graphicData uri="http://schemas.openxmlformats.org/drawingml/2006/table">
            <a:tbl>
              <a:tblPr firstRow="1" firstCol="0" lastRow="0" lastCol="0" bandRow="1" bandCol="0">
                <a:tableStyleId>{5940675A-B579-460E-94D1-54222C63F5DA}</a:tableStyleId>
              </a:tblPr>
              <a:tblGrid>
                <a:gridCol w="329179"/>
                <a:gridCol w="329179"/>
                <a:gridCol w="329179"/>
                <a:gridCol w="329179"/>
                <a:gridCol w="329179"/>
                <a:gridCol w="329179"/>
                <a:gridCol w="329179"/>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r>
              <a:tr h="370840">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
        <p:nvSpPr>
          <p:cNvPr id="8" name="TextBox 7"/>
          <p:cNvSpPr txBox="1"/>
          <p:nvPr/>
        </p:nvSpPr>
        <p:spPr bwMode="auto">
          <a:xfrm>
            <a:off x="6156176" y="4293096"/>
            <a:ext cx="1742785" cy="646331"/>
          </a:xfrm>
          <a:prstGeom prst="rect">
            <a:avLst/>
          </a:prstGeom>
          <a:noFill/>
        </p:spPr>
        <p:txBody>
          <a:bodyPr wrap="none" rtlCol="0">
            <a:spAutoFit/>
          </a:bodyPr>
          <a:lstStyle/>
          <a:p>
            <a:pPr>
              <a:defRPr/>
            </a:pPr>
            <a:r>
              <a:rPr lang="en-US"/>
              <a:t>Result =16; N4</a:t>
            </a:r>
            <a:endParaRPr/>
          </a:p>
          <a:p>
            <a:pPr>
              <a:defRPr/>
            </a:pPr>
            <a:r>
              <a:rPr lang="en-US"/>
              <a:t>Result = 24; N8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Открытая библиотека серий изображений МРТ</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(The Open Access Series of Imaging Studies - OASIS).</a:t>
            </a:r>
            <a:endParaRPr lang="ru-RU"/>
          </a:p>
          <a:p>
            <a:pPr>
              <a:defRPr/>
            </a:pPr>
            <a:r>
              <a:rPr lang="ru-RU"/>
              <a:t>Включает 2 набора данных: поперечное сечение и продольный набор. Доступ: </a:t>
            </a:r>
            <a:r>
              <a:rPr lang="ru-RU" u="sng">
                <a:hlinkClick r:id="rId2" tooltip="http://www.oasis-brains.org/"/>
              </a:rPr>
              <a:t>http://www.oasis-brains.org/</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Compactness</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55576" y="1268760"/>
          <a:ext cx="2247775" cy="1854432"/>
        </p:xfrm>
        <a:graphic>
          <a:graphicData uri="http://schemas.openxmlformats.org/presentationml/2006/ole">
            <p:oleObj name="oleObj" r:id="rId3" imgW="507365" imgH="418465" progId="Equation.3">
              <p:embed/>
              <p:pic>
                <p:nvPicPr>
                  <p:cNvPr id="166970" name=""/>
                  <p:cNvPicPr/>
                  <p:nvPr/>
                </p:nvPicPr>
                <p:blipFill>
                  <a:blip r:embed="rId2"/>
                  <a:stretch/>
                </p:blipFill>
                <p:spPr bwMode="auto">
                  <a:xfrm>
                    <a:off x="755576" y="1268760"/>
                    <a:ext cx="2247775" cy="1854432"/>
                  </a:xfrm>
                  <a:prstGeom prst="rect">
                    <a:avLst/>
                  </a:prstGeom>
                </p:spPr>
              </p:pic>
            </p:oleObj>
          </a:graphicData>
        </a:graphic>
      </p:graphicFrame>
      <p:sp>
        <p:nvSpPr>
          <p:cNvPr id="8" name="TextBox 7"/>
          <p:cNvSpPr txBox="1"/>
          <p:nvPr/>
        </p:nvSpPr>
        <p:spPr bwMode="auto">
          <a:xfrm>
            <a:off x="3995936" y="1988840"/>
            <a:ext cx="3825471" cy="369332"/>
          </a:xfrm>
          <a:prstGeom prst="rect">
            <a:avLst/>
          </a:prstGeom>
          <a:noFill/>
        </p:spPr>
        <p:txBody>
          <a:bodyPr wrap="none" rtlCol="0">
            <a:spAutoFit/>
          </a:bodyPr>
          <a:lstStyle/>
          <a:p>
            <a:pPr>
              <a:defRPr/>
            </a:pPr>
            <a:r>
              <a:rPr lang="en-US"/>
              <a:t>The most compact shape is a circle, </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668344" y="1988840"/>
          <a:ext cx="889372" cy="327662"/>
        </p:xfrm>
        <a:graphic>
          <a:graphicData uri="http://schemas.openxmlformats.org/presentationml/2006/ole">
            <p:oleObj name="oleObj" r:id="rId5" imgW="481965" imgH="177165" progId="Equation.3">
              <p:embed/>
              <p:pic>
                <p:nvPicPr>
                  <p:cNvPr id="166971" name=""/>
                  <p:cNvPicPr/>
                  <p:nvPr/>
                </p:nvPicPr>
                <p:blipFill>
                  <a:blip r:embed="rId4"/>
                  <a:stretch/>
                </p:blipFill>
                <p:spPr bwMode="auto">
                  <a:xfrm>
                    <a:off x="7668344" y="1988840"/>
                    <a:ext cx="889372" cy="327662"/>
                  </a:xfrm>
                  <a:prstGeom prst="rect">
                    <a:avLst/>
                  </a:prstGeom>
                </p:spPr>
              </p:pic>
            </p:oleObj>
          </a:graphicData>
        </a:graphic>
      </p:graphicFrame>
      <p:graphicFrame>
        <p:nvGraphicFramePr>
          <p:cNvPr id="12" name="Таблица 11"/>
          <p:cNvGraphicFramePr>
            <a:graphicFrameLocks xmlns:a="http://schemas.openxmlformats.org/drawingml/2006/main" noGrp="1"/>
          </p:cNvGraphicFramePr>
          <p:nvPr/>
        </p:nvGraphicFramePr>
        <p:xfrm>
          <a:off x="1691680" y="3429000"/>
          <a:ext cx="2304253" cy="2595880"/>
        </p:xfrm>
        <a:graphic>
          <a:graphicData uri="http://schemas.openxmlformats.org/drawingml/2006/table">
            <a:tbl>
              <a:tblPr firstRow="1" firstCol="0" lastRow="0" lastCol="0" bandRow="1" bandCol="0">
                <a:tableStyleId>{5940675A-B579-460E-94D1-54222C63F5DA}</a:tableStyleId>
              </a:tblPr>
              <a:tblGrid>
                <a:gridCol w="329179"/>
                <a:gridCol w="329179"/>
                <a:gridCol w="329179"/>
                <a:gridCol w="329179"/>
                <a:gridCol w="329179"/>
                <a:gridCol w="329179"/>
                <a:gridCol w="329179"/>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r>
              <a:tr h="370840">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accent4"/>
                    </a:solidFill>
                  </a:tcPr>
                </a:tc>
                <a:tc>
                  <a:txBody>
                    <a:bodyPr/>
                    <a:p>
                      <a:pPr>
                        <a:defRPr/>
                      </a:pPr>
                      <a:endParaRPr lang="ru-RU"/>
                    </a:p>
                  </a:txBody>
                  <a:tcPr>
                    <a:solidFill>
                      <a:schemeClr val="tx2"/>
                    </a:solidFill>
                  </a:tcPr>
                </a:tc>
                <a:tc>
                  <a:txBody>
                    <a:bodyPr/>
                    <a:p>
                      <a:pPr>
                        <a:defRPr/>
                      </a:pPr>
                      <a:endParaRPr lang="ru-RU"/>
                    </a:p>
                  </a:txBody>
                  <a:tcPr>
                    <a:solidFill>
                      <a:schemeClr val="accent4"/>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bg2"/>
                    </a:solidFill>
                  </a:tcPr>
                </a:tc>
                <a:tc>
                  <a:txBody>
                    <a:bodyPr/>
                    <a:p>
                      <a:pPr>
                        <a:defRPr/>
                      </a:pPr>
                      <a:endParaRPr lang="ru-RU"/>
                    </a:p>
                  </a:txBody>
                  <a:tcPr>
                    <a:solidFill>
                      <a:schemeClr val="accent4"/>
                    </a:solidFill>
                  </a:tcPr>
                </a:tc>
                <a:tc>
                  <a:txBody>
                    <a:bodyPr/>
                    <a:p>
                      <a:pPr>
                        <a:defRPr/>
                      </a:pPr>
                      <a:endParaRPr lang="ru-RU"/>
                    </a:p>
                  </a:txBody>
                  <a:tcPr>
                    <a:solidFill>
                      <a:schemeClr val="bg2"/>
                    </a:solidFill>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
        <p:nvSpPr>
          <p:cNvPr id="13" name="TextBox 12"/>
          <p:cNvSpPr txBox="1"/>
          <p:nvPr/>
        </p:nvSpPr>
        <p:spPr bwMode="auto">
          <a:xfrm>
            <a:off x="6156176" y="4293096"/>
            <a:ext cx="1917513" cy="646331"/>
          </a:xfrm>
          <a:prstGeom prst="rect">
            <a:avLst/>
          </a:prstGeom>
          <a:noFill/>
        </p:spPr>
        <p:txBody>
          <a:bodyPr wrap="none" rtlCol="0">
            <a:spAutoFit/>
          </a:bodyPr>
          <a:lstStyle/>
          <a:p>
            <a:pPr>
              <a:defRPr/>
            </a:pPr>
            <a:r>
              <a:rPr lang="en-US"/>
              <a:t>Result =28,4 ; N4</a:t>
            </a:r>
            <a:endParaRPr/>
          </a:p>
          <a:p>
            <a:pPr>
              <a:defRPr/>
            </a:pPr>
            <a:r>
              <a:rPr lang="en-US"/>
              <a:t>Result = 64; N8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Moments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Discrete moments</a:t>
            </a:r>
            <a:endParaRPr/>
          </a:p>
          <a:p>
            <a:pPr>
              <a:buNone/>
              <a:defRPr/>
            </a:pPr>
            <a:endParaRPr lang="en-US"/>
          </a:p>
          <a:p>
            <a:pPr>
              <a:defRPr/>
            </a:pPr>
            <a:r>
              <a:rPr lang="en-US"/>
              <a:t>Central moments</a:t>
            </a:r>
            <a:endParaRPr/>
          </a:p>
          <a:p>
            <a:pPr>
              <a:defRPr/>
            </a:pPr>
            <a:endParaRPr lang="en-US"/>
          </a:p>
          <a:p>
            <a:pPr>
              <a:defRPr/>
            </a:pPr>
            <a:endParaRPr lang="en-US"/>
          </a:p>
          <a:p>
            <a:pPr>
              <a:defRPr/>
            </a:pPr>
            <a:r>
              <a:rPr lang="en-US"/>
              <a:t>Hu</a:t>
            </a:r>
            <a:r>
              <a:rPr lang="en-US"/>
              <a:t> moments</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851920" y="1196752"/>
          <a:ext cx="2936875" cy="1008062"/>
        </p:xfrm>
        <a:graphic>
          <a:graphicData uri="http://schemas.openxmlformats.org/presentationml/2006/ole">
            <p:oleObj name="oleObj" r:id="rId3" imgW="1294765" imgH="443865" progId="Equation.3">
              <p:embed/>
              <p:pic>
                <p:nvPicPr>
                  <p:cNvPr id="166972" name=""/>
                  <p:cNvPicPr/>
                  <p:nvPr/>
                </p:nvPicPr>
                <p:blipFill>
                  <a:blip r:embed="rId2"/>
                  <a:stretch/>
                </p:blipFill>
                <p:spPr bwMode="auto">
                  <a:xfrm>
                    <a:off x="3851920" y="1196752"/>
                    <a:ext cx="2936875" cy="100806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115616" y="2780928"/>
          <a:ext cx="7004050" cy="665162"/>
        </p:xfrm>
        <a:graphic>
          <a:graphicData uri="http://schemas.openxmlformats.org/presentationml/2006/ole">
            <p:oleObj name="oleObj" r:id="rId5" imgW="3072765" imgH="278765" progId="Equation.3">
              <p:embed/>
              <p:pic>
                <p:nvPicPr>
                  <p:cNvPr id="166973" name=""/>
                  <p:cNvPicPr/>
                  <p:nvPr/>
                </p:nvPicPr>
                <p:blipFill>
                  <a:blip r:embed="rId4"/>
                  <a:stretch/>
                </p:blipFill>
                <p:spPr bwMode="auto">
                  <a:xfrm>
                    <a:off x="1115616" y="2780928"/>
                    <a:ext cx="7004050" cy="66516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3203848" y="3645024"/>
          <a:ext cx="4968552" cy="2588757"/>
        </p:xfrm>
        <a:graphic>
          <a:graphicData uri="http://schemas.openxmlformats.org/presentationml/2006/ole">
            <p:oleObj name="oleObj" r:id="rId7" imgW="1993265" imgH="1091565" progId="Equation.3">
              <p:embed/>
              <p:pic>
                <p:nvPicPr>
                  <p:cNvPr id="166974" name=""/>
                  <p:cNvPicPr/>
                  <p:nvPr/>
                </p:nvPicPr>
                <p:blipFill>
                  <a:blip r:embed="rId6"/>
                  <a:stretch/>
                </p:blipFill>
                <p:spPr bwMode="auto">
                  <a:xfrm>
                    <a:off x="3203848" y="3645024"/>
                    <a:ext cx="4968552" cy="258875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Moments: basic example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8" name="Group 116"/>
          <p:cNvGraphicFramePr>
            <a:graphicFrameLocks xmlns:a="http://schemas.openxmlformats.org/drawingml/2006/main" noGrp="1"/>
          </p:cNvGraphicFramePr>
          <p:nvPr/>
        </p:nvGraphicFramePr>
        <p:xfrm>
          <a:off x="5004048" y="2060848"/>
          <a:ext cx="2438400" cy="3417889"/>
        </p:xfrm>
        <a:graphic>
          <a:graphicData uri="http://schemas.openxmlformats.org/drawingml/2006/table">
            <a:tbl>
              <a:tblPr firstRow="0" firstCol="0" lastRow="0" lastCol="0" bandRow="0" bandCol="0"/>
              <a:tblGrid>
                <a:gridCol w="812800"/>
                <a:gridCol w="812800"/>
                <a:gridCol w="812800"/>
              </a:tblGrid>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i</a:t>
                      </a:r>
                      <a:endParaRPr lang="en-US" sz="2400" b="1" i="0" u="none" strike="noStrike" cap="none">
                        <a:ln>
                          <a:noFill/>
                        </a:ln>
                        <a:solidFill>
                          <a:schemeClr val="tx1"/>
                        </a:solidFill>
                        <a:latin typeface="Arial"/>
                      </a:endParaRPr>
                    </a:p>
                  </a:txBody>
                  <a:tcPr>
                    <a:lnL w="28575"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j</a:t>
                      </a:r>
                      <a:endParaRPr/>
                    </a:p>
                  </a:txBody>
                  <a:tcPr>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M</a:t>
                      </a:r>
                      <a:r>
                        <a:rPr lang="en-US" sz="2400" b="1" i="0" u="none" strike="noStrike" cap="none" baseline="-25000">
                          <a:ln>
                            <a:noFill/>
                          </a:ln>
                          <a:solidFill>
                            <a:schemeClr val="tx1"/>
                          </a:solidFill>
                          <a:latin typeface="Arial"/>
                        </a:rPr>
                        <a:t>ij</a:t>
                      </a:r>
                      <a:endParaRPr lang="en-US" sz="2400" b="1" i="0" u="none" strike="noStrike" cap="none">
                        <a:ln>
                          <a:noFill/>
                        </a:ln>
                        <a:solidFill>
                          <a:schemeClr val="tx1"/>
                        </a:solidFill>
                        <a:latin typeface="Arial"/>
                      </a:endParaRPr>
                    </a:p>
                  </a:txBody>
                  <a:tcPr>
                    <a:lnL w="12700" algn="ctr">
                      <a:solidFill>
                        <a:schemeClr val="tx1"/>
                      </a:solidFill>
                    </a:lnL>
                    <a:lnR w="28575" algn="ctr">
                      <a:solidFill>
                        <a:schemeClr val="tx1"/>
                      </a:solidFill>
                    </a:lnR>
                    <a:lnT w="28575" algn="ctr">
                      <a:solidFill>
                        <a:schemeClr val="tx1"/>
                      </a:solidFill>
                    </a:lnT>
                    <a:lnB w="28575"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7</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28575"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18</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16</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58</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46</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49</a:t>
                      </a: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r>
            </a:tbl>
          </a:graphicData>
        </a:graphic>
      </p:graphicFrame>
      <p:graphicFrame>
        <p:nvGraphicFramePr>
          <p:cNvPr id="9" name="Таблица 8"/>
          <p:cNvGraphicFramePr>
            <a:graphicFrameLocks xmlns:a="http://schemas.openxmlformats.org/drawingml/2006/main" noGrp="1"/>
          </p:cNvGraphicFramePr>
          <p:nvPr/>
        </p:nvGraphicFramePr>
        <p:xfrm>
          <a:off x="2195736" y="3364200"/>
          <a:ext cx="1854000" cy="2225040"/>
        </p:xfrm>
        <a:graphic>
          <a:graphicData uri="http://schemas.openxmlformats.org/drawingml/2006/table">
            <a:tbl>
              <a:tblPr firstRow="1" firstCol="0" lastRow="0" lastCol="0" bandRow="1" bandCol="0">
                <a:tableStyleId>{5940675A-B579-460E-94D1-54222C63F5DA}</a:tableStyleId>
              </a:tblPr>
              <a:tblGrid>
                <a:gridCol w="309000"/>
                <a:gridCol w="309000"/>
                <a:gridCol w="309000"/>
                <a:gridCol w="309000"/>
                <a:gridCol w="309000"/>
                <a:gridCol w="309000"/>
              </a:tblGrid>
              <a:tr h="370840">
                <a:tc>
                  <a:txBody>
                    <a:bodyPr/>
                    <a:p>
                      <a:pPr>
                        <a:defRPr/>
                      </a:pPr>
                      <a:r>
                        <a:rPr lang="en-US"/>
                        <a:t>0</a:t>
                      </a:r>
                      <a:endParaRPr lang="ru-RU"/>
                    </a:p>
                  </a:txBody>
                  <a:tcPr/>
                </a:tc>
                <a:tc>
                  <a:txBody>
                    <a:bodyPr/>
                    <a:p>
                      <a:pPr>
                        <a:defRPr/>
                      </a:pPr>
                      <a:r>
                        <a:rPr lang="en-US"/>
                        <a:t>1</a:t>
                      </a:r>
                      <a:endParaRPr lang="ru-RU"/>
                    </a:p>
                  </a:txBody>
                  <a:tcPr/>
                </a:tc>
                <a:tc>
                  <a:txBody>
                    <a:bodyPr/>
                    <a:p>
                      <a:pPr>
                        <a:defRPr/>
                      </a:pPr>
                      <a:r>
                        <a:rPr lang="en-US"/>
                        <a:t>2</a:t>
                      </a:r>
                      <a:endParaRPr lang="ru-RU"/>
                    </a:p>
                  </a:txBody>
                  <a:tcPr/>
                </a:tc>
                <a:tc>
                  <a:txBody>
                    <a:bodyPr/>
                    <a:p>
                      <a:pPr>
                        <a:defRPr/>
                      </a:pPr>
                      <a:r>
                        <a:rPr lang="en-US"/>
                        <a:t>3</a:t>
                      </a:r>
                      <a:endParaRPr lang="ru-RU"/>
                    </a:p>
                  </a:txBody>
                  <a:tcPr/>
                </a:tc>
                <a:tc>
                  <a:txBody>
                    <a:bodyPr/>
                    <a:p>
                      <a:pPr>
                        <a:defRPr/>
                      </a:pPr>
                      <a:r>
                        <a:rPr lang="en-US"/>
                        <a:t>4</a:t>
                      </a:r>
                      <a:endParaRPr lang="ru-RU"/>
                    </a:p>
                  </a:txBody>
                  <a:tcPr/>
                </a:tc>
                <a:tc>
                  <a:txBody>
                    <a:bodyPr/>
                    <a:p>
                      <a:pPr>
                        <a:defRPr/>
                      </a:pPr>
                      <a:r>
                        <a:rPr lang="en-US"/>
                        <a:t>5</a:t>
                      </a:r>
                      <a:endParaRPr lang="ru-RU"/>
                    </a:p>
                  </a:txBody>
                  <a:tcPr/>
                </a:tc>
              </a:tr>
              <a:tr h="370840">
                <a:tc>
                  <a:txBody>
                    <a:bodyPr/>
                    <a:p>
                      <a:pPr>
                        <a:defRPr/>
                      </a:pPr>
                      <a:r>
                        <a:rPr lang="en-US"/>
                        <a:t>1</a:t>
                      </a: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r>
                        <a:rPr lang="en-US"/>
                        <a:t>2</a:t>
                      </a: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noFill/>
                  </a:tcPr>
                </a:tc>
                <a:tc>
                  <a:txBody>
                    <a:bodyPr/>
                    <a:p>
                      <a:pPr>
                        <a:defRPr/>
                      </a:pPr>
                      <a:endParaRPr lang="ru-RU"/>
                    </a:p>
                  </a:txBody>
                  <a:tcPr/>
                </a:tc>
              </a:tr>
              <a:tr h="370840">
                <a:tc>
                  <a:txBody>
                    <a:bodyPr/>
                    <a:p>
                      <a:pPr>
                        <a:defRPr/>
                      </a:pPr>
                      <a:r>
                        <a:rPr lang="en-US"/>
                        <a:t>3</a:t>
                      </a: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r>
                        <a:rPr lang="en-US"/>
                        <a:t>4</a:t>
                      </a:r>
                      <a:endParaRPr lang="ru-RU"/>
                    </a:p>
                  </a:txBody>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r>
                        <a:rPr lang="en-US"/>
                        <a:t>5</a:t>
                      </a: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19672" y="2140064"/>
          <a:ext cx="2936875" cy="1008063"/>
        </p:xfrm>
        <a:graphic>
          <a:graphicData uri="http://schemas.openxmlformats.org/presentationml/2006/ole">
            <p:oleObj name="oleObj" r:id="rId3" imgW="1294765" imgH="443865" progId="Equation.3">
              <p:embed/>
              <p:pic>
                <p:nvPicPr>
                  <p:cNvPr id="166975" name=""/>
                  <p:cNvPicPr/>
                  <p:nvPr/>
                </p:nvPicPr>
                <p:blipFill>
                  <a:blip r:embed="rId2"/>
                  <a:stretch/>
                </p:blipFill>
                <p:spPr bwMode="auto">
                  <a:xfrm>
                    <a:off x="1619672" y="2140064"/>
                    <a:ext cx="2936875" cy="1008063"/>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Area</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88847" y="2060848"/>
          <a:ext cx="3291065" cy="1371277"/>
        </p:xfrm>
        <a:graphic>
          <a:graphicData uri="http://schemas.openxmlformats.org/presentationml/2006/ole">
            <p:oleObj name="oleObj" r:id="rId3" imgW="1066165" imgH="443865" progId="Equation.3">
              <p:embed/>
              <p:pic>
                <p:nvPicPr>
                  <p:cNvPr id="166976" name=""/>
                  <p:cNvPicPr/>
                  <p:nvPr/>
                </p:nvPicPr>
                <p:blipFill>
                  <a:blip r:embed="rId2"/>
                  <a:stretch/>
                </p:blipFill>
                <p:spPr bwMode="auto">
                  <a:xfrm>
                    <a:off x="488847" y="2060848"/>
                    <a:ext cx="3291065" cy="1371277"/>
                  </a:xfrm>
                  <a:prstGeom prst="rect">
                    <a:avLst/>
                  </a:prstGeom>
                </p:spPr>
              </p:pic>
            </p:oleObj>
          </a:graphicData>
        </a:graphic>
      </p:graphicFrame>
      <p:sp>
        <p:nvSpPr>
          <p:cNvPr id="10" name="TextBox 9"/>
          <p:cNvSpPr txBox="1"/>
          <p:nvPr/>
        </p:nvSpPr>
        <p:spPr bwMode="auto">
          <a:xfrm flipH="1">
            <a:off x="395536" y="1412776"/>
            <a:ext cx="3528392" cy="369332"/>
          </a:xfrm>
          <a:prstGeom prst="rect">
            <a:avLst/>
          </a:prstGeom>
          <a:noFill/>
        </p:spPr>
        <p:txBody>
          <a:bodyPr wrap="square" rtlCol="0">
            <a:spAutoFit/>
          </a:bodyPr>
          <a:lstStyle/>
          <a:p>
            <a:pPr>
              <a:defRPr/>
            </a:pPr>
            <a:r>
              <a:rPr lang="en-US"/>
              <a:t>For binary image</a:t>
            </a:r>
            <a:endParaRPr lang="ru-RU"/>
          </a:p>
        </p:txBody>
      </p:sp>
      <p:sp>
        <p:nvSpPr>
          <p:cNvPr id="12" name="TextBox 11"/>
          <p:cNvSpPr txBox="1"/>
          <p:nvPr/>
        </p:nvSpPr>
        <p:spPr bwMode="auto">
          <a:xfrm>
            <a:off x="6084168" y="4365104"/>
            <a:ext cx="1207382" cy="369332"/>
          </a:xfrm>
          <a:prstGeom prst="rect">
            <a:avLst/>
          </a:prstGeom>
          <a:noFill/>
        </p:spPr>
        <p:txBody>
          <a:bodyPr wrap="none" rtlCol="0">
            <a:spAutoFit/>
          </a:bodyPr>
          <a:lstStyle/>
          <a:p>
            <a:pPr>
              <a:defRPr/>
            </a:pPr>
            <a:r>
              <a:rPr lang="en-US"/>
              <a:t>Result = 7</a:t>
            </a:r>
            <a:endParaRPr lang="ru-RU"/>
          </a:p>
        </p:txBody>
      </p:sp>
      <p:graphicFrame>
        <p:nvGraphicFramePr>
          <p:cNvPr id="13" name="Таблица 12"/>
          <p:cNvGraphicFramePr>
            <a:graphicFrameLocks xmlns:a="http://schemas.openxmlformats.org/drawingml/2006/main" noGrp="1"/>
          </p:cNvGraphicFramePr>
          <p:nvPr/>
        </p:nvGraphicFramePr>
        <p:xfrm>
          <a:off x="5508104" y="2276872"/>
          <a:ext cx="1854000" cy="1854200"/>
        </p:xfrm>
        <a:graphic>
          <a:graphicData uri="http://schemas.openxmlformats.org/drawingml/2006/table">
            <a:tbl>
              <a:tblPr firstRow="1" firstCol="0" lastRow="0" lastCol="0" bandRow="1" bandCol="0">
                <a:tableStyleId>{5940675A-B579-460E-94D1-54222C63F5DA}</a:tableStyleId>
              </a:tblPr>
              <a:tblGrid>
                <a:gridCol w="370800"/>
                <a:gridCol w="370800"/>
                <a:gridCol w="370800"/>
                <a:gridCol w="370800"/>
                <a:gridCol w="370800"/>
              </a:tblGrid>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tc>
              </a:tr>
              <a:tr h="370840">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c>
                  <a:txBody>
                    <a:bodyPr/>
                    <a:p>
                      <a:pPr>
                        <a:defRPr/>
                      </a:pPr>
                      <a:endParaRPr lang="ru-RU"/>
                    </a:p>
                  </a:txBody>
                  <a:tcPr>
                    <a:solidFill>
                      <a:schemeClr val="tx2"/>
                    </a:solidFill>
                  </a:tcPr>
                </a:tc>
                <a:tc>
                  <a:txBody>
                    <a:bodyPr/>
                    <a:p>
                      <a:pPr>
                        <a:defRPr/>
                      </a:pPr>
                      <a:endParaRPr lang="ru-RU"/>
                    </a:p>
                  </a:txBody>
                  <a:tcPr/>
                </a:tc>
              </a:tr>
              <a:tr h="370840">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c>
                  <a:txBody>
                    <a:bodyPr/>
                    <a:p>
                      <a:pPr>
                        <a:defRPr/>
                      </a:pPr>
                      <a:endParaRPr lang="ru-RU"/>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Principal axes orientation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555776" y="1628800"/>
          <a:ext cx="3559175" cy="960438"/>
        </p:xfrm>
        <a:graphic>
          <a:graphicData uri="http://schemas.openxmlformats.org/presentationml/2006/ole">
            <p:oleObj name="oleObj" r:id="rId3" imgW="1497965" imgH="481965" progId="Equation.3">
              <p:embed/>
              <p:pic>
                <p:nvPicPr>
                  <p:cNvPr id="166977" name=""/>
                  <p:cNvPicPr/>
                  <p:nvPr/>
                </p:nvPicPr>
                <p:blipFill>
                  <a:blip r:embed="rId2"/>
                  <a:stretch/>
                </p:blipFill>
                <p:spPr bwMode="auto">
                  <a:xfrm>
                    <a:off x="2555776" y="1628800"/>
                    <a:ext cx="3559175" cy="960438"/>
                  </a:xfrm>
                  <a:prstGeom prst="rect">
                    <a:avLst/>
                  </a:prstGeom>
                </p:spPr>
              </p:pic>
            </p:oleObj>
          </a:graphicData>
        </a:graphic>
      </p:graphicFrame>
      <p:graphicFrame>
        <p:nvGraphicFramePr>
          <p:cNvPr id="9" name="Group 446"/>
          <p:cNvGraphicFramePr>
            <a:graphicFrameLocks xmlns:a="http://schemas.openxmlformats.org/drawingml/2006/main" noGrp="1"/>
          </p:cNvGraphicFramePr>
          <p:nvPr/>
        </p:nvGraphicFramePr>
        <p:xfrm>
          <a:off x="2483768" y="2852936"/>
          <a:ext cx="3743325" cy="2960691"/>
        </p:xfrm>
        <a:graphic>
          <a:graphicData uri="http://schemas.openxmlformats.org/drawingml/2006/table">
            <a:tbl>
              <a:tblPr firstRow="0" firstCol="0" lastRow="0" lastCol="0" bandRow="0" bandCol="0"/>
              <a:tblGrid>
                <a:gridCol w="288924"/>
                <a:gridCol w="287337"/>
                <a:gridCol w="288924"/>
                <a:gridCol w="285750"/>
                <a:gridCol w="288924"/>
                <a:gridCol w="287338"/>
                <a:gridCol w="288924"/>
                <a:gridCol w="287337"/>
                <a:gridCol w="287338"/>
                <a:gridCol w="287337"/>
                <a:gridCol w="288924"/>
                <a:gridCol w="287338"/>
                <a:gridCol w="288924"/>
              </a:tblGrid>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28575"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12700"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3688">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r>
            </a:tbl>
          </a:graphicData>
        </a:graphic>
      </p:graphicFrame>
      <p:cxnSp>
        <p:nvCxnSpPr>
          <p:cNvPr id="11" name="Прямая со стрелкой 10"/>
          <p:cNvCxnSpPr>
            <a:cxnSpLocks/>
          </p:cNvCxnSpPr>
          <p:nvPr/>
        </p:nvCxnSpPr>
        <p:spPr bwMode="auto">
          <a:xfrm>
            <a:off x="2483768" y="2852936"/>
            <a:ext cx="47525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cxnSpLocks/>
          </p:cNvCxnSpPr>
          <p:nvPr/>
        </p:nvCxnSpPr>
        <p:spPr bwMode="auto">
          <a:xfrm>
            <a:off x="2483768" y="2852936"/>
            <a:ext cx="0" cy="3096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a:cxnSpLocks/>
          </p:cNvCxnSpPr>
          <p:nvPr/>
        </p:nvCxnSpPr>
        <p:spPr bwMode="auto">
          <a:xfrm flipV="1">
            <a:off x="2771800" y="3140968"/>
            <a:ext cx="3456384" cy="2664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Блок-схема: узел 15"/>
          <p:cNvSpPr/>
          <p:nvPr/>
        </p:nvSpPr>
        <p:spPr bwMode="auto">
          <a:xfrm>
            <a:off x="4427984" y="4437112"/>
            <a:ext cx="144016" cy="1440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17" name="TextBox 16"/>
          <p:cNvSpPr txBox="1"/>
          <p:nvPr/>
        </p:nvSpPr>
        <p:spPr bwMode="auto">
          <a:xfrm>
            <a:off x="6372200" y="4437112"/>
            <a:ext cx="2088232" cy="369332"/>
          </a:xfrm>
          <a:prstGeom prst="rect">
            <a:avLst/>
          </a:prstGeom>
          <a:noFill/>
        </p:spPr>
        <p:txBody>
          <a:bodyPr wrap="square" rtlCol="0">
            <a:spAutoFit/>
          </a:bodyPr>
          <a:lstStyle/>
          <a:p>
            <a:pPr>
              <a:defRPr/>
            </a:pPr>
            <a:r>
              <a:rPr lang="en-US"/>
              <a:t>The center of mass</a:t>
            </a:r>
            <a:endParaRPr lang="ru-RU"/>
          </a:p>
        </p:txBody>
      </p:sp>
      <p:sp>
        <p:nvSpPr>
          <p:cNvPr id="19" name="TextBox 18"/>
          <p:cNvSpPr txBox="1"/>
          <p:nvPr/>
        </p:nvSpPr>
        <p:spPr bwMode="auto">
          <a:xfrm>
            <a:off x="6372200" y="3356992"/>
            <a:ext cx="2088232" cy="369332"/>
          </a:xfrm>
          <a:prstGeom prst="rect">
            <a:avLst/>
          </a:prstGeom>
          <a:noFill/>
        </p:spPr>
        <p:txBody>
          <a:bodyPr wrap="square" rtlCol="0">
            <a:spAutoFit/>
          </a:bodyPr>
          <a:lstStyle/>
          <a:p>
            <a:pPr>
              <a:defRPr/>
            </a:pPr>
            <a:r>
              <a:rPr lang="en-US"/>
              <a:t>Principal axis</a:t>
            </a:r>
            <a:endParaRPr lang="ru-RU"/>
          </a:p>
        </p:txBody>
      </p:sp>
      <p:cxnSp>
        <p:nvCxnSpPr>
          <p:cNvPr id="21" name="Прямая со стрелкой 20"/>
          <p:cNvCxnSpPr>
            <a:cxnSpLocks/>
            <a:endCxn id="16" idx="1"/>
          </p:cNvCxnSpPr>
          <p:nvPr/>
        </p:nvCxnSpPr>
        <p:spPr bwMode="auto">
          <a:xfrm flipH="1" flipV="1">
            <a:off x="4449075" y="4458203"/>
            <a:ext cx="1995133" cy="338949"/>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22" name="Прямая со стрелкой 21"/>
          <p:cNvCxnSpPr>
            <a:cxnSpLocks/>
          </p:cNvCxnSpPr>
          <p:nvPr/>
        </p:nvCxnSpPr>
        <p:spPr bwMode="auto">
          <a:xfrm flipH="1" flipV="1">
            <a:off x="5724128" y="3573016"/>
            <a:ext cx="864096" cy="72008"/>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Invariant area characteristics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27584" y="2060848"/>
          <a:ext cx="6897271" cy="1096566"/>
        </p:xfrm>
        <a:graphic>
          <a:graphicData uri="http://schemas.openxmlformats.org/presentationml/2006/ole">
            <p:oleObj name="oleObj" r:id="rId3" imgW="2844165" imgH="532765" progId="Equation.3">
              <p:embed/>
              <p:pic>
                <p:nvPicPr>
                  <p:cNvPr id="166978" name=""/>
                  <p:cNvPicPr/>
                  <p:nvPr/>
                </p:nvPicPr>
                <p:blipFill>
                  <a:blip r:embed="rId2"/>
                  <a:stretch/>
                </p:blipFill>
                <p:spPr bwMode="auto">
                  <a:xfrm>
                    <a:off x="827584" y="2060848"/>
                    <a:ext cx="6897271" cy="1096566"/>
                  </a:xfrm>
                  <a:prstGeom prst="rect">
                    <a:avLst/>
                  </a:prstGeom>
                </p:spPr>
              </p:pic>
            </p:oleObj>
          </a:graphicData>
        </a:graphic>
      </p:graphicFrame>
      <p:pic>
        <p:nvPicPr>
          <p:cNvPr id="8" name="Picture 7"/>
          <p:cNvPicPr>
            <a:picLocks noChangeAspect="1" noChangeArrowheads="1"/>
          </p:cNvPicPr>
          <p:nvPr/>
        </p:nvPicPr>
        <p:blipFill>
          <a:blip r:embed="rId4"/>
          <a:stretch/>
        </p:blipFill>
        <p:spPr bwMode="auto">
          <a:xfrm>
            <a:off x="1115616" y="3501008"/>
            <a:ext cx="6738938" cy="211296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Sceletons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108520" y="1219200"/>
            <a:ext cx="3322712" cy="4937760"/>
          </a:xfrm>
        </p:spPr>
        <p:txBody>
          <a:bodyPr>
            <a:normAutofit lnSpcReduction="10000"/>
          </a:bodyPr>
          <a:lstStyle/>
          <a:p>
            <a:pPr>
              <a:defRPr/>
            </a:pPr>
            <a:r>
              <a:rPr lang="en-US"/>
              <a:t>The </a:t>
            </a:r>
            <a:r>
              <a:rPr lang="en-US"/>
              <a:t>sceleton</a:t>
            </a:r>
            <a:r>
              <a:rPr lang="en-US"/>
              <a:t> A can be expressed in terms of erosion and opening</a:t>
            </a:r>
            <a:endParaRPr/>
          </a:p>
          <a:p>
            <a:pPr>
              <a:defRPr/>
            </a:pPr>
            <a:endParaRPr lang="en-US"/>
          </a:p>
          <a:p>
            <a:pPr>
              <a:defRPr/>
            </a:pPr>
            <a:endParaRPr lang="en-US"/>
          </a:p>
          <a:p>
            <a:pPr>
              <a:defRPr/>
            </a:pPr>
            <a:endParaRPr lang="en-US"/>
          </a:p>
          <a:p>
            <a:pPr>
              <a:defRPr/>
            </a:pPr>
            <a:endParaRPr lang="en-US"/>
          </a:p>
          <a:p>
            <a:pPr>
              <a:defRPr/>
            </a:pPr>
            <a:r>
              <a:rPr lang="en-US"/>
              <a:t>K is the last iterative step before A erodes to an empty set:</a:t>
            </a: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79512" y="2852936"/>
          <a:ext cx="3409987" cy="1276466"/>
        </p:xfrm>
        <a:graphic>
          <a:graphicData uri="http://schemas.openxmlformats.org/presentationml/2006/ole">
            <p:oleObj name="oleObj" r:id="rId3" imgW="2374265" imgH="888365" progId="Equation.3">
              <p:embed/>
              <p:pic>
                <p:nvPicPr>
                  <p:cNvPr id="166979" name=""/>
                  <p:cNvPicPr/>
                  <p:nvPr/>
                </p:nvPicPr>
                <p:blipFill>
                  <a:blip r:embed="rId2"/>
                  <a:stretch/>
                </p:blipFill>
                <p:spPr bwMode="auto">
                  <a:xfrm>
                    <a:off x="179512" y="2852936"/>
                    <a:ext cx="3409987" cy="1276466"/>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79512" y="5949280"/>
          <a:ext cx="3432397" cy="419224"/>
        </p:xfrm>
        <a:graphic>
          <a:graphicData uri="http://schemas.openxmlformats.org/presentationml/2006/ole">
            <p:oleObj name="oleObj" r:id="rId5" imgW="1663065" imgH="202565" progId="Equation.3">
              <p:embed/>
              <p:pic>
                <p:nvPicPr>
                  <p:cNvPr id="166980" name=""/>
                  <p:cNvPicPr/>
                  <p:nvPr/>
                </p:nvPicPr>
                <p:blipFill>
                  <a:blip r:embed="rId4"/>
                  <a:stretch/>
                </p:blipFill>
                <p:spPr bwMode="auto">
                  <a:xfrm>
                    <a:off x="179512" y="5949280"/>
                    <a:ext cx="3432397" cy="419224"/>
                  </a:xfrm>
                  <a:prstGeom prst="rect">
                    <a:avLst/>
                  </a:prstGeom>
                </p:spPr>
              </p:pic>
            </p:oleObj>
          </a:graphicData>
        </a:graphic>
      </p:graphicFrame>
      <p:pic>
        <p:nvPicPr>
          <p:cNvPr id="20485" name="Picture 5"/>
          <p:cNvPicPr>
            <a:picLocks noChangeAspect="1" noChangeArrowheads="1"/>
          </p:cNvPicPr>
          <p:nvPr/>
        </p:nvPicPr>
        <p:blipFill>
          <a:blip r:embed="rId6"/>
          <a:stretch/>
        </p:blipFill>
        <p:spPr bwMode="auto">
          <a:xfrm>
            <a:off x="3455386" y="1268760"/>
            <a:ext cx="5688614" cy="44020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ru-RU"/>
              <a:t>Выделение границ</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Выделение границ</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normAutofit lnSpcReduction="10000"/>
          </a:bodyPr>
          <a:lstStyle/>
          <a:p>
            <a:pPr>
              <a:defRPr/>
            </a:pPr>
            <a:r>
              <a:rPr lang="ru-RU"/>
              <a:t>Выделение границ – процесс поиска значимых переходов на изображении.</a:t>
            </a:r>
            <a:endParaRPr/>
          </a:p>
          <a:p>
            <a:pPr>
              <a:defRPr/>
            </a:pPr>
            <a:r>
              <a:rPr lang="ru-RU"/>
              <a:t>Места, в которых происходит резкий перепад яркости,  обычно образуют границу между различными объектами или частями сцены.</a:t>
            </a:r>
            <a:endParaRPr/>
          </a:p>
          <a:p>
            <a:pPr>
              <a:defRPr/>
            </a:pPr>
            <a:r>
              <a:rPr lang="ru-RU"/>
              <a:t>Дальнейшая обработка ребер с целью определения линий, кривых и дуг окружности приводят к полезным результатам сопоставления и распознавания.</a:t>
            </a:r>
            <a:endParaRPr/>
          </a:p>
          <a:p>
            <a:pPr>
              <a:defRPr/>
            </a:pPr>
            <a:r>
              <a:rPr lang="ru-RU"/>
              <a:t>Начальный этап зрительных систем млекопитающих состоит в </a:t>
            </a:r>
            <a:r>
              <a:rPr lang="ru-RU"/>
              <a:t>обнаржуенииы</a:t>
            </a:r>
            <a:r>
              <a:rPr lang="ru-RU"/>
              <a:t> краев и местных особенностей.</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Выделение границ</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Резкие перепады яркостей:</a:t>
            </a:r>
            <a:endParaRPr/>
          </a:p>
          <a:p>
            <a:pPr lvl="1">
              <a:defRPr/>
            </a:pPr>
            <a:r>
              <a:rPr lang="ru-RU"/>
              <a:t>Границы объекта:</a:t>
            </a:r>
            <a:endParaRPr/>
          </a:p>
          <a:p>
            <a:pPr lvl="2">
              <a:defRPr/>
            </a:pPr>
            <a:r>
              <a:rPr lang="ru-RU"/>
              <a:t>Светлый объект располагается на темном фоне, или темном объект - на светлом </a:t>
            </a:r>
            <a:r>
              <a:rPr lang="ru-RU"/>
              <a:t>фоне;ы</a:t>
            </a:r>
            <a:endParaRPr lang="ru-RU"/>
          </a:p>
          <a:p>
            <a:pPr lvl="1">
              <a:defRPr/>
            </a:pPr>
            <a:r>
              <a:rPr lang="ru-RU"/>
              <a:t>Изменения структуры (текстуры):</a:t>
            </a:r>
            <a:endParaRPr/>
          </a:p>
          <a:p>
            <a:pPr lvl="2">
              <a:defRPr/>
            </a:pPr>
            <a:r>
              <a:rPr lang="ru-RU"/>
              <a:t>У зебры – линии, у леопарда – пятна;</a:t>
            </a:r>
            <a:endParaRPr/>
          </a:p>
          <a:p>
            <a:pPr lvl="1">
              <a:defRPr/>
            </a:pPr>
            <a:r>
              <a:rPr lang="ru-RU"/>
              <a:t>Перепад тени;</a:t>
            </a:r>
            <a:endParaRPr/>
          </a:p>
          <a:p>
            <a:pPr lvl="1">
              <a:defRPr/>
            </a:pPr>
            <a:r>
              <a:rPr lang="ru-RU"/>
              <a:t>Рельеф поверхности.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Консенсусные</a:t>
            </a:r>
            <a:r>
              <a:rPr lang="ru-RU" b="1"/>
              <a:t> данные </a:t>
            </a:r>
            <a:r>
              <a:rPr lang="en-US" b="1"/>
              <a:t>SCMR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(SCMR Consensus Data).</a:t>
            </a:r>
            <a:endParaRPr lang="ru-RU"/>
          </a:p>
          <a:p>
            <a:pPr>
              <a:defRPr/>
            </a:pPr>
            <a:r>
              <a:rPr lang="ru-RU"/>
              <a:t>Набор данных 15 исследований </a:t>
            </a:r>
            <a:r>
              <a:rPr lang="ru-RU"/>
              <a:t>сердечно-сосудистых</a:t>
            </a:r>
            <a:r>
              <a:rPr lang="ru-RU"/>
              <a:t> заболеваний смешанных патологий (5 здоровых, 6 инфарктов миокарда, 2 сердечной недостаточности и 2 гипертрофии), которые были получены у разных </a:t>
            </a:r>
            <a:r>
              <a:rPr lang="ru-RU"/>
              <a:t>МР-аппаратов</a:t>
            </a:r>
            <a:r>
              <a:rPr lang="ru-RU"/>
              <a:t> (4 GE, 5 </a:t>
            </a:r>
            <a:r>
              <a:rPr lang="ru-RU"/>
              <a:t>Siemens</a:t>
            </a:r>
            <a:r>
              <a:rPr lang="ru-RU"/>
              <a:t>, 6 </a:t>
            </a:r>
            <a:r>
              <a:rPr lang="ru-RU"/>
              <a:t>Philips</a:t>
            </a:r>
            <a:r>
              <a:rPr lang="ru-RU"/>
              <a:t>). Доступ: </a:t>
            </a:r>
            <a:r>
              <a:rPr lang="ru-RU" u="sng">
                <a:hlinkClick r:id="rId2" tooltip="http://www.cardiacatlas.org/studies/"/>
              </a:rPr>
              <a:t>http://www.cardiacatlas.org/studies/</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Выделение границ</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Основная идея: искать места с сильным признаки </a:t>
            </a:r>
            <a:r>
              <a:rPr lang="ru-RU"/>
              <a:t>перепаада</a:t>
            </a:r>
            <a:r>
              <a:rPr lang="ru-RU"/>
              <a:t> функции изображения.</a:t>
            </a:r>
            <a:endParaRPr/>
          </a:p>
          <a:p>
            <a:pPr>
              <a:defRPr/>
            </a:pPr>
            <a:r>
              <a:rPr lang="ru-RU"/>
              <a:t>Проблемы:</a:t>
            </a:r>
            <a:endParaRPr/>
          </a:p>
          <a:p>
            <a:pPr lvl="1">
              <a:defRPr/>
            </a:pPr>
            <a:r>
              <a:rPr lang="ru-RU"/>
              <a:t>Размер окрестности;</a:t>
            </a:r>
            <a:endParaRPr/>
          </a:p>
          <a:p>
            <a:pPr lvl="1">
              <a:defRPr/>
            </a:pPr>
            <a:r>
              <a:rPr lang="ru-RU"/>
              <a:t>Как обнаружить перепады?</a:t>
            </a:r>
            <a:endParaRPr/>
          </a:p>
          <a:p>
            <a:pPr>
              <a:defRPr/>
            </a:pPr>
            <a:r>
              <a:rPr lang="ru-RU"/>
              <a:t>Дифференциальные операторы:</a:t>
            </a:r>
            <a:endParaRPr/>
          </a:p>
          <a:p>
            <a:pPr lvl="1">
              <a:defRPr/>
            </a:pPr>
            <a:r>
              <a:rPr lang="ru-RU"/>
              <a:t>Попытка приближения градиента изображения с использованием маски;</a:t>
            </a:r>
            <a:endParaRPr/>
          </a:p>
          <a:p>
            <a:pPr lvl="1">
              <a:defRPr/>
            </a:pPr>
            <a:r>
              <a:rPr lang="ru-RU"/>
              <a:t>Пороговая фильтрация (</a:t>
            </a:r>
            <a:r>
              <a:rPr lang="ru-RU"/>
              <a:t>постпроцессинг</a:t>
            </a:r>
            <a:r>
              <a:rPr lang="ru-RU"/>
              <a:t>), для того, чтобы определить границу.</a:t>
            </a:r>
            <a:endParaRPr/>
          </a:p>
        </p:txBody>
      </p:sp>
      <p:pic>
        <p:nvPicPr>
          <p:cNvPr id="1026" name="Picture 2"/>
          <p:cNvPicPr>
            <a:picLocks noChangeAspect="1" noChangeArrowheads="1"/>
          </p:cNvPicPr>
          <p:nvPr/>
        </p:nvPicPr>
        <p:blipFill>
          <a:blip r:embed="rId2"/>
          <a:stretch/>
        </p:blipFill>
        <p:spPr bwMode="auto">
          <a:xfrm>
            <a:off x="5868144" y="2060848"/>
            <a:ext cx="2695575" cy="160972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Модели границ</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050" name="Picture 2"/>
          <p:cNvPicPr>
            <a:picLocks noChangeAspect="1" noChangeArrowheads="1"/>
          </p:cNvPicPr>
          <p:nvPr/>
        </p:nvPicPr>
        <p:blipFill>
          <a:blip r:embed="rId2"/>
          <a:stretch/>
        </p:blipFill>
        <p:spPr bwMode="auto">
          <a:xfrm>
            <a:off x="251520" y="1268760"/>
            <a:ext cx="8460829" cy="46882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1D </a:t>
            </a:r>
            <a:r>
              <a:rPr lang="ru-RU"/>
              <a:t>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3074" name="Picture 2"/>
          <p:cNvPicPr>
            <a:picLocks noChangeAspect="1" noChangeArrowheads="1" noGrp="1"/>
          </p:cNvPicPr>
          <p:nvPr>
            <p:ph sz="quarter" idx="1"/>
          </p:nvPr>
        </p:nvPicPr>
        <p:blipFill>
          <a:blip r:embed="rId2"/>
          <a:stretch/>
        </p:blipFill>
        <p:spPr bwMode="auto">
          <a:xfrm>
            <a:off x="683568" y="1412776"/>
            <a:ext cx="7248525" cy="4552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1D </a:t>
            </a:r>
            <a:r>
              <a:rPr lang="ru-RU"/>
              <a:t>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4098" name="Picture 2"/>
          <p:cNvPicPr>
            <a:picLocks noChangeAspect="1" noChangeArrowheads="1" noGrp="1"/>
          </p:cNvPicPr>
          <p:nvPr>
            <p:ph sz="quarter" idx="1"/>
          </p:nvPr>
        </p:nvPicPr>
        <p:blipFill>
          <a:blip r:embed="rId2"/>
          <a:stretch/>
        </p:blipFill>
        <p:spPr bwMode="auto">
          <a:xfrm>
            <a:off x="909637" y="1444625"/>
            <a:ext cx="7324725" cy="4486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Замечания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Особенности масок для производных:</a:t>
            </a:r>
            <a:endParaRPr/>
          </a:p>
          <a:p>
            <a:pPr lvl="1">
              <a:defRPr/>
            </a:pPr>
            <a:r>
              <a:rPr lang="ru-RU"/>
              <a:t>Весовые коэффициенты имеют противоположные знаки,  чтобы получить высокий отклик в местах высокого контраста.</a:t>
            </a:r>
            <a:endParaRPr/>
          </a:p>
          <a:p>
            <a:pPr lvl="1">
              <a:defRPr/>
            </a:pPr>
            <a:r>
              <a:rPr lang="ru-RU"/>
              <a:t>Сумма коэффициентов равна нули. На неизменяемых областях – нулевой отклик.</a:t>
            </a:r>
            <a:endParaRPr/>
          </a:p>
          <a:p>
            <a:pPr lvl="1">
              <a:defRPr/>
            </a:pPr>
            <a:r>
              <a:rPr lang="ru-RU"/>
              <a:t>Первые производные: большие абсолютные значения в точках высокой контрастности.</a:t>
            </a:r>
            <a:endParaRPr/>
          </a:p>
          <a:p>
            <a:pPr lvl="1">
              <a:defRPr/>
            </a:pPr>
            <a:r>
              <a:rPr lang="ru-RU"/>
              <a:t>Вторые производные: пересечение с 0 в точка высокой контрастности.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Границы и шум</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122" name="Picture 2"/>
          <p:cNvPicPr>
            <a:picLocks noChangeAspect="1" noChangeArrowheads="1" noGrp="1"/>
          </p:cNvPicPr>
          <p:nvPr>
            <p:ph sz="quarter" idx="1"/>
          </p:nvPr>
        </p:nvPicPr>
        <p:blipFill>
          <a:blip r:embed="rId2"/>
          <a:stretch/>
        </p:blipFill>
        <p:spPr bwMode="auto">
          <a:xfrm>
            <a:off x="457200" y="1263920"/>
            <a:ext cx="8229600" cy="48476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ru-RU"/>
              <a:t>Шум, выделение границ и сглаживание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6146" name="Picture 2"/>
          <p:cNvPicPr>
            <a:picLocks noChangeAspect="1" noChangeArrowheads="1"/>
          </p:cNvPicPr>
          <p:nvPr/>
        </p:nvPicPr>
        <p:blipFill>
          <a:blip r:embed="rId2"/>
          <a:stretch/>
        </p:blipFill>
        <p:spPr bwMode="auto">
          <a:xfrm>
            <a:off x="539552" y="1556792"/>
            <a:ext cx="8139261" cy="426570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Шум, выделение границ пи сглаживание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170" name="Picture 2"/>
          <p:cNvPicPr>
            <a:picLocks noChangeAspect="1" noChangeArrowheads="1" noGrp="1"/>
          </p:cNvPicPr>
          <p:nvPr>
            <p:ph sz="quarter" idx="1"/>
          </p:nvPr>
        </p:nvPicPr>
        <p:blipFill>
          <a:blip r:embed="rId2"/>
          <a:stretch/>
        </p:blipFill>
        <p:spPr bwMode="auto">
          <a:xfrm>
            <a:off x="457200" y="1584739"/>
            <a:ext cx="8229600" cy="4206047"/>
          </a:xfrm>
          <a:prstGeom prst="rect">
            <a:avLst/>
          </a:prstGeom>
          <a:noFill/>
          <a:ln w="9525">
            <a:noFill/>
            <a:miter lim="800000"/>
            <a:headEnd/>
            <a:tailEnd/>
          </a:ln>
        </p:spPr>
      </p:pic>
      <p:pic>
        <p:nvPicPr>
          <p:cNvPr id="7171" name="Picture 3"/>
          <p:cNvPicPr>
            <a:picLocks noChangeAspect="1" noChangeArrowheads="1"/>
          </p:cNvPicPr>
          <p:nvPr/>
        </p:nvPicPr>
        <p:blipFill>
          <a:blip r:embed="rId3"/>
          <a:stretch/>
        </p:blipFill>
        <p:spPr bwMode="auto">
          <a:xfrm>
            <a:off x="467544" y="1268760"/>
            <a:ext cx="3705225" cy="6953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Шум, выделение границ и сглаживание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8194" name="Picture 2"/>
          <p:cNvPicPr>
            <a:picLocks noChangeAspect="1" noChangeArrowheads="1"/>
          </p:cNvPicPr>
          <p:nvPr/>
        </p:nvPicPr>
        <p:blipFill>
          <a:blip r:embed="rId2"/>
          <a:stretch/>
        </p:blipFill>
        <p:spPr bwMode="auto">
          <a:xfrm>
            <a:off x="179512" y="1916832"/>
            <a:ext cx="8337376" cy="4043627"/>
          </a:xfrm>
          <a:prstGeom prst="rect">
            <a:avLst/>
          </a:prstGeom>
          <a:noFill/>
          <a:ln w="9525">
            <a:noFill/>
            <a:miter lim="800000"/>
            <a:headEnd/>
            <a:tailEnd/>
          </a:ln>
        </p:spPr>
      </p:pic>
      <p:pic>
        <p:nvPicPr>
          <p:cNvPr id="8195" name="Picture 3"/>
          <p:cNvPicPr>
            <a:picLocks noChangeAspect="1" noChangeArrowheads="1"/>
          </p:cNvPicPr>
          <p:nvPr/>
        </p:nvPicPr>
        <p:blipFill>
          <a:blip r:embed="rId3"/>
          <a:stretch/>
        </p:blipFill>
        <p:spPr bwMode="auto">
          <a:xfrm>
            <a:off x="5796136" y="1196752"/>
            <a:ext cx="1762125" cy="73342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 </a:t>
            </a:r>
            <a:r>
              <a:rPr lang="ru-RU"/>
              <a:t>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Контрастность для </a:t>
            </a:r>
            <a:r>
              <a:rPr lang="en-US"/>
              <a:t>2D</a:t>
            </a:r>
            <a:r>
              <a:rPr lang="ru-RU"/>
              <a:t> функции изображения может рассматриваться в различных направлениях.</a:t>
            </a:r>
            <a:endParaRPr/>
          </a:p>
          <a:p>
            <a:pPr>
              <a:defRPr/>
            </a:pPr>
            <a:r>
              <a:rPr lang="ru-RU"/>
              <a:t>Из математики: можно вычислить наибольшее изменение функции по направлению.</a:t>
            </a:r>
            <a:endParaRPr/>
          </a:p>
          <a:p>
            <a:pPr>
              <a:defRPr/>
            </a:pPr>
            <a:r>
              <a:rPr lang="ru-RU"/>
              <a:t>Градиент функции в точке (</a:t>
            </a:r>
            <a:r>
              <a:rPr lang="en-US"/>
              <a:t>x,y</a:t>
            </a:r>
            <a:r>
              <a:rPr lang="ru-RU"/>
              <a:t>)</a:t>
            </a:r>
            <a:r>
              <a:rPr lang="en-US"/>
              <a:t>:</a:t>
            </a:r>
            <a:endParaRPr/>
          </a:p>
          <a:p>
            <a:pPr>
              <a:defRPr/>
            </a:pPr>
            <a:endParaRPr lang="ru-RU"/>
          </a:p>
        </p:txBody>
      </p:sp>
      <p:pic>
        <p:nvPicPr>
          <p:cNvPr id="9219" name="Picture 3"/>
          <p:cNvPicPr>
            <a:picLocks noChangeAspect="1" noChangeArrowheads="1"/>
          </p:cNvPicPr>
          <p:nvPr/>
        </p:nvPicPr>
        <p:blipFill>
          <a:blip r:embed="rId2"/>
          <a:stretch/>
        </p:blipFill>
        <p:spPr bwMode="auto">
          <a:xfrm>
            <a:off x="19050" y="3789040"/>
            <a:ext cx="9124950" cy="2590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Консорциум базы данных изображений легких</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en-US"/>
              <a:t>(Lung Image Database Consortium - LIDC)</a:t>
            </a:r>
            <a:endParaRPr lang="ru-RU"/>
          </a:p>
          <a:p>
            <a:pPr>
              <a:defRPr/>
            </a:pPr>
            <a:r>
              <a:rPr lang="ru-RU"/>
              <a:t>Спиральное КТ-сканирование легких может улучшить раннее выявление рака легких у лиц с высоким риском. </a:t>
            </a:r>
            <a:endParaRPr/>
          </a:p>
          <a:p>
            <a:pPr>
              <a:defRPr/>
            </a:pPr>
            <a:r>
              <a:rPr lang="ru-RU"/>
              <a:t>Алгоритмы обработки изображений могут помочь в обнаружении повреждений на спиральных КТ-исследованиях и оценить стабильность или изменение размера поражения при серийных исследованиях КТ. Использование таких компьютерных алгоритмов могло бы значительно повысить чувствительность и специфичность скрининга спирального КТ легких, а также снизить затраты за счет сокращения времени врача, необходимого для интерпретации. Доступ: </a:t>
            </a:r>
            <a:r>
              <a:rPr lang="ru-RU" u="sng">
                <a:hlinkClick r:id="rId2" tooltip="http://imaging.cancer.gov/programsandresources/informationsystems/lidc"/>
              </a:rPr>
              <a:t>http://imaging.cancer.gov/programsandresources/informationsystems/lidc</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Характеристика градиента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Норма градиента:</a:t>
            </a:r>
            <a:endParaRPr/>
          </a:p>
          <a:p>
            <a:pPr>
              <a:defRPr/>
            </a:pPr>
            <a:endParaRPr lang="ru-RU"/>
          </a:p>
          <a:p>
            <a:pPr>
              <a:defRPr/>
            </a:pPr>
            <a:endParaRPr lang="ru-RU"/>
          </a:p>
          <a:p>
            <a:pPr>
              <a:defRPr/>
            </a:pPr>
            <a:endParaRPr lang="ru-RU"/>
          </a:p>
          <a:p>
            <a:pPr>
              <a:defRPr/>
            </a:pPr>
            <a:endParaRPr lang="ru-RU"/>
          </a:p>
          <a:p>
            <a:pPr>
              <a:defRPr/>
            </a:pPr>
            <a:r>
              <a:rPr lang="ru-RU"/>
              <a:t>Направление градиента:</a:t>
            </a:r>
            <a:endParaRPr/>
          </a:p>
        </p:txBody>
      </p:sp>
      <p:pic>
        <p:nvPicPr>
          <p:cNvPr id="10242" name="Picture 2"/>
          <p:cNvPicPr>
            <a:picLocks noChangeAspect="1" noChangeArrowheads="1"/>
          </p:cNvPicPr>
          <p:nvPr/>
        </p:nvPicPr>
        <p:blipFill>
          <a:blip r:embed="rId2"/>
          <a:stretch/>
        </p:blipFill>
        <p:spPr bwMode="auto">
          <a:xfrm>
            <a:off x="1619672" y="1844824"/>
            <a:ext cx="5781675" cy="1381125"/>
          </a:xfrm>
          <a:prstGeom prst="rect">
            <a:avLst/>
          </a:prstGeom>
          <a:noFill/>
          <a:ln w="9525">
            <a:noFill/>
            <a:miter lim="800000"/>
            <a:headEnd/>
            <a:tailEnd/>
          </a:ln>
        </p:spPr>
      </p:pic>
      <p:pic>
        <p:nvPicPr>
          <p:cNvPr id="10243" name="Picture 3"/>
          <p:cNvPicPr>
            <a:picLocks noChangeAspect="1" noChangeArrowheads="1"/>
          </p:cNvPicPr>
          <p:nvPr/>
        </p:nvPicPr>
        <p:blipFill>
          <a:blip r:embed="rId3"/>
          <a:stretch/>
        </p:blipFill>
        <p:spPr bwMode="auto">
          <a:xfrm>
            <a:off x="1907704" y="4365104"/>
            <a:ext cx="4914900" cy="1047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1266" name="Picture 2"/>
          <p:cNvPicPr>
            <a:picLocks noChangeAspect="1" noChangeArrowheads="1" noGrp="1"/>
          </p:cNvPicPr>
          <p:nvPr>
            <p:ph sz="quarter" idx="1"/>
          </p:nvPr>
        </p:nvPicPr>
        <p:blipFill>
          <a:blip r:embed="rId2"/>
          <a:stretch/>
        </p:blipFill>
        <p:spPr bwMode="auto">
          <a:xfrm>
            <a:off x="457200" y="1293051"/>
            <a:ext cx="8229600" cy="478942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Rafati</a:t>
            </a:r>
            <a:r>
              <a:rPr lang="en-US"/>
              <a:t> M, </a:t>
            </a:r>
            <a:r>
              <a:rPr lang="en-US"/>
              <a:t>Arabfard</a:t>
            </a:r>
            <a:r>
              <a:rPr lang="en-US"/>
              <a:t> M, </a:t>
            </a:r>
            <a:r>
              <a:rPr lang="en-US"/>
              <a:t>Rafati-Rahimzadeh</a:t>
            </a:r>
            <a:r>
              <a:rPr lang="en-US"/>
              <a:t> M. Comparison of different edge detections and noise reduction on ultrasound images of carotid and brachial arteries using a speckle reducing anisotropic diffusion filter. </a:t>
            </a:r>
            <a:r>
              <a:rPr lang="en-US" i="1"/>
              <a:t>Iran Red Crescent Med J</a:t>
            </a:r>
            <a:r>
              <a:rPr lang="en-US"/>
              <a:t>. 2014;16(9):e14658. Published 2014 Sep 5. doi:10.5812/ircmj.14658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35842" name="Picture 2" descr="An external file that holds a picture, illustration, etc.&#10;Object name is ircmj-16-09-14658-g001.jpg"/>
          <p:cNvPicPr>
            <a:picLocks noChangeAspect="1" noChangeArrowheads="1"/>
          </p:cNvPicPr>
          <p:nvPr/>
        </p:nvPicPr>
        <p:blipFill>
          <a:blip r:embed="rId2"/>
          <a:stretch/>
        </p:blipFill>
        <p:spPr bwMode="auto">
          <a:xfrm>
            <a:off x="1619672" y="1484784"/>
            <a:ext cx="6000750" cy="414337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b="1"/>
              <a:t>Ultrasound IMT of Left Common Carotid </a:t>
            </a:r>
            <a:r>
              <a:rPr lang="en-US" b="1"/>
              <a:t>Artery</a:t>
            </a:r>
            <a:r>
              <a:rPr lang="en-US"/>
              <a:t>A</a:t>
            </a:r>
            <a:r>
              <a:rPr lang="en-US"/>
              <a:t>) Original image, B) SRAD filter-Canny edge detection, C) SRAD filter-</a:t>
            </a:r>
            <a:r>
              <a:rPr lang="en-US"/>
              <a:t>Sobel</a:t>
            </a:r>
            <a:r>
              <a:rPr lang="en-US"/>
              <a:t> edge detection, D) SRAD filter-Prewitt edge detection, E) SRAD filter-Roberts edge detection, F) SRAD filter-LOG edge detection</a:t>
            </a:r>
            <a:endParaRPr/>
          </a:p>
          <a:p>
            <a:pPr>
              <a:defRPr/>
            </a:pPr>
            <a:endParaRPr lang="ru-RU"/>
          </a:p>
        </p:txBody>
      </p:sp>
      <p:pic>
        <p:nvPicPr>
          <p:cNvPr id="15362" name="Picture 2" descr="An external file that holds a picture, illustration, etc.&#10;Object name is ircmj-16-09-14658-g003.jpg"/>
          <p:cNvPicPr>
            <a:picLocks noChangeAspect="1" noChangeArrowheads="1"/>
          </p:cNvPicPr>
          <p:nvPr/>
        </p:nvPicPr>
        <p:blipFill>
          <a:blip r:embed="rId2"/>
          <a:stretch/>
        </p:blipFill>
        <p:spPr bwMode="auto">
          <a:xfrm>
            <a:off x="971599" y="4005064"/>
            <a:ext cx="7267575" cy="1905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b="1"/>
              <a:t>Ultrasound IMT of Left Brachial </a:t>
            </a:r>
            <a:r>
              <a:rPr lang="en-US" b="1"/>
              <a:t>Artery</a:t>
            </a:r>
            <a:r>
              <a:rPr lang="en-US"/>
              <a:t>A</a:t>
            </a:r>
            <a:r>
              <a:rPr lang="en-US"/>
              <a:t>) Original image, B) SRAD filter-Canny edge detection, C) SRAD filter-</a:t>
            </a:r>
            <a:r>
              <a:rPr lang="en-US"/>
              <a:t>Sobel</a:t>
            </a:r>
            <a:r>
              <a:rPr lang="en-US"/>
              <a:t> edge detection, D) SRAD filter-Prewitt edge detection, E) SRAD filter-Roberts edge detection, F) SRAD filter-LOG edge detection</a:t>
            </a:r>
            <a:endParaRPr/>
          </a:p>
        </p:txBody>
      </p:sp>
      <p:pic>
        <p:nvPicPr>
          <p:cNvPr id="34818" name="Picture 2" descr="An external file that holds a picture, illustration, etc.&#10;Object name is ircmj-16-09-14658-g004.jpg"/>
          <p:cNvPicPr>
            <a:picLocks noChangeAspect="1" noChangeArrowheads="1"/>
          </p:cNvPicPr>
          <p:nvPr/>
        </p:nvPicPr>
        <p:blipFill>
          <a:blip r:embed="rId2"/>
          <a:stretch/>
        </p:blipFill>
        <p:spPr bwMode="auto">
          <a:xfrm>
            <a:off x="1331640" y="3717032"/>
            <a:ext cx="6924675" cy="1905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2290" name="Picture 2"/>
          <p:cNvPicPr>
            <a:picLocks noChangeAspect="1" noChangeArrowheads="1"/>
          </p:cNvPicPr>
          <p:nvPr/>
        </p:nvPicPr>
        <p:blipFill>
          <a:blip r:embed="rId2"/>
          <a:stretch/>
        </p:blipFill>
        <p:spPr bwMode="auto">
          <a:xfrm>
            <a:off x="3203848" y="1124744"/>
            <a:ext cx="3333750" cy="5048250"/>
          </a:xfrm>
          <a:prstGeom prst="rect">
            <a:avLst/>
          </a:prstGeom>
          <a:noFill/>
          <a:ln w="9525">
            <a:noFill/>
            <a:miter lim="800000"/>
            <a:headEnd/>
            <a:tailEnd/>
          </a:ln>
        </p:spPr>
      </p:pic>
      <p:pic>
        <p:nvPicPr>
          <p:cNvPr id="12291" name="Picture 3"/>
          <p:cNvPicPr>
            <a:picLocks noChangeAspect="1" noChangeArrowheads="1" noGrp="1"/>
          </p:cNvPicPr>
          <p:nvPr>
            <p:ph sz="quarter" idx="1"/>
          </p:nvPr>
        </p:nvPicPr>
        <p:blipFill>
          <a:blip r:embed="rId3"/>
          <a:stretch/>
        </p:blipFill>
        <p:spPr bwMode="auto">
          <a:xfrm>
            <a:off x="0" y="4509120"/>
            <a:ext cx="4038600" cy="990600"/>
          </a:xfrm>
          <a:prstGeom prst="rect">
            <a:avLst/>
          </a:prstGeom>
          <a:noFill/>
          <a:ln w="9525">
            <a:noFill/>
            <a:miter lim="800000"/>
            <a:headEnd/>
            <a:tailEnd/>
          </a:ln>
        </p:spPr>
      </p:pic>
      <p:sp>
        <p:nvSpPr>
          <p:cNvPr id="9" name="TextBox 8"/>
          <p:cNvSpPr txBox="1"/>
          <p:nvPr/>
        </p:nvSpPr>
        <p:spPr bwMode="auto">
          <a:xfrm>
            <a:off x="467544" y="1340768"/>
            <a:ext cx="3672408" cy="1754326"/>
          </a:xfrm>
          <a:prstGeom prst="rect">
            <a:avLst/>
          </a:prstGeom>
          <a:noFill/>
        </p:spPr>
        <p:txBody>
          <a:bodyPr wrap="square" rtlCol="0">
            <a:spAutoFit/>
          </a:bodyPr>
          <a:lstStyle/>
          <a:p>
            <a:pPr>
              <a:defRPr/>
            </a:pPr>
            <a:r>
              <a:rPr lang="ru-RU"/>
              <a:t>Лапласиан в «чистом виде»:</a:t>
            </a:r>
            <a:endParaRPr/>
          </a:p>
          <a:p>
            <a:pPr>
              <a:defRPr/>
            </a:pPr>
            <a:r>
              <a:rPr lang="ru-RU"/>
              <a:t>«-» чувствителен к шуму,</a:t>
            </a:r>
            <a:endParaRPr/>
          </a:p>
          <a:p>
            <a:pPr>
              <a:defRPr/>
            </a:pPr>
            <a:r>
              <a:rPr lang="ru-RU"/>
              <a:t>«-» формирует двойные границы,</a:t>
            </a:r>
            <a:endParaRPr/>
          </a:p>
          <a:p>
            <a:pPr>
              <a:defRPr/>
            </a:pPr>
            <a:r>
              <a:rPr lang="ru-RU"/>
              <a:t>«-» невозможно вычислить направление градиента.</a:t>
            </a:r>
            <a:endParaRPr/>
          </a:p>
        </p:txBody>
      </p:sp>
      <p:pic>
        <p:nvPicPr>
          <p:cNvPr id="12292" name="Picture 4"/>
          <p:cNvPicPr>
            <a:picLocks noChangeAspect="1" noChangeArrowheads="1"/>
          </p:cNvPicPr>
          <p:nvPr/>
        </p:nvPicPr>
        <p:blipFill>
          <a:blip r:embed="rId4"/>
          <a:stretch/>
        </p:blipFill>
        <p:spPr bwMode="auto">
          <a:xfrm>
            <a:off x="5724128" y="2564904"/>
            <a:ext cx="3695700" cy="1752599"/>
          </a:xfrm>
          <a:prstGeom prst="rect">
            <a:avLst/>
          </a:prstGeom>
          <a:noFill/>
          <a:ln w="9525">
            <a:noFill/>
            <a:miter lim="800000"/>
            <a:headEnd/>
            <a:tailEnd/>
          </a:ln>
        </p:spPr>
      </p:pic>
      <p:pic>
        <p:nvPicPr>
          <p:cNvPr id="12293" name="Picture 5"/>
          <p:cNvPicPr>
            <a:picLocks noChangeAspect="1" noChangeArrowheads="1"/>
          </p:cNvPicPr>
          <p:nvPr/>
        </p:nvPicPr>
        <p:blipFill>
          <a:blip r:embed="rId5"/>
          <a:stretch/>
        </p:blipFill>
        <p:spPr bwMode="auto">
          <a:xfrm>
            <a:off x="6588224" y="4149079"/>
            <a:ext cx="1800225" cy="1733550"/>
          </a:xfrm>
          <a:prstGeom prst="rect">
            <a:avLst/>
          </a:prstGeom>
          <a:noFill/>
          <a:ln w="9525">
            <a:noFill/>
            <a:miter lim="800000"/>
            <a:headEnd/>
            <a:tailEnd/>
          </a:ln>
        </p:spPr>
      </p:pic>
      <p:pic>
        <p:nvPicPr>
          <p:cNvPr id="12294" name="Picture 6"/>
          <p:cNvPicPr>
            <a:picLocks noChangeAspect="1" noChangeArrowheads="1"/>
          </p:cNvPicPr>
          <p:nvPr/>
        </p:nvPicPr>
        <p:blipFill>
          <a:blip r:embed="rId6"/>
          <a:stretch/>
        </p:blipFill>
        <p:spPr bwMode="auto">
          <a:xfrm>
            <a:off x="6516216" y="1772816"/>
            <a:ext cx="1962150" cy="885825"/>
          </a:xfrm>
          <a:prstGeom prst="rect">
            <a:avLst/>
          </a:prstGeom>
          <a:noFill/>
          <a:ln w="9525">
            <a:noFill/>
            <a:miter lim="800000"/>
            <a:headEnd/>
            <a:tailEnd/>
          </a:ln>
        </p:spPr>
      </p:pic>
      <p:pic>
        <p:nvPicPr>
          <p:cNvPr id="12295" name="Picture 7"/>
          <p:cNvPicPr>
            <a:picLocks noChangeAspect="1" noChangeArrowheads="1"/>
          </p:cNvPicPr>
          <p:nvPr/>
        </p:nvPicPr>
        <p:blipFill>
          <a:blip r:embed="rId7"/>
          <a:stretch/>
        </p:blipFill>
        <p:spPr bwMode="auto">
          <a:xfrm>
            <a:off x="5905500" y="908720"/>
            <a:ext cx="3238500" cy="11525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Содержимое 7"/>
          <p:cNvSpPr>
            <a:spLocks noGrp="1"/>
          </p:cNvSpPr>
          <p:nvPr>
            <p:ph sz="quarter" idx="1"/>
          </p:nvPr>
        </p:nvSpPr>
        <p:spPr bwMode="auto"/>
        <p:txBody>
          <a:bodyPr/>
          <a:lstStyle/>
          <a:p>
            <a:pPr>
              <a:defRPr/>
            </a:pPr>
            <a:endParaRPr lang="ru-RU"/>
          </a:p>
        </p:txBody>
      </p:sp>
      <p:pic>
        <p:nvPicPr>
          <p:cNvPr id="13315" name="Picture 3"/>
          <p:cNvPicPr>
            <a:picLocks noChangeAspect="1" noChangeArrowheads="1"/>
          </p:cNvPicPr>
          <p:nvPr/>
        </p:nvPicPr>
        <p:blipFill>
          <a:blip r:embed="rId2"/>
          <a:stretch/>
        </p:blipFill>
        <p:spPr bwMode="auto">
          <a:xfrm>
            <a:off x="1115616" y="1196752"/>
            <a:ext cx="6939562" cy="4144292"/>
          </a:xfrm>
          <a:prstGeom prst="rect">
            <a:avLst/>
          </a:prstGeom>
          <a:noFill/>
          <a:ln w="9525">
            <a:noFill/>
            <a:miter lim="800000"/>
            <a:headEnd/>
            <a:tailEnd/>
          </a:ln>
        </p:spPr>
      </p:pic>
      <p:pic>
        <p:nvPicPr>
          <p:cNvPr id="13316" name="Picture 4"/>
          <p:cNvPicPr>
            <a:picLocks noChangeAspect="1" noChangeArrowheads="1"/>
          </p:cNvPicPr>
          <p:nvPr/>
        </p:nvPicPr>
        <p:blipFill>
          <a:blip r:embed="rId3"/>
          <a:stretch/>
        </p:blipFill>
        <p:spPr bwMode="auto">
          <a:xfrm>
            <a:off x="2051720" y="5321213"/>
            <a:ext cx="5196482" cy="153678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2</a:t>
            </a:r>
            <a:r>
              <a:rPr lang="en-US"/>
              <a:t>D</a:t>
            </a:r>
            <a:r>
              <a:rPr lang="ru-RU"/>
              <a:t> операторы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4338" name="Picture 2"/>
          <p:cNvPicPr>
            <a:picLocks noChangeAspect="1" noChangeArrowheads="1" noGrp="1"/>
          </p:cNvPicPr>
          <p:nvPr>
            <p:ph sz="quarter" idx="1"/>
          </p:nvPr>
        </p:nvPicPr>
        <p:blipFill>
          <a:blip r:embed="rId2"/>
          <a:stretch/>
        </p:blipFill>
        <p:spPr bwMode="auto">
          <a:xfrm>
            <a:off x="971599" y="1988840"/>
            <a:ext cx="7876788" cy="399563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Выделение границ: 3 основных шага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1. Сглаживание изображения. </a:t>
            </a:r>
            <a:r>
              <a:rPr lang="ru-RU"/>
              <a:t>Шумоодавление</a:t>
            </a:r>
            <a:r>
              <a:rPr lang="ru-RU"/>
              <a:t>.</a:t>
            </a:r>
            <a:endParaRPr/>
          </a:p>
          <a:p>
            <a:pPr>
              <a:defRPr/>
            </a:pPr>
            <a:r>
              <a:rPr lang="ru-RU"/>
              <a:t>2. Обнаружение граничных точек. Найти все точки- кандидаты на то, чтобы быть границей на изображении.</a:t>
            </a:r>
            <a:endParaRPr/>
          </a:p>
          <a:p>
            <a:pPr>
              <a:defRPr/>
            </a:pPr>
            <a:r>
              <a:rPr lang="ru-RU"/>
              <a:t>3. Уточнение границ. Оставить истинные границы на изображении.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Набор цифровых снимков грудной клетки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(NIH Chest X-ray Dataset of 14 Common Thorax Disease Categories).</a:t>
            </a:r>
            <a:endParaRPr lang="ru-RU"/>
          </a:p>
          <a:p>
            <a:pPr>
              <a:defRPr/>
            </a:pPr>
            <a:r>
              <a:rPr lang="ru-RU"/>
              <a:t>Набор данных содержит 112 тыс. изображений 30 тыс. уникальных пациентов с фронтальным обзором и примерами 14 торакальных патологий. Доступ: </a:t>
            </a:r>
            <a:r>
              <a:rPr lang="ru-RU" u="sng">
                <a:hlinkClick r:id="rId2" tooltip="http://academictorrents.com/details/557481faacd824c83fbf57dcf7b6da9383b3235a"/>
              </a:rPr>
              <a:t>http://academictorrents.com/details/557481faacd824c83fbf57dcf7b6da9383b3235a</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r>
              <a:rPr lang="ru-RU"/>
              <a:t>(</a:t>
            </a:r>
            <a:r>
              <a:rPr lang="en-US"/>
              <a:t> Canny</a:t>
            </a:r>
            <a:r>
              <a:rPr lang="ru-RU"/>
              <a:t>)</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r>
              <a:rPr lang="ru-RU"/>
              <a:t>Характеристика границы по </a:t>
            </a:r>
            <a:r>
              <a:rPr lang="ru-RU"/>
              <a:t>Кэнни</a:t>
            </a:r>
            <a:r>
              <a:rPr lang="ru-RU"/>
              <a:t>:</a:t>
            </a:r>
            <a:endParaRPr/>
          </a:p>
          <a:p>
            <a:pPr>
              <a:defRPr/>
            </a:pPr>
            <a:r>
              <a:rPr lang="ru-RU"/>
              <a:t>1. Низкий уровень ошибок: все границы должны быть найдены, и не должно быть никаких ложно найденных границ.</a:t>
            </a:r>
            <a:endParaRPr/>
          </a:p>
          <a:p>
            <a:pPr>
              <a:defRPr/>
            </a:pPr>
            <a:r>
              <a:rPr lang="ru-RU"/>
              <a:t>2. Верная локализация граничных точек: граничные пиксели должны располагаться как можно ближе к истинным границам.</a:t>
            </a:r>
            <a:endParaRPr/>
          </a:p>
          <a:p>
            <a:pPr>
              <a:defRPr/>
            </a:pPr>
            <a:r>
              <a:rPr lang="ru-RU"/>
              <a:t>3. Характеристика толщины граничной линии: детектор должен возвращать только одну точку для каждой точки истинной </a:t>
            </a:r>
            <a:r>
              <a:rPr lang="ru-RU"/>
              <a:t>границы.То</a:t>
            </a:r>
            <a:r>
              <a:rPr lang="ru-RU"/>
              <a:t> есть количество локальных максимумов вокруг истинного края должно быть минимальным.</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marL="514350" indent="-514350">
              <a:buFont typeface="+mj-lt"/>
              <a:buAutoNum type="arabicPeriod"/>
              <a:defRPr/>
            </a:pPr>
            <a:r>
              <a:rPr lang="ru-RU"/>
              <a:t>Удалить шум на изображении при помощи фильтра Гаусса.</a:t>
            </a:r>
            <a:endParaRPr/>
          </a:p>
          <a:p>
            <a:pPr marL="514350" indent="-514350">
              <a:buFont typeface="+mj-lt"/>
              <a:buAutoNum type="arabicPeriod"/>
              <a:defRPr/>
            </a:pPr>
            <a:r>
              <a:rPr lang="ru-RU"/>
              <a:t>Вычислить магнитуду и направление градиента в каждой точке изображения.</a:t>
            </a:r>
            <a:endParaRPr/>
          </a:p>
          <a:p>
            <a:pPr marL="514350" indent="-514350">
              <a:buFont typeface="+mj-lt"/>
              <a:buAutoNum type="arabicPeriod"/>
              <a:defRPr/>
            </a:pPr>
            <a:r>
              <a:rPr lang="ru-RU"/>
              <a:t>Подавить </a:t>
            </a:r>
            <a:r>
              <a:rPr lang="ru-RU"/>
              <a:t>немаксимумы</a:t>
            </a:r>
            <a:r>
              <a:rPr lang="ru-RU"/>
              <a:t>: установить в 0 те пиксели, которые не являются строгими максимумами вдоль направления градиента.</a:t>
            </a:r>
            <a:endParaRPr/>
          </a:p>
          <a:p>
            <a:pPr marL="514350" indent="-514350">
              <a:buFont typeface="+mj-lt"/>
              <a:buAutoNum type="arabicPeriod"/>
              <a:defRPr/>
            </a:pPr>
            <a:r>
              <a:rPr lang="ru-RU"/>
              <a:t>Выполнить двойную пороговую фильтрацию.</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36866" name="Picture 2"/>
          <p:cNvPicPr>
            <a:picLocks noChangeAspect="1" noChangeArrowheads="1" noGrp="1"/>
          </p:cNvPicPr>
          <p:nvPr>
            <p:ph sz="quarter" idx="1"/>
          </p:nvPr>
        </p:nvPicPr>
        <p:blipFill>
          <a:blip r:embed="rId2"/>
          <a:stretch/>
        </p:blipFill>
        <p:spPr bwMode="auto">
          <a:xfrm>
            <a:off x="1214141" y="1219200"/>
            <a:ext cx="6715716"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Kearney V, Huang Y, Mao W, Yuan B, Tang L. Canny edge-based deformable image registration. </a:t>
            </a:r>
            <a:r>
              <a:rPr lang="en-US" i="1"/>
              <a:t>Phys Med Biol</a:t>
            </a:r>
            <a:r>
              <a:rPr lang="en-US"/>
              <a:t>. 2017;62(3):966–985. doi:10.1088/1361-6560/aa5342</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en-US" sz="1200"/>
              <a:t>The static image (A). The magnitude of the gradients (B). The Canny edge extraction (C). The points associated with the Canny edges superimposed on the static image (D). Zoomed in region of image D (E). Color coded separated canny edges, are shown superimposed on the static image (F).</a:t>
            </a:r>
            <a:endParaRPr lang="ru-RU" sz="1200"/>
          </a:p>
        </p:txBody>
      </p:sp>
      <p:pic>
        <p:nvPicPr>
          <p:cNvPr id="37893" name="Picture 5"/>
          <p:cNvPicPr>
            <a:picLocks noChangeAspect="1" noChangeArrowheads="1"/>
          </p:cNvPicPr>
          <p:nvPr/>
        </p:nvPicPr>
        <p:blipFill>
          <a:blip r:embed="rId2"/>
          <a:stretch/>
        </p:blipFill>
        <p:spPr bwMode="auto">
          <a:xfrm>
            <a:off x="2699792" y="1808880"/>
            <a:ext cx="3880853" cy="45265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u="sng">
                <a:hlinkClick r:id="rId2" tooltip="http://bigwww.epfl.ch/demo/ip/demos/edgeDetector/"/>
              </a:rPr>
              <a:t>http://bigwww.epfl.ch/demo/ip/demos/edgeDetector/</a:t>
            </a:r>
            <a:endParaRPr lang="ru-RU"/>
          </a:p>
          <a:p>
            <a:pPr>
              <a:defRPr/>
            </a:pPr>
            <a:endParaRPr lang="ru-RU"/>
          </a:p>
        </p:txBody>
      </p:sp>
      <p:pic>
        <p:nvPicPr>
          <p:cNvPr id="43011" name="Picture 3"/>
          <p:cNvPicPr>
            <a:picLocks noChangeAspect="1" noChangeArrowheads="1"/>
          </p:cNvPicPr>
          <p:nvPr/>
        </p:nvPicPr>
        <p:blipFill>
          <a:blip r:embed="rId3"/>
          <a:stretch/>
        </p:blipFill>
        <p:spPr bwMode="auto">
          <a:xfrm>
            <a:off x="971599" y="1916832"/>
            <a:ext cx="7613682" cy="443711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44034" name="Picture 2"/>
          <p:cNvPicPr>
            <a:picLocks noChangeAspect="1" noChangeArrowheads="1" noGrp="1"/>
          </p:cNvPicPr>
          <p:nvPr>
            <p:ph sz="quarter" idx="1"/>
          </p:nvPr>
        </p:nvPicPr>
        <p:blipFill>
          <a:blip r:embed="rId2"/>
          <a:stretch/>
        </p:blipFill>
        <p:spPr bwMode="auto">
          <a:xfrm>
            <a:off x="1187624" y="1975483"/>
            <a:ext cx="8229600" cy="4882517"/>
          </a:xfrm>
          <a:prstGeom prst="rect">
            <a:avLst/>
          </a:prstGeom>
          <a:noFill/>
          <a:ln w="9525">
            <a:noFill/>
            <a:miter lim="800000"/>
            <a:headEnd/>
            <a:tailEnd/>
          </a:ln>
        </p:spPr>
      </p:pic>
      <p:sp>
        <p:nvSpPr>
          <p:cNvPr id="8" name="TextBox 7"/>
          <p:cNvSpPr txBox="1"/>
          <p:nvPr/>
        </p:nvSpPr>
        <p:spPr bwMode="auto">
          <a:xfrm>
            <a:off x="0" y="1052736"/>
            <a:ext cx="4427984" cy="3139321"/>
          </a:xfrm>
          <a:prstGeom prst="rect">
            <a:avLst/>
          </a:prstGeom>
          <a:noFill/>
        </p:spPr>
        <p:txBody>
          <a:bodyPr wrap="square" rtlCol="0">
            <a:spAutoFit/>
          </a:bodyPr>
          <a:lstStyle/>
          <a:p>
            <a:pPr>
              <a:defRPr/>
            </a:pPr>
            <a:r>
              <a:rPr lang="en-US"/>
              <a:t>A. Original X-Ray Image, B. X-Ray Image with salt &amp; pepper noise, C. X-Ray image with Gaussian noise, D. </a:t>
            </a:r>
            <a:r>
              <a:rPr lang="en-US"/>
              <a:t>Laplacian</a:t>
            </a:r>
            <a:r>
              <a:rPr lang="en-US"/>
              <a:t> edge detected (salt &amp; pepper), E. </a:t>
            </a:r>
            <a:r>
              <a:rPr lang="en-US"/>
              <a:t>Laplacian</a:t>
            </a:r>
            <a:r>
              <a:rPr lang="en-US"/>
              <a:t> edge detected (Gaussian), F. LOG edge detected (salt &amp; pepper), G. LOG edge detected (Gaussian), H. </a:t>
            </a:r>
            <a:r>
              <a:rPr lang="en-US"/>
              <a:t>Perwitt</a:t>
            </a:r>
            <a:r>
              <a:rPr lang="en-US"/>
              <a:t> edge detected (salt &amp; pepper), I. </a:t>
            </a:r>
            <a:r>
              <a:rPr lang="en-US"/>
              <a:t>Perwitt</a:t>
            </a:r>
            <a:r>
              <a:rPr lang="en-US"/>
              <a:t> edge detected (Gaussian), J. Canny edge detected (salt &amp; pepper),K. Canny edge detected (Gaussian).</a:t>
            </a:r>
            <a:endParaRPr lang="ru-RU"/>
          </a:p>
        </p:txBody>
      </p:sp>
      <p:pic>
        <p:nvPicPr>
          <p:cNvPr id="44035" name="Picture 3"/>
          <p:cNvPicPr>
            <a:picLocks noChangeAspect="1" noChangeArrowheads="1"/>
          </p:cNvPicPr>
          <p:nvPr/>
        </p:nvPicPr>
        <p:blipFill>
          <a:blip r:embed="rId3"/>
          <a:stretch/>
        </p:blipFill>
        <p:spPr bwMode="auto">
          <a:xfrm>
            <a:off x="5386386" y="260648"/>
            <a:ext cx="3757614" cy="156686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Детектор границ </a:t>
            </a:r>
            <a:r>
              <a:rPr lang="ru-RU"/>
              <a:t>Кэнни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45058" name="Picture 2"/>
          <p:cNvPicPr>
            <a:picLocks noChangeAspect="1" noChangeArrowheads="1" noGrp="1"/>
          </p:cNvPicPr>
          <p:nvPr>
            <p:ph sz="quarter" idx="1"/>
          </p:nvPr>
        </p:nvPicPr>
        <p:blipFill>
          <a:blip r:embed="rId2"/>
          <a:stretch/>
        </p:blipFill>
        <p:spPr bwMode="auto">
          <a:xfrm>
            <a:off x="809399" y="1219200"/>
            <a:ext cx="7525201"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r>
              <a:rPr lang="ru-RU"/>
              <a:t>. Голосование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ru-RU"/>
              <a:t>Проблема «неточных форм», разрывных (</a:t>
            </a:r>
            <a:r>
              <a:rPr lang="ru-RU"/>
              <a:t>недетектированных</a:t>
            </a:r>
            <a:r>
              <a:rPr lang="ru-RU"/>
              <a:t>) участков границ и т.д.</a:t>
            </a:r>
            <a:endParaRPr/>
          </a:p>
          <a:p>
            <a:pPr>
              <a:defRPr/>
            </a:pPr>
            <a:endParaRPr lang="ru-RU"/>
          </a:p>
          <a:p>
            <a:pPr>
              <a:defRPr/>
            </a:pPr>
            <a:r>
              <a:rPr lang="ru-RU"/>
              <a:t>Контур описывается при помощи модели.</a:t>
            </a:r>
            <a:endParaRPr/>
          </a:p>
          <a:p>
            <a:pPr>
              <a:defRPr/>
            </a:pPr>
            <a:r>
              <a:rPr lang="ru-RU"/>
              <a:t>Идея: каждый пиксель голосует за те модели, которым он подходит.</a:t>
            </a:r>
            <a:endParaRPr/>
          </a:p>
          <a:p>
            <a:pPr>
              <a:defRPr/>
            </a:pPr>
            <a:r>
              <a:rPr lang="ru-RU"/>
              <a:t>Параметры модели – полный перебор.</a:t>
            </a:r>
            <a:endParaRPr/>
          </a:p>
          <a:p>
            <a:pPr>
              <a:defRPr/>
            </a:pPr>
            <a:r>
              <a:rPr lang="ru-RU"/>
              <a:t>Выбираем модели с наибольшим количеством голосов, или модели, получившие определенный процент голосов (в зависимости от постановки задачи).</a:t>
            </a:r>
            <a:endParaRPr/>
          </a:p>
          <a:p>
            <a:pPr>
              <a:defRPr/>
            </a:pPr>
            <a:r>
              <a:rPr lang="ru-RU"/>
              <a:t>Шумовые пиксели, конечно, вносят свой (теоретически незначительный) вклад в общий результат.</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49154" name="Picture 2"/>
          <p:cNvPicPr>
            <a:picLocks noChangeAspect="1" noChangeArrowheads="1"/>
          </p:cNvPicPr>
          <p:nvPr/>
        </p:nvPicPr>
        <p:blipFill>
          <a:blip r:embed="rId2"/>
          <a:stretch/>
        </p:blipFill>
        <p:spPr bwMode="auto">
          <a:xfrm>
            <a:off x="619125" y="2564904"/>
            <a:ext cx="8524875" cy="20764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Коллекции </a:t>
            </a:r>
            <a:r>
              <a:rPr lang="en-US" b="1"/>
              <a:t>TCIA</a:t>
            </a:r>
            <a:r>
              <a:rPr lang="en-US"/>
              <a:t> </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85000" lnSpcReduction="20000"/>
          </a:bodyPr>
          <a:lstStyle/>
          <a:p>
            <a:pPr>
              <a:defRPr/>
            </a:pPr>
            <a:r>
              <a:rPr lang="en-US"/>
              <a:t>(The Cancer Imaging Archive (TCIA) Collections).</a:t>
            </a:r>
            <a:endParaRPr lang="ru-RU"/>
          </a:p>
          <a:p>
            <a:pPr>
              <a:defRPr/>
            </a:pPr>
            <a:r>
              <a:rPr lang="ru-RU"/>
              <a:t>Содержит данные по различным типам рака (например, карцинома, рак легких, миелома) и различные методы визуализации. Данные TCIA организованы в целенаправленные коллекции предметов. У субъектов обычно есть тип рака и / или анатомическая карта (легкие, мозг и т. д.). Каждая ссылка в приведенной таблице содержит информацию о научной ценности коллекции, информацию о том, как получить любые поддерживающие данные без изображения, которые могут быть доступны, и ссылки для просмотра или загрузки данных изображения. Для поддержки </a:t>
            </a:r>
            <a:r>
              <a:rPr lang="ru-RU"/>
              <a:t>воспроизводимости</a:t>
            </a:r>
            <a:r>
              <a:rPr lang="ru-RU"/>
              <a:t> научных исследований TCIA поддерживает идентификаторы цифровых объектов (DOI), которые позволяют пользователям делиться подмножествами данных TCIA, на которые ссылается исследование. Доступ: </a:t>
            </a:r>
            <a:r>
              <a:rPr lang="ru-RU" u="sng">
                <a:hlinkClick r:id="rId2" tooltip="http://www.cancerimagingarchive.net/"/>
              </a:rPr>
              <a:t>http://www.cancerimagingarchive.net/</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Точка в пространстве изображения </a:t>
            </a:r>
            <a:r>
              <a:rPr lang="ru-RU"/>
              <a:t>соответсвует</a:t>
            </a:r>
            <a:r>
              <a:rPr lang="ru-RU"/>
              <a:t> линии (набору параметров) в пространстве </a:t>
            </a:r>
            <a:r>
              <a:rPr lang="ru-RU"/>
              <a:t>Хафа</a:t>
            </a:r>
            <a:r>
              <a:rPr lang="ru-RU"/>
              <a:t>. Объяснение: через одну точку проходит бесконечное множество прямых.</a:t>
            </a:r>
            <a:endParaRPr/>
          </a:p>
          <a:p>
            <a:pPr>
              <a:defRPr/>
            </a:pPr>
            <a:r>
              <a:rPr lang="ru-RU"/>
              <a:t>Точке в пространстве </a:t>
            </a:r>
            <a:r>
              <a:rPr lang="ru-RU"/>
              <a:t>Хафа</a:t>
            </a:r>
            <a:r>
              <a:rPr lang="ru-RU"/>
              <a:t> соответствует линия в пространстве изображения.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r>
              <a:rPr lang="ru-RU"/>
              <a:t>: линии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51202" name="Picture 2"/>
          <p:cNvPicPr>
            <a:picLocks noChangeAspect="1" noChangeArrowheads="1"/>
          </p:cNvPicPr>
          <p:nvPr/>
        </p:nvPicPr>
        <p:blipFill>
          <a:blip r:embed="rId2"/>
          <a:stretch/>
        </p:blipFill>
        <p:spPr bwMode="auto">
          <a:xfrm>
            <a:off x="409575" y="3573016"/>
            <a:ext cx="8734425" cy="2905125"/>
          </a:xfrm>
          <a:prstGeom prst="rect">
            <a:avLst/>
          </a:prstGeom>
          <a:noFill/>
          <a:ln w="9525">
            <a:noFill/>
            <a:miter lim="800000"/>
            <a:headEnd/>
            <a:tailEnd/>
          </a:ln>
        </p:spPr>
      </p:pic>
      <p:pic>
        <p:nvPicPr>
          <p:cNvPr id="8" name="Picture 2"/>
          <p:cNvPicPr>
            <a:picLocks noChangeAspect="1" noChangeArrowheads="1"/>
          </p:cNvPicPr>
          <p:nvPr/>
        </p:nvPicPr>
        <p:blipFill>
          <a:blip r:embed="rId3"/>
          <a:stretch/>
        </p:blipFill>
        <p:spPr bwMode="auto">
          <a:xfrm>
            <a:off x="179512" y="1124744"/>
            <a:ext cx="8077969" cy="28600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r>
              <a:rPr lang="ru-RU"/>
              <a:t>: линии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2226" name="Picture 2"/>
          <p:cNvPicPr>
            <a:picLocks noChangeAspect="1" noChangeArrowheads="1" noGrp="1"/>
          </p:cNvPicPr>
          <p:nvPr>
            <p:ph sz="quarter" idx="1"/>
          </p:nvPr>
        </p:nvPicPr>
        <p:blipFill>
          <a:blip r:embed="rId2"/>
          <a:stretch/>
        </p:blipFill>
        <p:spPr bwMode="auto">
          <a:xfrm>
            <a:off x="323528" y="1268760"/>
            <a:ext cx="8229600" cy="294684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Пребразование</a:t>
            </a:r>
            <a:r>
              <a:rPr lang="ru-RU"/>
              <a:t> </a:t>
            </a:r>
            <a:r>
              <a:rPr lang="ru-RU"/>
              <a:t>Хафа</a:t>
            </a:r>
            <a:r>
              <a:rPr lang="ru-RU"/>
              <a:t>: отрезок</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3250" name="Picture 2"/>
          <p:cNvPicPr>
            <a:picLocks noChangeAspect="1" noChangeArrowheads="1" noGrp="1"/>
          </p:cNvPicPr>
          <p:nvPr>
            <p:ph sz="quarter" idx="1"/>
          </p:nvPr>
        </p:nvPicPr>
        <p:blipFill>
          <a:blip r:embed="rId2"/>
          <a:stretch/>
        </p:blipFill>
        <p:spPr bwMode="auto">
          <a:xfrm>
            <a:off x="0" y="3212976"/>
            <a:ext cx="3581400" cy="2990850"/>
          </a:xfrm>
          <a:prstGeom prst="rect">
            <a:avLst/>
          </a:prstGeom>
          <a:noFill/>
          <a:ln w="9525">
            <a:noFill/>
            <a:miter lim="800000"/>
            <a:headEnd/>
            <a:tailEnd/>
          </a:ln>
        </p:spPr>
      </p:pic>
      <p:pic>
        <p:nvPicPr>
          <p:cNvPr id="53251" name="Picture 3"/>
          <p:cNvPicPr>
            <a:picLocks noChangeAspect="1" noChangeArrowheads="1"/>
          </p:cNvPicPr>
          <p:nvPr/>
        </p:nvPicPr>
        <p:blipFill>
          <a:blip r:embed="rId3"/>
          <a:stretch/>
        </p:blipFill>
        <p:spPr bwMode="auto">
          <a:xfrm>
            <a:off x="3563888" y="4941168"/>
            <a:ext cx="4648200" cy="733424"/>
          </a:xfrm>
          <a:prstGeom prst="rect">
            <a:avLst/>
          </a:prstGeom>
          <a:noFill/>
          <a:ln w="9525">
            <a:noFill/>
            <a:miter lim="800000"/>
            <a:headEnd/>
            <a:tailEnd/>
          </a:ln>
        </p:spPr>
      </p:pic>
      <p:pic>
        <p:nvPicPr>
          <p:cNvPr id="53252" name="Picture 4"/>
          <p:cNvPicPr>
            <a:picLocks noChangeAspect="1" noChangeArrowheads="1"/>
          </p:cNvPicPr>
          <p:nvPr/>
        </p:nvPicPr>
        <p:blipFill>
          <a:blip r:embed="rId4"/>
          <a:stretch/>
        </p:blipFill>
        <p:spPr bwMode="auto">
          <a:xfrm>
            <a:off x="4283968" y="1124744"/>
            <a:ext cx="4133850" cy="3295650"/>
          </a:xfrm>
          <a:prstGeom prst="rect">
            <a:avLst/>
          </a:prstGeom>
          <a:noFill/>
          <a:ln w="9525">
            <a:noFill/>
            <a:miter lim="800000"/>
            <a:headEnd/>
            <a:tailEnd/>
          </a:ln>
        </p:spPr>
      </p:pic>
      <p:pic>
        <p:nvPicPr>
          <p:cNvPr id="53253" name="Picture 5"/>
          <p:cNvPicPr>
            <a:picLocks noChangeAspect="1" noChangeArrowheads="1"/>
          </p:cNvPicPr>
          <p:nvPr/>
        </p:nvPicPr>
        <p:blipFill>
          <a:blip r:embed="rId5"/>
          <a:stretch/>
        </p:blipFill>
        <p:spPr bwMode="auto">
          <a:xfrm>
            <a:off x="2555776" y="1628800"/>
            <a:ext cx="2305050" cy="4191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Пребразование</a:t>
            </a:r>
            <a:r>
              <a:rPr lang="ru-RU"/>
              <a:t> </a:t>
            </a:r>
            <a:r>
              <a:rPr lang="ru-RU"/>
              <a:t>Хафа</a:t>
            </a:r>
            <a:r>
              <a:rPr lang="ru-RU"/>
              <a:t>: отрезок</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4274" name="Picture 2"/>
          <p:cNvPicPr>
            <a:picLocks noChangeAspect="1" noChangeArrowheads="1" noGrp="1"/>
          </p:cNvPicPr>
          <p:nvPr>
            <p:ph sz="quarter" idx="1"/>
          </p:nvPr>
        </p:nvPicPr>
        <p:blipFill>
          <a:blip r:embed="rId2"/>
          <a:stretch/>
        </p:blipFill>
        <p:spPr bwMode="auto">
          <a:xfrm>
            <a:off x="457200" y="1676619"/>
            <a:ext cx="8229600" cy="402228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55298" name="Picture 2"/>
          <p:cNvPicPr>
            <a:picLocks noChangeAspect="1" noChangeArrowheads="1"/>
          </p:cNvPicPr>
          <p:nvPr/>
        </p:nvPicPr>
        <p:blipFill>
          <a:blip r:embed="rId2"/>
          <a:stretch/>
        </p:blipFill>
        <p:spPr bwMode="auto">
          <a:xfrm>
            <a:off x="0" y="1772816"/>
            <a:ext cx="9477375" cy="4876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r>
              <a:rPr lang="ru-RU"/>
              <a:t>: окружности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6322" name="Picture 2"/>
          <p:cNvPicPr>
            <a:picLocks noChangeAspect="1" noChangeArrowheads="1" noGrp="1"/>
          </p:cNvPicPr>
          <p:nvPr>
            <p:ph sz="quarter" idx="1"/>
          </p:nvPr>
        </p:nvPicPr>
        <p:blipFill>
          <a:blip r:embed="rId2"/>
          <a:stretch/>
        </p:blipFill>
        <p:spPr bwMode="auto">
          <a:xfrm>
            <a:off x="457200" y="2090714"/>
            <a:ext cx="8229600" cy="319409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57346" name="Picture 2"/>
          <p:cNvPicPr>
            <a:picLocks noChangeAspect="1" noChangeArrowheads="1"/>
          </p:cNvPicPr>
          <p:nvPr/>
        </p:nvPicPr>
        <p:blipFill>
          <a:blip r:embed="rId2"/>
          <a:stretch/>
        </p:blipFill>
        <p:spPr bwMode="auto">
          <a:xfrm>
            <a:off x="1331640" y="1038225"/>
            <a:ext cx="7981950" cy="58197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u="sng">
                <a:hlinkClick r:id="rId2" tooltip="https://www.researchgate.net/publication/316202410_Application_of_Biomedical_Image_Processing_in_Blood_Cell_Counting_Using_Hough_Transform"/>
              </a:rPr>
              <a:t>https://www.researchgate.net/publication/316202410_Application_of_Biomedical_Image_Processing_in_Blood_Cell_Counting_Using_Hough_Transform</a:t>
            </a:r>
            <a:endParaRPr lang="ru-RU"/>
          </a:p>
        </p:txBody>
      </p:sp>
      <p:pic>
        <p:nvPicPr>
          <p:cNvPr id="46083" name="Picture 3"/>
          <p:cNvPicPr>
            <a:picLocks noChangeAspect="1" noChangeArrowheads="1"/>
          </p:cNvPicPr>
          <p:nvPr/>
        </p:nvPicPr>
        <p:blipFill>
          <a:blip r:embed="rId3"/>
          <a:stretch/>
        </p:blipFill>
        <p:spPr bwMode="auto">
          <a:xfrm>
            <a:off x="1043608" y="2564904"/>
            <a:ext cx="6826253" cy="380694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u="sng">
                <a:hlinkClick r:id="rId2" tooltip="http://www1.mat.uniroma1.it/ricerca/seminari/mdn/PRESENTAZIONI/Campi18.pdf"/>
              </a:rPr>
              <a:t>http://www1.mat.uniroma1.it/ricerca/seminari/mdn/PRESENTAZIONI/Campi18.pdf</a:t>
            </a:r>
            <a:endParaRPr lang="ru-RU"/>
          </a:p>
        </p:txBody>
      </p:sp>
      <p:pic>
        <p:nvPicPr>
          <p:cNvPr id="47106" name="Picture 2"/>
          <p:cNvPicPr>
            <a:picLocks noChangeAspect="1" noChangeArrowheads="1"/>
          </p:cNvPicPr>
          <p:nvPr/>
        </p:nvPicPr>
        <p:blipFill>
          <a:blip r:embed="rId3"/>
          <a:stretch/>
        </p:blipFill>
        <p:spPr bwMode="auto">
          <a:xfrm>
            <a:off x="0" y="2276872"/>
            <a:ext cx="4632633" cy="2601491"/>
          </a:xfrm>
          <a:prstGeom prst="rect">
            <a:avLst/>
          </a:prstGeom>
          <a:noFill/>
          <a:ln w="9525">
            <a:noFill/>
            <a:miter lim="800000"/>
            <a:headEnd/>
            <a:tailEnd/>
          </a:ln>
        </p:spPr>
      </p:pic>
      <p:pic>
        <p:nvPicPr>
          <p:cNvPr id="47107" name="Picture 3"/>
          <p:cNvPicPr>
            <a:picLocks noChangeAspect="1" noChangeArrowheads="1"/>
          </p:cNvPicPr>
          <p:nvPr/>
        </p:nvPicPr>
        <p:blipFill>
          <a:blip r:embed="rId4"/>
          <a:stretch/>
        </p:blipFill>
        <p:spPr bwMode="auto">
          <a:xfrm>
            <a:off x="4251598" y="2204864"/>
            <a:ext cx="4892402" cy="363624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Белорусский туберкулезный портал</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en-US"/>
              <a:t>(Belarus tuberculosis portal).</a:t>
            </a:r>
            <a:endParaRPr lang="ru-RU"/>
          </a:p>
          <a:p>
            <a:pPr>
              <a:defRPr/>
            </a:pPr>
            <a:r>
              <a:rPr lang="ru-RU"/>
              <a:t>Туберкулез является серьезной проблемой системы здравоохранения Беларуси. Многие тяжелые формы распространены по всей стране и наблюдаются в различных противотуберкулезных диспансерах. Ожидается, что способность ведущих белорусских специалистов по туберкулезу следить за такими пациентами может быть значительно улучшена за счет использования общей базы данных, содержащей радиологические изображения пациентов, лабораторные работы и клинические данные. Это также значительно улучшит соблюдение стандартов лечения и приведет к лучшим результатам лечения. В наборе данных есть рентгенографии грудной клетки и компьютерная томография одного и того же пациента. Доступ: </a:t>
            </a:r>
            <a:r>
              <a:rPr lang="ru-RU" u="sng">
                <a:hlinkClick r:id="rId2" tooltip="http://tuberculosis.by/"/>
              </a:rPr>
              <a:t>http://tuberculosis.by/</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a:t>
            </a:r>
            <a:r>
              <a:rPr lang="ru-RU"/>
              <a:t>Хафа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48130" name="Picture 2"/>
          <p:cNvPicPr>
            <a:picLocks noChangeAspect="1" noChangeArrowheads="1" noGrp="1"/>
          </p:cNvPicPr>
          <p:nvPr>
            <p:ph sz="quarter" idx="1"/>
          </p:nvPr>
        </p:nvPicPr>
        <p:blipFill>
          <a:blip r:embed="rId2"/>
          <a:stretch/>
        </p:blipFill>
        <p:spPr bwMode="auto">
          <a:xfrm>
            <a:off x="611560" y="2348880"/>
            <a:ext cx="8333722" cy="350562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a:t>Подгонка моделей. Метод наименьших квадратов</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Для линии</a:t>
            </a:r>
            <a:endParaRPr/>
          </a:p>
          <a:p>
            <a:pPr>
              <a:defRPr/>
            </a:pPr>
            <a:endParaRPr lang="ru-RU"/>
          </a:p>
          <a:p>
            <a:pPr>
              <a:defRPr/>
            </a:pPr>
            <a:endParaRPr lang="ru-RU"/>
          </a:p>
          <a:p>
            <a:pPr>
              <a:defRPr/>
            </a:pPr>
            <a:r>
              <a:rPr lang="ru-RU"/>
              <a:t>Параметры для оптимальной линии </a:t>
            </a:r>
            <a:endParaRPr/>
          </a:p>
        </p:txBody>
      </p:sp>
      <p:pic>
        <p:nvPicPr>
          <p:cNvPr id="58370" name="Picture 2"/>
          <p:cNvPicPr>
            <a:picLocks noChangeAspect="1" noChangeArrowheads="1"/>
          </p:cNvPicPr>
          <p:nvPr/>
        </p:nvPicPr>
        <p:blipFill>
          <a:blip r:embed="rId2"/>
          <a:stretch/>
        </p:blipFill>
        <p:spPr bwMode="auto">
          <a:xfrm>
            <a:off x="3923928" y="1268760"/>
            <a:ext cx="4543425" cy="1066800"/>
          </a:xfrm>
          <a:prstGeom prst="rect">
            <a:avLst/>
          </a:prstGeom>
          <a:noFill/>
          <a:ln w="9525">
            <a:noFill/>
            <a:miter lim="800000"/>
            <a:headEnd/>
            <a:tailEnd/>
          </a:ln>
        </p:spPr>
      </p:pic>
      <p:pic>
        <p:nvPicPr>
          <p:cNvPr id="58371" name="Picture 3"/>
          <p:cNvPicPr>
            <a:picLocks noChangeAspect="1" noChangeArrowheads="1"/>
          </p:cNvPicPr>
          <p:nvPr/>
        </p:nvPicPr>
        <p:blipFill>
          <a:blip r:embed="rId3"/>
          <a:stretch/>
        </p:blipFill>
        <p:spPr bwMode="auto">
          <a:xfrm>
            <a:off x="4427984" y="2708920"/>
            <a:ext cx="4176392" cy="1316162"/>
          </a:xfrm>
          <a:prstGeom prst="rect">
            <a:avLst/>
          </a:prstGeom>
          <a:noFill/>
          <a:ln w="9525">
            <a:noFill/>
            <a:miter lim="800000"/>
            <a:headEnd/>
            <a:tailEnd/>
          </a:ln>
        </p:spPr>
      </p:pic>
      <p:pic>
        <p:nvPicPr>
          <p:cNvPr id="58372" name="Picture 4"/>
          <p:cNvPicPr>
            <a:picLocks noChangeAspect="1" noChangeArrowheads="1"/>
          </p:cNvPicPr>
          <p:nvPr/>
        </p:nvPicPr>
        <p:blipFill>
          <a:blip r:embed="rId4"/>
          <a:stretch/>
        </p:blipFill>
        <p:spPr bwMode="auto">
          <a:xfrm>
            <a:off x="0" y="3789040"/>
            <a:ext cx="4467089" cy="258764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RANSAC</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61442" name="Picture 2"/>
          <p:cNvPicPr>
            <a:picLocks noChangeAspect="1" noChangeArrowheads="1" noGrp="1"/>
          </p:cNvPicPr>
          <p:nvPr>
            <p:ph sz="quarter" idx="1"/>
          </p:nvPr>
        </p:nvPicPr>
        <p:blipFill>
          <a:blip r:embed="rId2"/>
          <a:stretch/>
        </p:blipFill>
        <p:spPr bwMode="auto">
          <a:xfrm>
            <a:off x="107504" y="1556792"/>
            <a:ext cx="9574719" cy="373231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en-US" sz="1000" u="sng">
                <a:hlinkClick r:id="rId2" tooltip="https://books.google.ru/books?id=F6FPDAAAQBAJ&amp;pg=PA34&amp;lpg=PA34&amp;dq=edge+fitting+RANSAC+in+biomedical+application&amp;source=bl&amp;ots=xkOZ5XekG6&amp;sig=ACfU3U3jZVBU26_igyIIszc3oznEiK-ceQ&amp;hl=ru&amp;sa=X&amp;ved=2ahUKEwjt2fyEsf3kAhUqxosKHTVVD08Q6AEwAXoECAkQAQ"/>
              </a:rPr>
              <a:t>https://books.google.ru/books?id=F6FPDAAAQBAJ&amp;pg=PA34&amp;lpg=PA34&amp;dq=edge+fitting+RANSAC+in+biomedical+application&amp;source=bl&amp;ots=xkOZ5XekG6&amp;sig=ACfU3U3jZVBU26_igyIIszc3oznEiK-ceQ&amp;hl=ru&amp;sa=X&amp;ved=2ahUKEwjt2fyEsf3kAhUqxosKHTVVD08Q6AEwAXoECAkQAQ#v=onepage&amp;q=edge%20fitting%20RANSAC%20in%20biomedical%20application&amp;f=false</a:t>
            </a:r>
            <a:endParaRPr lang="ru-RU" sz="1000"/>
          </a:p>
        </p:txBody>
      </p:sp>
      <p:pic>
        <p:nvPicPr>
          <p:cNvPr id="62467" name="Picture 3"/>
          <p:cNvPicPr>
            <a:picLocks noChangeAspect="1" noChangeArrowheads="1"/>
          </p:cNvPicPr>
          <p:nvPr/>
        </p:nvPicPr>
        <p:blipFill>
          <a:blip r:embed="rId3"/>
          <a:stretch/>
        </p:blipFill>
        <p:spPr bwMode="auto">
          <a:xfrm>
            <a:off x="1691680" y="1830623"/>
            <a:ext cx="5745857" cy="4592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63490" name="Picture 2"/>
          <p:cNvPicPr>
            <a:picLocks noChangeAspect="1" noChangeArrowheads="1"/>
          </p:cNvPicPr>
          <p:nvPr/>
        </p:nvPicPr>
        <p:blipFill>
          <a:blip r:embed="rId2"/>
          <a:stretch/>
        </p:blipFill>
        <p:spPr bwMode="auto">
          <a:xfrm>
            <a:off x="899592" y="3356992"/>
            <a:ext cx="6686550" cy="2724150"/>
          </a:xfrm>
          <a:prstGeom prst="rect">
            <a:avLst/>
          </a:prstGeom>
          <a:noFill/>
          <a:ln w="9525">
            <a:noFill/>
            <a:miter lim="800000"/>
            <a:headEnd/>
            <a:tailEnd/>
          </a:ln>
        </p:spPr>
      </p:pic>
      <p:pic>
        <p:nvPicPr>
          <p:cNvPr id="63491" name="Picture 3"/>
          <p:cNvPicPr>
            <a:picLocks noChangeAspect="1" noChangeArrowheads="1"/>
          </p:cNvPicPr>
          <p:nvPr/>
        </p:nvPicPr>
        <p:blipFill>
          <a:blip r:embed="rId3"/>
          <a:stretch/>
        </p:blipFill>
        <p:spPr bwMode="auto">
          <a:xfrm>
            <a:off x="1187624" y="1052736"/>
            <a:ext cx="5528984" cy="208823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Трэкинг</a:t>
            </a:r>
            <a:r>
              <a:rPr lang="ru-RU"/>
              <a:t> границы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Трэкинг</a:t>
            </a:r>
            <a:r>
              <a:rPr lang="ru-RU"/>
              <a:t> на основе маски. Возможны следующие случаи:</a:t>
            </a:r>
            <a:endParaRPr/>
          </a:p>
          <a:p>
            <a:pPr lvl="1">
              <a:defRPr/>
            </a:pPr>
            <a:r>
              <a:rPr lang="ru-RU"/>
              <a:t>начало нового отрезка,</a:t>
            </a:r>
            <a:endParaRPr/>
          </a:p>
          <a:p>
            <a:pPr lvl="1">
              <a:defRPr/>
            </a:pPr>
            <a:r>
              <a:rPr lang="ru-RU"/>
              <a:t>Внутренняя точка отрезка,</a:t>
            </a:r>
            <a:endParaRPr/>
          </a:p>
          <a:p>
            <a:pPr lvl="1">
              <a:defRPr/>
            </a:pPr>
            <a:r>
              <a:rPr lang="ru-RU"/>
              <a:t>конец отрезка</a:t>
            </a:r>
            <a:endParaRPr/>
          </a:p>
          <a:p>
            <a:pPr lvl="1">
              <a:defRPr/>
            </a:pPr>
            <a:r>
              <a:rPr lang="ru-RU"/>
              <a:t>соединение нескольких отрезков</a:t>
            </a:r>
            <a:endParaRPr/>
          </a:p>
          <a:p>
            <a:pPr lvl="1">
              <a:defRPr/>
            </a:pPr>
            <a:r>
              <a:rPr lang="ru-RU"/>
              <a:t>угол, поворот отрезка (или разбитие сегмента на 2 части)</a:t>
            </a:r>
            <a:endParaRPr/>
          </a:p>
        </p:txBody>
      </p:sp>
      <p:pic>
        <p:nvPicPr>
          <p:cNvPr id="64514" name="Picture 2"/>
          <p:cNvPicPr>
            <a:picLocks noChangeAspect="1" noChangeArrowheads="1"/>
          </p:cNvPicPr>
          <p:nvPr/>
        </p:nvPicPr>
        <p:blipFill>
          <a:blip r:embed="rId2"/>
          <a:stretch/>
        </p:blipFill>
        <p:spPr bwMode="auto">
          <a:xfrm>
            <a:off x="6948264" y="3789040"/>
            <a:ext cx="1952625" cy="27146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Алгоритм паучка </a:t>
            </a:r>
            <a:r>
              <a:rPr lang="ru-RU"/>
              <a:t></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65538" name="Picture 2"/>
          <p:cNvPicPr>
            <a:picLocks noChangeAspect="1" noChangeArrowheads="1" noGrp="1"/>
          </p:cNvPicPr>
          <p:nvPr>
            <p:ph sz="quarter" idx="1"/>
          </p:nvPr>
        </p:nvPicPr>
        <p:blipFill>
          <a:blip r:embed="rId2"/>
          <a:stretch/>
        </p:blipFill>
        <p:spPr bwMode="auto">
          <a:xfrm>
            <a:off x="457200" y="1468287"/>
            <a:ext cx="8229600" cy="4438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Сегментация на основе </a:t>
            </a:r>
            <a:r>
              <a:rPr lang="en-US"/>
              <a:t>model fitting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en-US" sz="1000"/>
              <a:t>Examples slices for the atlas-based segmentation and contour-driven refinement of the left atrium. Automatic segmentation results are shown in yellow, manual delineations are shown in red.</a:t>
            </a:r>
            <a:endParaRPr lang="ru-RU" sz="1000"/>
          </a:p>
        </p:txBody>
      </p:sp>
      <p:pic>
        <p:nvPicPr>
          <p:cNvPr id="59395" name="Picture 3"/>
          <p:cNvPicPr>
            <a:picLocks noChangeAspect="1" noChangeArrowheads="1"/>
          </p:cNvPicPr>
          <p:nvPr/>
        </p:nvPicPr>
        <p:blipFill>
          <a:blip r:embed="rId2"/>
          <a:stretch/>
        </p:blipFill>
        <p:spPr bwMode="auto">
          <a:xfrm>
            <a:off x="755576" y="1642864"/>
            <a:ext cx="8002832" cy="521513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ru-RU"/>
              <a:t>Вейвлет-преобразование</a:t>
            </a:r>
            <a:endParaRPr lang="ru-RU"/>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endParaRPr lang="ru-RU"/>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25602" name="Picture 2"/>
          <p:cNvPicPr>
            <a:picLocks noChangeAspect="1" noChangeArrowheads="1"/>
          </p:cNvPicPr>
          <p:nvPr/>
        </p:nvPicPr>
        <p:blipFill>
          <a:blip r:embed="rId2"/>
          <a:stretch/>
        </p:blipFill>
        <p:spPr bwMode="auto">
          <a:xfrm>
            <a:off x="1043608" y="1484784"/>
            <a:ext cx="7048500" cy="4438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Цифровая база данных скрининга маммографии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62500" lnSpcReduction="20000"/>
          </a:bodyPr>
          <a:lstStyle/>
          <a:p>
            <a:pPr>
              <a:defRPr/>
            </a:pPr>
            <a:r>
              <a:rPr lang="en-US"/>
              <a:t>(Digital Database for Screening Mammography – DDSM). </a:t>
            </a:r>
            <a:endParaRPr lang="ru-RU"/>
          </a:p>
          <a:p>
            <a:pPr>
              <a:defRPr/>
            </a:pPr>
            <a:r>
              <a:rPr lang="ru-RU"/>
              <a:t>Этот ресурс создан сообществом исследований </a:t>
            </a:r>
            <a:r>
              <a:rPr lang="ru-RU"/>
              <a:t>маммографических</a:t>
            </a:r>
            <a:r>
              <a:rPr lang="ru-RU"/>
              <a:t> изображений. Первичная поддержка этого проекта была обеспечена грантом Программы исследований рака молочной железы (</a:t>
            </a:r>
            <a:r>
              <a:rPr lang="ru-RU"/>
              <a:t>Breast</a:t>
            </a:r>
            <a:r>
              <a:rPr lang="ru-RU"/>
              <a:t> </a:t>
            </a:r>
            <a:r>
              <a:rPr lang="ru-RU"/>
              <a:t>Cancer</a:t>
            </a:r>
            <a:r>
              <a:rPr lang="ru-RU"/>
              <a:t> </a:t>
            </a:r>
            <a:r>
              <a:rPr lang="ru-RU"/>
              <a:t>Research</a:t>
            </a:r>
            <a:r>
              <a:rPr lang="ru-RU"/>
              <a:t> </a:t>
            </a:r>
            <a:r>
              <a:rPr lang="ru-RU"/>
              <a:t>Program</a:t>
            </a:r>
            <a:r>
              <a:rPr lang="ru-RU"/>
              <a:t>) в США. Проект DDSM - это совместные усилия, связанные с исследованиями в больнице Массачусетса (D. </a:t>
            </a:r>
            <a:r>
              <a:rPr lang="ru-RU"/>
              <a:t>Kopans</a:t>
            </a:r>
            <a:r>
              <a:rPr lang="ru-RU"/>
              <a:t>, R. </a:t>
            </a:r>
            <a:r>
              <a:rPr lang="ru-RU"/>
              <a:t>Moore</a:t>
            </a:r>
            <a:r>
              <a:rPr lang="ru-RU"/>
              <a:t>), Университете Южной Флориды (K. </a:t>
            </a:r>
            <a:r>
              <a:rPr lang="ru-RU"/>
              <a:t>Bowyer</a:t>
            </a:r>
            <a:r>
              <a:rPr lang="ru-RU"/>
              <a:t>) и </a:t>
            </a:r>
            <a:r>
              <a:rPr lang="ru-RU"/>
              <a:t>Sandia</a:t>
            </a:r>
            <a:r>
              <a:rPr lang="ru-RU"/>
              <a:t> </a:t>
            </a:r>
            <a:r>
              <a:rPr lang="ru-RU"/>
              <a:t>National</a:t>
            </a:r>
            <a:r>
              <a:rPr lang="ru-RU"/>
              <a:t> </a:t>
            </a:r>
            <a:r>
              <a:rPr lang="ru-RU"/>
              <a:t>Laboratories</a:t>
            </a:r>
            <a:r>
              <a:rPr lang="ru-RU"/>
              <a:t> (P. </a:t>
            </a:r>
            <a:r>
              <a:rPr lang="ru-RU"/>
              <a:t>Kegelmeyer</a:t>
            </a:r>
            <a:r>
              <a:rPr lang="ru-RU"/>
              <a:t>). Дополнительные случаи включены Школой медицины Вашингтонского университета. В число дополнительных сотрудничающих учреждений входят Школа медицины Университета </a:t>
            </a:r>
            <a:r>
              <a:rPr lang="ru-RU"/>
              <a:t>Уэйк</a:t>
            </a:r>
            <a:r>
              <a:rPr lang="ru-RU"/>
              <a:t> </a:t>
            </a:r>
            <a:r>
              <a:rPr lang="ru-RU"/>
              <a:t>Форест</a:t>
            </a:r>
            <a:r>
              <a:rPr lang="ru-RU"/>
              <a:t> (Отделения медицинской инженерии и радиологии), Госпиталь Святого Сердца. Основная цель базы данных - облегчить обоснованные исследования в разработке компьютерных алгоритмов, помогающих в скрининге. Еще одной целью ведения базы является поддержка в разработке алгоритмов помощи в диагностике и развитии учебных пособий. База данных содержит около 2500 исследований. Каждое исследование включает в себя два изображения каждой груди, а также некоторую связанную с этим информацию о пациенте (возраст во время исследования, рейтинг плотности сердечной деятельности ACR и т.д.) и информацию об изображении (сканер, пространственное разрешение и т.д.). Изображения, содержащие подозрительные области, имеют связанную с «пикселем» информацию о местах и типах подозрительных областей. Также предоставляются программное обеспечение как для доступа к изображениям </a:t>
            </a:r>
            <a:r>
              <a:rPr lang="ru-RU"/>
              <a:t>маммограммы</a:t>
            </a:r>
            <a:r>
              <a:rPr lang="ru-RU"/>
              <a:t>, а также для расчета показателей эффективности для автоматизированных алгоритмов анализа изображений. Доступ: </a:t>
            </a:r>
            <a:r>
              <a:rPr lang="ru-RU" u="sng">
                <a:hlinkClick r:id="rId2" tooltip="http://marathon.csee.usf.edu/Mammography/Database.html"/>
              </a:rPr>
              <a:t>http://marathon.csee.usf.edu/Mammography/Database.html</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normAutofit fontScale="90000"/>
          </a:bodyPr>
          <a:lstStyle/>
          <a:p>
            <a:pPr>
              <a:defRPr/>
            </a:pPr>
            <a:r>
              <a:rPr lang="ru-RU"/>
              <a:t>Вейвлет-преобразование</a:t>
            </a:r>
            <a:r>
              <a:rPr lang="ru-RU"/>
              <a:t> и многомасштабный анализ</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normAutofit/>
          </a:bodyPr>
          <a:lstStyle/>
          <a:p>
            <a:pPr>
              <a:defRPr/>
            </a:pPr>
            <a:r>
              <a:rPr lang="ru-RU"/>
              <a:t>Задача: найти такое представление данных, в которое облегчит анализ изображения</a:t>
            </a:r>
            <a:endParaRPr/>
          </a:p>
          <a:p>
            <a:pPr>
              <a:defRPr/>
            </a:pPr>
            <a:r>
              <a:rPr lang="ru-RU"/>
              <a:t>Решение: разложение сигнала/изображения на набор базовых функций перед обработкой.</a:t>
            </a:r>
            <a:endParaRPr/>
          </a:p>
          <a:p>
            <a:pPr>
              <a:defRPr/>
            </a:pPr>
            <a:r>
              <a:rPr lang="ru-RU"/>
              <a:t>Применение в обработке изображений:</a:t>
            </a:r>
            <a:endParaRPr/>
          </a:p>
          <a:p>
            <a:pPr lvl="1">
              <a:defRPr/>
            </a:pPr>
            <a:r>
              <a:rPr lang="ru-RU"/>
              <a:t>Улучшение качества изображения;</a:t>
            </a:r>
            <a:endParaRPr/>
          </a:p>
          <a:p>
            <a:pPr lvl="1">
              <a:defRPr/>
            </a:pPr>
            <a:r>
              <a:rPr lang="ru-RU"/>
              <a:t>Восстановление изображения;</a:t>
            </a:r>
            <a:endParaRPr/>
          </a:p>
          <a:p>
            <a:pPr lvl="1">
              <a:defRPr/>
            </a:pPr>
            <a:r>
              <a:rPr lang="ru-RU"/>
              <a:t>Кодирование/сжатие изображений;</a:t>
            </a:r>
            <a:endParaRPr/>
          </a:p>
          <a:p>
            <a:pPr lvl="1">
              <a:defRPr/>
            </a:pPr>
            <a:r>
              <a:rPr lang="ru-RU"/>
              <a:t>Описание/представление данных.</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026" name="Picture 2"/>
          <p:cNvPicPr>
            <a:picLocks noChangeAspect="1" noChangeArrowheads="1"/>
          </p:cNvPicPr>
          <p:nvPr/>
        </p:nvPicPr>
        <p:blipFill>
          <a:blip r:embed="rId2"/>
          <a:stretch/>
        </p:blipFill>
        <p:spPr bwMode="auto">
          <a:xfrm>
            <a:off x="3707904" y="1268760"/>
            <a:ext cx="5638800" cy="4562475"/>
          </a:xfrm>
          <a:prstGeom prst="rect">
            <a:avLst/>
          </a:prstGeom>
          <a:noFill/>
          <a:ln w="9525">
            <a:noFill/>
            <a:miter lim="800000"/>
            <a:headEnd/>
            <a:tailEnd/>
          </a:ln>
        </p:spPr>
      </p:pic>
      <p:sp>
        <p:nvSpPr>
          <p:cNvPr id="2" name="Заголовок 1"/>
          <p:cNvSpPr>
            <a:spLocks noGrp="1"/>
          </p:cNvSpPr>
          <p:nvPr>
            <p:ph type="title"/>
          </p:nvPr>
        </p:nvSpPr>
        <p:spPr bwMode="auto"/>
        <p:txBody>
          <a:bodyPr>
            <a:normAutofit fontScale="90000"/>
          </a:bodyPr>
          <a:lstStyle/>
          <a:p>
            <a:pPr>
              <a:defRPr/>
            </a:pPr>
            <a:r>
              <a:rPr lang="ru-RU"/>
              <a:t>Вейвлет-преобразование</a:t>
            </a:r>
            <a:r>
              <a:rPr lang="ru-RU"/>
              <a:t> для изображений</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3466728" cy="4937760"/>
          </a:xfrm>
        </p:spPr>
        <p:txBody>
          <a:bodyPr/>
          <a:lstStyle/>
          <a:p>
            <a:pPr>
              <a:defRPr/>
            </a:pPr>
            <a:r>
              <a:rPr lang="ru-RU"/>
              <a:t>Создаем пирамиду изображений</a:t>
            </a:r>
            <a:endParaRPr/>
          </a:p>
          <a:p>
            <a:pPr>
              <a:defRPr/>
            </a:pPr>
            <a:r>
              <a:rPr lang="ru-RU"/>
              <a:t>На каждом уровне храним разницу в данных с предыдущим уровнем</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050" name="Picture 2"/>
          <p:cNvPicPr>
            <a:picLocks noChangeAspect="1" noChangeArrowheads="1"/>
          </p:cNvPicPr>
          <p:nvPr/>
        </p:nvPicPr>
        <p:blipFill>
          <a:blip r:embed="rId2"/>
          <a:stretch/>
        </p:blipFill>
        <p:spPr bwMode="auto">
          <a:xfrm>
            <a:off x="323528" y="0"/>
            <a:ext cx="7477100" cy="613594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Преобразование Фурье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Исторически: первым для анализа амплитудно-частотной составляющей использовалось преобразование Фурье</a:t>
            </a:r>
            <a:endParaRPr/>
          </a:p>
          <a:p>
            <a:pPr>
              <a:defRPr/>
            </a:pPr>
            <a:endParaRPr lang="ru-RU"/>
          </a:p>
          <a:p>
            <a:pPr>
              <a:defRPr/>
            </a:pPr>
            <a:endParaRPr lang="ru-RU"/>
          </a:p>
          <a:p>
            <a:pPr>
              <a:defRPr/>
            </a:pPr>
            <a:endParaRPr lang="ru-RU"/>
          </a:p>
          <a:p>
            <a:pPr>
              <a:defRPr/>
            </a:pPr>
            <a:r>
              <a:rPr lang="ru-RU"/>
              <a:t>Одна частота – для всего временного (пространственного) представления. </a:t>
            </a:r>
            <a:endParaRPr/>
          </a:p>
          <a:p>
            <a:pPr>
              <a:defRPr/>
            </a:pPr>
            <a:r>
              <a:rPr lang="ru-RU"/>
              <a:t>Сложно локализировать особенности поведения функций.</a:t>
            </a:r>
            <a:endParaRPr/>
          </a:p>
        </p:txBody>
      </p:sp>
      <p:pic>
        <p:nvPicPr>
          <p:cNvPr id="1026" name="Picture 2"/>
          <p:cNvPicPr>
            <a:picLocks noChangeAspect="1" noChangeArrowheads="1"/>
          </p:cNvPicPr>
          <p:nvPr/>
        </p:nvPicPr>
        <p:blipFill>
          <a:blip r:embed="rId2"/>
          <a:stretch/>
        </p:blipFill>
        <p:spPr bwMode="auto">
          <a:xfrm>
            <a:off x="2843807" y="2492896"/>
            <a:ext cx="3096344" cy="122016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7650" name="Picture 2"/>
          <p:cNvPicPr>
            <a:picLocks noChangeAspect="1" noChangeArrowheads="1"/>
          </p:cNvPicPr>
          <p:nvPr/>
        </p:nvPicPr>
        <p:blipFill>
          <a:blip r:embed="rId2"/>
          <a:stretch/>
        </p:blipFill>
        <p:spPr bwMode="auto">
          <a:xfrm>
            <a:off x="433388" y="471488"/>
            <a:ext cx="8277225" cy="59150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6626" name="Picture 2"/>
          <p:cNvPicPr>
            <a:picLocks noChangeAspect="1" noChangeArrowheads="1"/>
          </p:cNvPicPr>
          <p:nvPr/>
        </p:nvPicPr>
        <p:blipFill>
          <a:blip r:embed="rId2"/>
          <a:stretch/>
        </p:blipFill>
        <p:spPr bwMode="auto">
          <a:xfrm>
            <a:off x="571500" y="1209675"/>
            <a:ext cx="8001000" cy="44386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8674" name="Picture 2"/>
          <p:cNvPicPr>
            <a:picLocks noChangeAspect="1" noChangeArrowheads="1"/>
          </p:cNvPicPr>
          <p:nvPr/>
        </p:nvPicPr>
        <p:blipFill>
          <a:blip r:embed="rId2"/>
          <a:stretch/>
        </p:blipFill>
        <p:spPr bwMode="auto">
          <a:xfrm>
            <a:off x="1619672" y="1628800"/>
            <a:ext cx="5895975" cy="45339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Непрерывное </a:t>
            </a:r>
            <a:r>
              <a:rPr lang="ru-RU"/>
              <a:t>вейвлет-перобразование</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Вейвлет-функция</a:t>
            </a:r>
            <a:r>
              <a:rPr lang="ru-RU"/>
              <a:t>:</a:t>
            </a:r>
            <a:endParaRPr/>
          </a:p>
          <a:p>
            <a:pPr>
              <a:defRPr/>
            </a:pPr>
            <a:endParaRPr lang="ru-RU"/>
          </a:p>
          <a:p>
            <a:pPr>
              <a:defRPr/>
            </a:pPr>
            <a:endParaRPr lang="ru-RU"/>
          </a:p>
          <a:p>
            <a:pPr>
              <a:defRPr/>
            </a:pPr>
            <a:endParaRPr lang="ru-RU"/>
          </a:p>
          <a:p>
            <a:pPr>
              <a:defRPr/>
            </a:pPr>
            <a:endParaRPr lang="ru-RU"/>
          </a:p>
          <a:p>
            <a:pPr>
              <a:defRPr/>
            </a:pPr>
            <a:r>
              <a:rPr lang="ru-RU"/>
              <a:t>Множество частотно-временных базисных элементов получается путем масштабирования базисной </a:t>
            </a:r>
            <a:r>
              <a:rPr lang="ru-RU"/>
              <a:t>вейвлет-функции</a:t>
            </a:r>
            <a:r>
              <a:rPr lang="ru-RU"/>
              <a:t> на </a:t>
            </a:r>
            <a:r>
              <a:rPr lang="en-US"/>
              <a:t>s </a:t>
            </a:r>
            <a:r>
              <a:rPr lang="ru-RU"/>
              <a:t>и сдвигом на </a:t>
            </a:r>
            <a:r>
              <a:rPr lang="en-US"/>
              <a:t>t</a:t>
            </a:r>
            <a:r>
              <a:rPr lang="ru-RU"/>
              <a:t> по</a:t>
            </a:r>
            <a:r>
              <a:rPr lang="en-US"/>
              <a:t> u:</a:t>
            </a:r>
            <a:r>
              <a:rPr lang="ru-RU"/>
              <a:t> </a:t>
            </a:r>
            <a:endParaRPr/>
          </a:p>
          <a:p>
            <a:pPr>
              <a:defRPr/>
            </a:pPr>
            <a:endParaRPr lang="ru-RU"/>
          </a:p>
        </p:txBody>
      </p:sp>
      <p:pic>
        <p:nvPicPr>
          <p:cNvPr id="3075" name="Picture 3"/>
          <p:cNvPicPr>
            <a:picLocks noChangeAspect="1" noChangeArrowheads="1"/>
          </p:cNvPicPr>
          <p:nvPr/>
        </p:nvPicPr>
        <p:blipFill>
          <a:blip r:embed="rId2"/>
          <a:stretch/>
        </p:blipFill>
        <p:spPr bwMode="auto">
          <a:xfrm>
            <a:off x="3275856" y="1772816"/>
            <a:ext cx="2385265" cy="1080120"/>
          </a:xfrm>
          <a:prstGeom prst="rect">
            <a:avLst/>
          </a:prstGeom>
          <a:noFill/>
          <a:ln w="9525">
            <a:noFill/>
            <a:miter lim="800000"/>
            <a:headEnd/>
            <a:tailEnd/>
          </a:ln>
        </p:spPr>
      </p:pic>
      <p:pic>
        <p:nvPicPr>
          <p:cNvPr id="3077" name="Picture 5"/>
          <p:cNvPicPr>
            <a:picLocks noChangeAspect="1" noChangeArrowheads="1"/>
          </p:cNvPicPr>
          <p:nvPr/>
        </p:nvPicPr>
        <p:blipFill>
          <a:blip r:embed="rId3"/>
          <a:stretch/>
        </p:blipFill>
        <p:spPr bwMode="auto">
          <a:xfrm>
            <a:off x="3995936" y="1268760"/>
            <a:ext cx="1165630" cy="504056"/>
          </a:xfrm>
          <a:prstGeom prst="rect">
            <a:avLst/>
          </a:prstGeom>
          <a:noFill/>
          <a:ln w="9525">
            <a:noFill/>
            <a:miter lim="800000"/>
            <a:headEnd/>
            <a:tailEnd/>
          </a:ln>
        </p:spPr>
      </p:pic>
      <p:pic>
        <p:nvPicPr>
          <p:cNvPr id="3078" name="Picture 6"/>
          <p:cNvPicPr>
            <a:picLocks noChangeAspect="1" noChangeArrowheads="1"/>
          </p:cNvPicPr>
          <p:nvPr/>
        </p:nvPicPr>
        <p:blipFill>
          <a:blip r:embed="rId4"/>
          <a:stretch/>
        </p:blipFill>
        <p:spPr bwMode="auto">
          <a:xfrm>
            <a:off x="4211960" y="2852936"/>
            <a:ext cx="858557" cy="360040"/>
          </a:xfrm>
          <a:prstGeom prst="rect">
            <a:avLst/>
          </a:prstGeom>
          <a:noFill/>
          <a:ln w="9525">
            <a:noFill/>
            <a:miter lim="800000"/>
            <a:headEnd/>
            <a:tailEnd/>
          </a:ln>
        </p:spPr>
      </p:pic>
      <p:pic>
        <p:nvPicPr>
          <p:cNvPr id="3080" name="Picture 8"/>
          <p:cNvPicPr>
            <a:picLocks noChangeAspect="1" noChangeArrowheads="1"/>
          </p:cNvPicPr>
          <p:nvPr/>
        </p:nvPicPr>
        <p:blipFill>
          <a:blip r:embed="rId5"/>
          <a:stretch/>
        </p:blipFill>
        <p:spPr bwMode="auto">
          <a:xfrm>
            <a:off x="3059832" y="4941168"/>
            <a:ext cx="2674470" cy="108650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Вейвлет-преобразование</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Непрерывное </a:t>
            </a:r>
            <a:r>
              <a:rPr lang="ru-RU"/>
              <a:t>вейвлет-преобразование</a:t>
            </a:r>
            <a:r>
              <a:rPr lang="ru-RU"/>
              <a:t> раскладывает сигнал в сумму базовых </a:t>
            </a:r>
            <a:r>
              <a:rPr lang="ru-RU"/>
              <a:t>вейвлет-функций</a:t>
            </a:r>
            <a:r>
              <a:rPr lang="ru-RU"/>
              <a:t>, полученных путем масштабирования и сдвига материнской </a:t>
            </a:r>
            <a:r>
              <a:rPr lang="ru-RU"/>
              <a:t>вейвлет-функции</a:t>
            </a:r>
            <a:r>
              <a:rPr lang="ru-RU"/>
              <a:t>.</a:t>
            </a:r>
            <a:endParaRPr/>
          </a:p>
          <a:p>
            <a:pPr>
              <a:defRPr/>
            </a:pPr>
            <a:endParaRPr lang="ru-RU"/>
          </a:p>
          <a:p>
            <a:pPr>
              <a:defRPr/>
            </a:pPr>
            <a:endParaRPr lang="ru-RU"/>
          </a:p>
          <a:p>
            <a:pPr>
              <a:defRPr/>
            </a:pPr>
            <a:r>
              <a:rPr lang="ru-RU"/>
              <a:t>Временное (пространственное) </a:t>
            </a:r>
            <a:r>
              <a:rPr lang="ru-RU"/>
              <a:t>предствление</a:t>
            </a:r>
            <a:r>
              <a:rPr lang="ru-RU"/>
              <a:t> пропорционально </a:t>
            </a:r>
            <a:r>
              <a:rPr lang="en-US"/>
              <a:t>S, </a:t>
            </a:r>
            <a:r>
              <a:rPr lang="ru-RU"/>
              <a:t>частотное представление пропорционально </a:t>
            </a:r>
            <a:r>
              <a:rPr lang="en-US"/>
              <a:t>1/s.</a:t>
            </a:r>
            <a:endParaRPr lang="ru-RU"/>
          </a:p>
          <a:p>
            <a:pPr>
              <a:defRPr/>
            </a:pPr>
            <a:r>
              <a:rPr lang="ru-RU"/>
              <a:t>Для многомасштабного анализа: </a:t>
            </a:r>
            <a:endParaRPr/>
          </a:p>
          <a:p>
            <a:pPr lvl="1">
              <a:defRPr/>
            </a:pPr>
            <a:r>
              <a:rPr lang="ru-RU"/>
              <a:t>Низкочасотное</a:t>
            </a:r>
            <a:r>
              <a:rPr lang="ru-RU"/>
              <a:t> приближение</a:t>
            </a:r>
            <a:endParaRPr/>
          </a:p>
        </p:txBody>
      </p:sp>
      <p:pic>
        <p:nvPicPr>
          <p:cNvPr id="4098" name="Picture 2"/>
          <p:cNvPicPr>
            <a:picLocks noChangeAspect="1" noChangeArrowheads="1"/>
          </p:cNvPicPr>
          <p:nvPr/>
        </p:nvPicPr>
        <p:blipFill>
          <a:blip r:embed="rId2"/>
          <a:stretch/>
        </p:blipFill>
        <p:spPr bwMode="auto">
          <a:xfrm>
            <a:off x="1547664" y="3068960"/>
            <a:ext cx="5397469" cy="57606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Низкочастотное приближение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Для многомасштабного анализа: низкочастотное приближение сигнала </a:t>
            </a:r>
            <a:r>
              <a:rPr lang="en-US"/>
              <a:t>f</a:t>
            </a:r>
            <a:r>
              <a:rPr lang="ru-RU"/>
              <a:t>в масштабе </a:t>
            </a:r>
            <a:r>
              <a:rPr lang="en-US"/>
              <a:t>s</a:t>
            </a:r>
            <a:endParaRPr/>
          </a:p>
          <a:p>
            <a:pPr>
              <a:defRPr/>
            </a:pPr>
            <a:endParaRPr lang="en-US"/>
          </a:p>
          <a:p>
            <a:pPr>
              <a:defRPr/>
            </a:pPr>
            <a:endParaRPr lang="en-US"/>
          </a:p>
          <a:p>
            <a:pPr>
              <a:defRPr/>
            </a:pPr>
            <a:endParaRPr lang="en-US"/>
          </a:p>
          <a:p>
            <a:pPr>
              <a:defRPr/>
            </a:pPr>
            <a:r>
              <a:rPr lang="ru-RU"/>
              <a:t>Для одномерного сигнала результат </a:t>
            </a:r>
            <a:r>
              <a:rPr lang="ru-RU"/>
              <a:t>вейвлет-преобразования</a:t>
            </a:r>
            <a:r>
              <a:rPr lang="ru-RU"/>
              <a:t> - двумерное представление.</a:t>
            </a:r>
            <a:endParaRPr lang="en-US"/>
          </a:p>
          <a:p>
            <a:pPr>
              <a:defRPr/>
            </a:pPr>
            <a:endParaRPr lang="en-US"/>
          </a:p>
          <a:p>
            <a:pPr>
              <a:defRPr/>
            </a:pPr>
            <a:endParaRPr lang="en-US"/>
          </a:p>
          <a:p>
            <a:pPr>
              <a:defRPr/>
            </a:pPr>
            <a:endParaRPr lang="ru-RU"/>
          </a:p>
        </p:txBody>
      </p:sp>
      <p:pic>
        <p:nvPicPr>
          <p:cNvPr id="5122" name="Picture 2"/>
          <p:cNvPicPr>
            <a:picLocks noChangeAspect="1" noChangeArrowheads="1"/>
          </p:cNvPicPr>
          <p:nvPr/>
        </p:nvPicPr>
        <p:blipFill>
          <a:blip r:embed="rId2"/>
          <a:stretch/>
        </p:blipFill>
        <p:spPr bwMode="auto">
          <a:xfrm>
            <a:off x="2987824" y="2348880"/>
            <a:ext cx="3208387" cy="458341"/>
          </a:xfrm>
          <a:prstGeom prst="rect">
            <a:avLst/>
          </a:prstGeom>
          <a:noFill/>
          <a:ln w="9525">
            <a:noFill/>
            <a:miter lim="800000"/>
            <a:headEnd/>
            <a:tailEnd/>
          </a:ln>
        </p:spPr>
      </p:pic>
      <p:pic>
        <p:nvPicPr>
          <p:cNvPr id="5124" name="Picture 4"/>
          <p:cNvPicPr>
            <a:picLocks noChangeAspect="1" noChangeArrowheads="1"/>
          </p:cNvPicPr>
          <p:nvPr/>
        </p:nvPicPr>
        <p:blipFill>
          <a:blip r:embed="rId3"/>
          <a:stretch/>
        </p:blipFill>
        <p:spPr bwMode="auto">
          <a:xfrm>
            <a:off x="3635896" y="2852936"/>
            <a:ext cx="1495425" cy="590549"/>
          </a:xfrm>
          <a:prstGeom prst="rect">
            <a:avLst/>
          </a:prstGeom>
          <a:noFill/>
          <a:ln w="9525">
            <a:noFill/>
            <a:miter lim="800000"/>
            <a:headEnd/>
            <a:tailEnd/>
          </a:ln>
        </p:spPr>
      </p:pic>
      <p:pic>
        <p:nvPicPr>
          <p:cNvPr id="5125" name="Picture 5"/>
          <p:cNvPicPr>
            <a:picLocks noChangeAspect="1" noChangeArrowheads="1"/>
          </p:cNvPicPr>
          <p:nvPr/>
        </p:nvPicPr>
        <p:blipFill>
          <a:blip r:embed="rId4"/>
          <a:stretch/>
        </p:blipFill>
        <p:spPr bwMode="auto">
          <a:xfrm>
            <a:off x="5508104" y="2924944"/>
            <a:ext cx="2286000" cy="59054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База данных </a:t>
            </a:r>
            <a:r>
              <a:rPr lang="ru-RU" b="1"/>
              <a:t>МРТ-изображений</a:t>
            </a:r>
            <a:r>
              <a:rPr lang="ru-RU" b="1"/>
              <a:t> рака предстательной железы</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Магнитно-резонансная томография (МРТ) обеспечивает методы визуализации, позволяющие диагностировать и локализовать рак предстательной железы. Предоставляет многопараметрический набор данных МРТ, предназначенный для помощи в разработке систем автоматизированного обнаружения и диагностики этих заболеваний. Доступ: </a:t>
            </a:r>
            <a:r>
              <a:rPr lang="ru-RU" u="sng">
                <a:hlinkClick r:id="rId2" tooltip="http://i2cvb.github.io/"/>
              </a:rPr>
              <a:t>http://i2cvb.github.io/</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Вейвлет-преобразование</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Может быть построено ортогональное </a:t>
            </a:r>
            <a:r>
              <a:rPr lang="ru-RU"/>
              <a:t>вейвлет-преобразование</a:t>
            </a:r>
            <a:r>
              <a:rPr lang="ru-RU"/>
              <a:t>.</a:t>
            </a:r>
            <a:endParaRPr/>
          </a:p>
          <a:p>
            <a:pPr>
              <a:defRPr/>
            </a:pPr>
            <a:r>
              <a:rPr lang="ru-RU"/>
              <a:t>Кратность 2 – удобно. </a:t>
            </a:r>
            <a:r>
              <a:rPr lang="en-US"/>
              <a:t>s,k</a:t>
            </a:r>
            <a:r>
              <a:rPr lang="en-US"/>
              <a:t> – </a:t>
            </a:r>
            <a:r>
              <a:rPr lang="ru-RU"/>
              <a:t>целые числа.</a:t>
            </a:r>
            <a:endParaRPr/>
          </a:p>
          <a:p>
            <a:pPr>
              <a:defRPr/>
            </a:pPr>
            <a:endParaRPr lang="ru-RU"/>
          </a:p>
          <a:p>
            <a:pPr>
              <a:defRPr/>
            </a:pPr>
            <a:endParaRPr lang="ru-RU"/>
          </a:p>
          <a:p>
            <a:pPr>
              <a:defRPr/>
            </a:pPr>
            <a:endParaRPr lang="ru-RU"/>
          </a:p>
          <a:p>
            <a:pPr>
              <a:defRPr/>
            </a:pPr>
            <a:r>
              <a:rPr lang="ru-RU"/>
              <a:t>На практике 6 преобразование проводится для ограниченного набора масштабов. Коэффициенты каждого масштаба характеризуют изменение базовой функции изображения по сравнению с предыдущим масштабом.</a:t>
            </a:r>
            <a:endParaRPr/>
          </a:p>
          <a:p>
            <a:pPr>
              <a:defRPr/>
            </a:pPr>
            <a:r>
              <a:rPr lang="ru-RU"/>
              <a:t>Низкочастотная </a:t>
            </a:r>
            <a:r>
              <a:rPr lang="en-US"/>
              <a:t>         </a:t>
            </a:r>
            <a:r>
              <a:rPr lang="ru-RU"/>
              <a:t>для самого малого масштаба добавляется в описание сигнала.</a:t>
            </a:r>
            <a:endParaRPr/>
          </a:p>
          <a:p>
            <a:pPr>
              <a:defRPr/>
            </a:pPr>
            <a:endParaRPr lang="ru-RU"/>
          </a:p>
        </p:txBody>
      </p:sp>
      <p:pic>
        <p:nvPicPr>
          <p:cNvPr id="6146" name="Picture 2"/>
          <p:cNvPicPr>
            <a:picLocks noChangeAspect="1" noChangeArrowheads="1"/>
          </p:cNvPicPr>
          <p:nvPr/>
        </p:nvPicPr>
        <p:blipFill>
          <a:blip r:embed="rId2"/>
          <a:stretch/>
        </p:blipFill>
        <p:spPr bwMode="auto">
          <a:xfrm>
            <a:off x="3779912" y="2780928"/>
            <a:ext cx="1438275" cy="304800"/>
          </a:xfrm>
          <a:prstGeom prst="rect">
            <a:avLst/>
          </a:prstGeom>
          <a:noFill/>
          <a:ln w="9525">
            <a:noFill/>
            <a:miter lim="800000"/>
            <a:headEnd/>
            <a:tailEnd/>
          </a:ln>
        </p:spPr>
      </p:pic>
      <p:pic>
        <p:nvPicPr>
          <p:cNvPr id="6148" name="Picture 4"/>
          <p:cNvPicPr>
            <a:picLocks noChangeAspect="1" noChangeArrowheads="1"/>
          </p:cNvPicPr>
          <p:nvPr/>
        </p:nvPicPr>
        <p:blipFill>
          <a:blip r:embed="rId3"/>
          <a:stretch/>
        </p:blipFill>
        <p:spPr bwMode="auto">
          <a:xfrm>
            <a:off x="3219449" y="3167062"/>
            <a:ext cx="2705100" cy="523875"/>
          </a:xfrm>
          <a:prstGeom prst="rect">
            <a:avLst/>
          </a:prstGeom>
          <a:noFill/>
          <a:ln w="9525">
            <a:noFill/>
            <a:miter lim="800000"/>
            <a:headEnd/>
            <a:tailEnd/>
          </a:ln>
        </p:spPr>
      </p:pic>
      <p:pic>
        <p:nvPicPr>
          <p:cNvPr id="6150" name="Picture 6"/>
          <p:cNvPicPr>
            <a:picLocks noChangeAspect="1" noChangeArrowheads="1"/>
          </p:cNvPicPr>
          <p:nvPr/>
        </p:nvPicPr>
        <p:blipFill>
          <a:blip r:embed="rId4"/>
          <a:stretch/>
        </p:blipFill>
        <p:spPr bwMode="auto">
          <a:xfrm>
            <a:off x="3131840" y="5373216"/>
            <a:ext cx="695325" cy="238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Дискретное </a:t>
            </a:r>
            <a:r>
              <a:rPr lang="ru-RU"/>
              <a:t>вейвлет</a:t>
            </a:r>
            <a:r>
              <a:rPr lang="ru-RU"/>
              <a:t> - преобразование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Дискретное </a:t>
            </a:r>
            <a:r>
              <a:rPr lang="ru-RU"/>
              <a:t>вейвлет-преобразование</a:t>
            </a:r>
            <a:r>
              <a:rPr lang="ru-RU"/>
              <a:t>  для одномерного сигнала </a:t>
            </a:r>
            <a:r>
              <a:rPr lang="en-US"/>
              <a:t>f=[f1, f2, …, </a:t>
            </a:r>
            <a:r>
              <a:rPr lang="en-US"/>
              <a:t>fN</a:t>
            </a:r>
            <a:r>
              <a:rPr lang="en-US"/>
              <a:t>] </a:t>
            </a:r>
            <a:r>
              <a:rPr lang="ru-RU"/>
              <a:t> - набор дискретных преобразований</a:t>
            </a:r>
            <a:endParaRPr/>
          </a:p>
          <a:p>
            <a:pPr>
              <a:defRPr/>
            </a:pPr>
            <a:endParaRPr lang="ru-RU"/>
          </a:p>
        </p:txBody>
      </p:sp>
      <p:pic>
        <p:nvPicPr>
          <p:cNvPr id="7171" name="Picture 3"/>
          <p:cNvPicPr>
            <a:picLocks noChangeAspect="1" noChangeArrowheads="1"/>
          </p:cNvPicPr>
          <p:nvPr/>
        </p:nvPicPr>
        <p:blipFill>
          <a:blip r:embed="rId2"/>
          <a:stretch/>
        </p:blipFill>
        <p:spPr bwMode="auto">
          <a:xfrm>
            <a:off x="3923928" y="2636912"/>
            <a:ext cx="1409700" cy="342900"/>
          </a:xfrm>
          <a:prstGeom prst="rect">
            <a:avLst/>
          </a:prstGeom>
          <a:noFill/>
          <a:ln w="9525">
            <a:noFill/>
            <a:miter lim="800000"/>
            <a:headEnd/>
            <a:tailEnd/>
          </a:ln>
        </p:spPr>
      </p:pic>
      <p:pic>
        <p:nvPicPr>
          <p:cNvPr id="7172" name="Picture 4"/>
          <p:cNvPicPr>
            <a:picLocks noChangeAspect="1" noChangeArrowheads="1"/>
          </p:cNvPicPr>
          <p:nvPr/>
        </p:nvPicPr>
        <p:blipFill>
          <a:blip r:embed="rId3"/>
          <a:stretch/>
        </p:blipFill>
        <p:spPr bwMode="auto">
          <a:xfrm>
            <a:off x="3995936" y="3212976"/>
            <a:ext cx="1371600" cy="333375"/>
          </a:xfrm>
          <a:prstGeom prst="rect">
            <a:avLst/>
          </a:prstGeom>
          <a:noFill/>
          <a:ln w="9525">
            <a:noFill/>
            <a:miter lim="800000"/>
            <a:headEnd/>
            <a:tailEnd/>
          </a:ln>
        </p:spPr>
      </p:pic>
      <p:pic>
        <p:nvPicPr>
          <p:cNvPr id="7173" name="Picture 5"/>
          <p:cNvPicPr>
            <a:picLocks noChangeAspect="1" noChangeArrowheads="1"/>
          </p:cNvPicPr>
          <p:nvPr/>
        </p:nvPicPr>
        <p:blipFill>
          <a:blip r:embed="rId4"/>
          <a:stretch/>
        </p:blipFill>
        <p:spPr bwMode="auto">
          <a:xfrm>
            <a:off x="3995936" y="3573016"/>
            <a:ext cx="1381125" cy="438149"/>
          </a:xfrm>
          <a:prstGeom prst="rect">
            <a:avLst/>
          </a:prstGeom>
          <a:noFill/>
          <a:ln w="9525">
            <a:noFill/>
            <a:miter lim="800000"/>
            <a:headEnd/>
            <a:tailEnd/>
          </a:ln>
        </p:spPr>
      </p:pic>
      <p:pic>
        <p:nvPicPr>
          <p:cNvPr id="7174" name="Picture 6"/>
          <p:cNvPicPr>
            <a:picLocks noChangeAspect="1" noChangeArrowheads="1"/>
          </p:cNvPicPr>
          <p:nvPr/>
        </p:nvPicPr>
        <p:blipFill>
          <a:blip r:embed="rId5"/>
          <a:stretch/>
        </p:blipFill>
        <p:spPr bwMode="auto">
          <a:xfrm>
            <a:off x="5868144" y="2564904"/>
            <a:ext cx="447675" cy="238125"/>
          </a:xfrm>
          <a:prstGeom prst="rect">
            <a:avLst/>
          </a:prstGeom>
          <a:noFill/>
          <a:ln w="9525">
            <a:noFill/>
            <a:miter lim="800000"/>
            <a:headEnd/>
            <a:tailEnd/>
          </a:ln>
        </p:spPr>
      </p:pic>
      <p:pic>
        <p:nvPicPr>
          <p:cNvPr id="7175" name="Picture 7"/>
          <p:cNvPicPr>
            <a:picLocks noChangeAspect="1" noChangeArrowheads="1"/>
          </p:cNvPicPr>
          <p:nvPr/>
        </p:nvPicPr>
        <p:blipFill>
          <a:blip r:embed="rId6"/>
          <a:stretch/>
        </p:blipFill>
        <p:spPr bwMode="auto">
          <a:xfrm>
            <a:off x="1619672" y="3933056"/>
            <a:ext cx="5810250" cy="2266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Построение ядер фильтрации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H – </a:t>
            </a:r>
            <a:r>
              <a:rPr lang="ru-RU"/>
              <a:t>низкочастотный фильтр</a:t>
            </a:r>
            <a:endParaRPr/>
          </a:p>
          <a:p>
            <a:pPr>
              <a:defRPr/>
            </a:pPr>
            <a:r>
              <a:rPr lang="en-US"/>
              <a:t>G – </a:t>
            </a:r>
            <a:r>
              <a:rPr lang="ru-RU"/>
              <a:t>высокочастотный фильтр</a:t>
            </a:r>
            <a:endParaRPr/>
          </a:p>
        </p:txBody>
      </p:sp>
      <p:pic>
        <p:nvPicPr>
          <p:cNvPr id="8194" name="Picture 2"/>
          <p:cNvPicPr>
            <a:picLocks noChangeAspect="1" noChangeArrowheads="1"/>
          </p:cNvPicPr>
          <p:nvPr/>
        </p:nvPicPr>
        <p:blipFill>
          <a:blip r:embed="rId2"/>
          <a:stretch/>
        </p:blipFill>
        <p:spPr bwMode="auto">
          <a:xfrm>
            <a:off x="2114550" y="3138488"/>
            <a:ext cx="4914900" cy="5810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Восстановление сигнала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9218" name="Picture 2"/>
          <p:cNvPicPr>
            <a:picLocks noChangeAspect="1" noChangeArrowheads="1"/>
          </p:cNvPicPr>
          <p:nvPr/>
        </p:nvPicPr>
        <p:blipFill>
          <a:blip r:embed="rId2"/>
          <a:stretch/>
        </p:blipFill>
        <p:spPr bwMode="auto">
          <a:xfrm>
            <a:off x="1763687" y="1988840"/>
            <a:ext cx="5791200" cy="19431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Вейвлеты</a:t>
            </a:r>
            <a:r>
              <a:rPr lang="ru-RU"/>
              <a:t> Хаара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3554" name="Picture 2"/>
          <p:cNvPicPr>
            <a:picLocks noChangeAspect="1" noChangeArrowheads="1"/>
          </p:cNvPicPr>
          <p:nvPr/>
        </p:nvPicPr>
        <p:blipFill>
          <a:blip r:embed="rId2"/>
          <a:stretch/>
        </p:blipFill>
        <p:spPr bwMode="auto">
          <a:xfrm>
            <a:off x="1043608" y="1484784"/>
            <a:ext cx="7143750" cy="47339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24578" name="Picture 2"/>
          <p:cNvPicPr>
            <a:picLocks noChangeAspect="1" noChangeArrowheads="1" noGrp="1"/>
          </p:cNvPicPr>
          <p:nvPr>
            <p:ph sz="quarter" idx="1"/>
          </p:nvPr>
        </p:nvPicPr>
        <p:blipFill>
          <a:blip r:embed="rId2"/>
          <a:stretch/>
        </p:blipFill>
        <p:spPr bwMode="auto">
          <a:xfrm>
            <a:off x="1006298" y="1219200"/>
            <a:ext cx="7131403"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29698" name="AutoShape 2" descr="Картинки по запросу 1D Haar basis"/>
          <p:cNvSpPr>
            <a:spLocks noChangeArrowheads="1" noChangeAspect="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bodyPr>
          <a:lstStyle/>
          <a:p>
            <a:pPr>
              <a:defRPr/>
            </a:pPr>
            <a:endParaRPr lang="ru-RU"/>
          </a:p>
        </p:txBody>
      </p:sp>
      <p:sp>
        <p:nvSpPr>
          <p:cNvPr id="29700" name="AutoShape 4" descr="Картинки по запросу image wavelet decomposition"/>
          <p:cNvSpPr>
            <a:spLocks noChangeArrowheads="1" noChangeAspect="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bodyPr>
          <a:lstStyle/>
          <a:p>
            <a:pPr>
              <a:defRPr/>
            </a:pPr>
            <a:endParaRPr lang="ru-RU"/>
          </a:p>
        </p:txBody>
      </p:sp>
      <p:sp>
        <p:nvSpPr>
          <p:cNvPr id="29702" name="AutoShape 6" descr="Картинки по запросу image wavelet decomposition"/>
          <p:cNvSpPr>
            <a:spLocks noChangeArrowheads="1" noChangeAspect="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bodyPr>
          <a:lstStyle/>
          <a:p>
            <a:pPr>
              <a:defRPr/>
            </a:pPr>
            <a:endParaRPr lang="ru-RU"/>
          </a:p>
        </p:txBody>
      </p:sp>
      <p:sp>
        <p:nvSpPr>
          <p:cNvPr id="29704" name="AutoShape 8" descr="Картинки по запросу image wavelet decomposition"/>
          <p:cNvSpPr>
            <a:spLocks noChangeArrowheads="1" noChangeAspect="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bodyPr>
          <a:lstStyle/>
          <a:p>
            <a:pPr>
              <a:defRPr/>
            </a:pPr>
            <a:endParaRPr lang="ru-RU"/>
          </a:p>
        </p:txBody>
      </p:sp>
      <p:pic>
        <p:nvPicPr>
          <p:cNvPr id="29705" name="Picture 9" descr="C:\Users\nosova.s.a\Desktop\Без названия.png"/>
          <p:cNvPicPr>
            <a:picLocks noChangeAspect="1" noChangeArrowheads="1"/>
          </p:cNvPicPr>
          <p:nvPr/>
        </p:nvPicPr>
        <p:blipFill>
          <a:blip r:embed="rId2"/>
          <a:stretch/>
        </p:blipFill>
        <p:spPr bwMode="auto">
          <a:xfrm>
            <a:off x="827584" y="1412776"/>
            <a:ext cx="2314575" cy="1981200"/>
          </a:xfrm>
          <a:prstGeom prst="rect">
            <a:avLst/>
          </a:prstGeom>
          <a:noFill/>
        </p:spPr>
      </p:pic>
      <p:sp>
        <p:nvSpPr>
          <p:cNvPr id="29707" name="AutoShape 11" descr="Картинки по запросу image wavelet decomposition"/>
          <p:cNvSpPr>
            <a:spLocks noChangeArrowheads="1" noChangeAspect="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bodyPr>
          <a:lstStyle/>
          <a:p>
            <a:pPr>
              <a:defRPr/>
            </a:pPr>
            <a:endParaRPr lang="ru-RU"/>
          </a:p>
        </p:txBody>
      </p:sp>
      <p:pic>
        <p:nvPicPr>
          <p:cNvPr id="29709" name="Picture 13" descr="Original Lena"/>
          <p:cNvPicPr>
            <a:picLocks noChangeAspect="1" noChangeArrowheads="1"/>
          </p:cNvPicPr>
          <p:nvPr/>
        </p:nvPicPr>
        <p:blipFill>
          <a:blip r:embed="rId3"/>
          <a:stretch/>
        </p:blipFill>
        <p:spPr bwMode="auto">
          <a:xfrm>
            <a:off x="827584" y="3501008"/>
            <a:ext cx="2572544" cy="2572545"/>
          </a:xfrm>
          <a:prstGeom prst="rect">
            <a:avLst/>
          </a:prstGeom>
          <a:noFill/>
        </p:spPr>
      </p:pic>
      <p:pic>
        <p:nvPicPr>
          <p:cNvPr id="29711" name="Picture 15" descr="C:\Users\nosova.s.a\Desktop\lena3.png"/>
          <p:cNvPicPr>
            <a:picLocks noChangeAspect="1" noChangeArrowheads="1" noGrp="1"/>
          </p:cNvPicPr>
          <p:nvPr>
            <p:ph sz="quarter" idx="1"/>
          </p:nvPr>
        </p:nvPicPr>
        <p:blipFill>
          <a:blip r:embed="rId4"/>
          <a:stretch/>
        </p:blipFill>
        <p:spPr bwMode="auto">
          <a:xfrm>
            <a:off x="3779912" y="1340768"/>
            <a:ext cx="4848902" cy="488700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Вейвлет-преобразование</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a:bodyPr>
          <a:lstStyle/>
          <a:p>
            <a:pPr>
              <a:defRPr/>
            </a:pPr>
            <a:r>
              <a:rPr lang="ru-RU"/>
              <a:t>Общий объем данных после дискретного </a:t>
            </a:r>
            <a:r>
              <a:rPr lang="ru-RU"/>
              <a:t>вейвлет-разложения</a:t>
            </a:r>
            <a:r>
              <a:rPr lang="ru-RU"/>
              <a:t> имеет ту же длину, что и входной сигнал.</a:t>
            </a:r>
            <a:endParaRPr/>
          </a:p>
          <a:p>
            <a:pPr>
              <a:defRPr/>
            </a:pPr>
            <a:r>
              <a:rPr lang="ru-RU"/>
              <a:t>ВП обеспечивает компактное представление сигнала, подходящего для сжатия данных, поскольку </a:t>
            </a:r>
            <a:r>
              <a:rPr lang="ru-RU"/>
              <a:t>вейвлет-преобразование</a:t>
            </a:r>
            <a:r>
              <a:rPr lang="ru-RU"/>
              <a:t> обеспечивает лучшую пространственную частотную локализацию.</a:t>
            </a:r>
            <a:endParaRPr/>
          </a:p>
          <a:p>
            <a:pPr>
              <a:defRPr/>
            </a:pPr>
            <a:r>
              <a:rPr lang="ru-RU"/>
              <a:t>Низкочастотная составляющая – важная, ее не трогаем.</a:t>
            </a:r>
            <a:endParaRPr/>
          </a:p>
          <a:p>
            <a:pPr>
              <a:defRPr/>
            </a:pPr>
            <a:r>
              <a:rPr lang="ru-RU"/>
              <a:t>Высокочастотные коэффициенты – детали, меньше разброс значений. </a:t>
            </a:r>
            <a:endParaRPr/>
          </a:p>
          <a:p>
            <a:pPr lvl="1">
              <a:defRPr/>
            </a:pPr>
            <a:r>
              <a:rPr lang="ru-RU"/>
              <a:t>Легче сжимать.</a:t>
            </a:r>
            <a:endParaRPr/>
          </a:p>
          <a:p>
            <a:pPr lvl="1">
              <a:defRPr/>
            </a:pPr>
            <a:r>
              <a:rPr lang="ru-RU"/>
              <a:t>Неважные детали обращаем в 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Вейвлет</a:t>
            </a:r>
            <a:r>
              <a:rPr lang="ru-RU"/>
              <a:t> - преобразование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1266" name="Picture 2"/>
          <p:cNvPicPr>
            <a:picLocks noChangeAspect="1" noChangeArrowheads="1" noGrp="1"/>
          </p:cNvPicPr>
          <p:nvPr>
            <p:ph sz="quarter" idx="1"/>
          </p:nvPr>
        </p:nvPicPr>
        <p:blipFill>
          <a:blip r:embed="rId2"/>
          <a:stretch/>
        </p:blipFill>
        <p:spPr bwMode="auto">
          <a:xfrm>
            <a:off x="1514475" y="1573212"/>
            <a:ext cx="6115050" cy="42291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 обработке изображений</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Биомедицинские изображения : размерность  больше 2</a:t>
            </a:r>
            <a:endParaRPr/>
          </a:p>
          <a:p>
            <a:pPr>
              <a:defRPr/>
            </a:pPr>
            <a:r>
              <a:rPr lang="ru-RU"/>
              <a:t>Вейвлет-преобразование</a:t>
            </a:r>
            <a:r>
              <a:rPr lang="ru-RU"/>
              <a:t> </a:t>
            </a:r>
            <a:r>
              <a:rPr lang="ru-RU"/>
              <a:t>сепарабельно</a:t>
            </a:r>
            <a:endParaRPr lang="ru-RU"/>
          </a:p>
        </p:txBody>
      </p:sp>
      <p:pic>
        <p:nvPicPr>
          <p:cNvPr id="10242" name="Picture 2"/>
          <p:cNvPicPr>
            <a:picLocks noChangeAspect="1" noChangeArrowheads="1"/>
          </p:cNvPicPr>
          <p:nvPr/>
        </p:nvPicPr>
        <p:blipFill>
          <a:blip r:embed="rId2"/>
          <a:stretch/>
        </p:blipFill>
        <p:spPr bwMode="auto">
          <a:xfrm>
            <a:off x="2627784" y="2492896"/>
            <a:ext cx="3028950" cy="4762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База данных «Сегментация в рентгенограммах грудной клетки»</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a:t>
            </a:r>
            <a:r>
              <a:rPr lang="ru-RU"/>
              <a:t>Segmentation</a:t>
            </a:r>
            <a:r>
              <a:rPr lang="ru-RU"/>
              <a:t> </a:t>
            </a:r>
            <a:r>
              <a:rPr lang="ru-RU"/>
              <a:t>in</a:t>
            </a:r>
            <a:r>
              <a:rPr lang="ru-RU"/>
              <a:t> </a:t>
            </a:r>
            <a:r>
              <a:rPr lang="ru-RU"/>
              <a:t>Chest</a:t>
            </a:r>
            <a:r>
              <a:rPr lang="ru-RU"/>
              <a:t> </a:t>
            </a:r>
            <a:r>
              <a:rPr lang="ru-RU"/>
              <a:t>Radiographs</a:t>
            </a:r>
            <a:r>
              <a:rPr lang="ru-RU"/>
              <a:t> – SCR). Автоматическая сегментация анатомических структур в рентгенограммах грудной клетки имеет большое значение для компьютерной диагностики. База данных SCR была создана для облегчения сравнительных исследований по сегментации легочных полей, сердца и ключиц в стандартных рентгенограммах грудной клетки. Доступ: </a:t>
            </a:r>
            <a:r>
              <a:rPr lang="ru-RU" u="sng">
                <a:hlinkClick r:id="rId2" tooltip="http://www.isi.uu.nl/Research/Databases/SCR/"/>
              </a:rPr>
              <a:t>http://www.isi.uu.nl/Research/Databases/SCR/</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Удаление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T1,T2,T3 – </a:t>
            </a:r>
            <a:r>
              <a:rPr lang="ru-RU"/>
              <a:t>пороговая фильтрация</a:t>
            </a:r>
            <a:endParaRPr/>
          </a:p>
        </p:txBody>
      </p:sp>
      <p:pic>
        <p:nvPicPr>
          <p:cNvPr id="12290" name="Picture 2"/>
          <p:cNvPicPr>
            <a:picLocks noChangeAspect="1" noChangeArrowheads="1"/>
          </p:cNvPicPr>
          <p:nvPr/>
        </p:nvPicPr>
        <p:blipFill>
          <a:blip r:embed="rId2"/>
          <a:stretch/>
        </p:blipFill>
        <p:spPr bwMode="auto">
          <a:xfrm>
            <a:off x="1403648" y="2348880"/>
            <a:ext cx="6096000" cy="364807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Способы пороговой фильтрации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3314" name="Picture 2"/>
          <p:cNvPicPr>
            <a:picLocks noChangeAspect="1" noChangeArrowheads="1"/>
          </p:cNvPicPr>
          <p:nvPr/>
        </p:nvPicPr>
        <p:blipFill>
          <a:blip r:embed="rId2"/>
          <a:stretch/>
        </p:blipFill>
        <p:spPr bwMode="auto">
          <a:xfrm>
            <a:off x="1306974" y="1704974"/>
            <a:ext cx="5960601" cy="381225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Image enhancement</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Критерии:</a:t>
            </a:r>
            <a:endParaRPr/>
          </a:p>
          <a:p>
            <a:pPr lvl="1">
              <a:defRPr/>
            </a:pPr>
            <a:r>
              <a:rPr lang="ru-RU"/>
              <a:t>Низкочастотная составляющая должна быть размыта сильнее.</a:t>
            </a:r>
            <a:endParaRPr/>
          </a:p>
          <a:p>
            <a:pPr lvl="1">
              <a:defRPr/>
            </a:pPr>
            <a:r>
              <a:rPr lang="ru-RU"/>
              <a:t>Реальные границы не должны быть размыты.</a:t>
            </a:r>
            <a:endParaRPr/>
          </a:p>
          <a:p>
            <a:pPr>
              <a:defRPr/>
            </a:pPr>
            <a:r>
              <a:rPr lang="ru-RU"/>
              <a:t>Дополнительные ограничения на функцию: монотонно-возрастающая </a:t>
            </a:r>
            <a:endParaRPr/>
          </a:p>
          <a:p>
            <a:pPr lvl="1">
              <a:defRPr/>
            </a:pPr>
            <a:r>
              <a:rPr lang="ru-RU"/>
              <a:t>сохранение относительной силы колебаний сигнала и позволяет избежать изменения местоположения экстремумов или создания новых экстремумов</a:t>
            </a:r>
            <a:endParaRPr/>
          </a:p>
          <a:p>
            <a:pPr>
              <a:defRPr/>
            </a:pPr>
            <a:r>
              <a:rPr lang="ru-RU"/>
              <a:t>и </a:t>
            </a:r>
            <a:r>
              <a:rPr lang="ru-RU"/>
              <a:t>антисимметричность</a:t>
            </a:r>
            <a:r>
              <a:rPr lang="ru-RU"/>
              <a:t> </a:t>
            </a:r>
            <a:r>
              <a:rPr lang="en-US"/>
              <a:t>(E(−x) = −E(x))</a:t>
            </a:r>
            <a:r>
              <a:rPr lang="ru-RU"/>
              <a:t>  </a:t>
            </a:r>
            <a:endParaRPr/>
          </a:p>
          <a:p>
            <a:pPr lvl="1">
              <a:defRPr/>
            </a:pPr>
            <a:r>
              <a:rPr lang="ru-RU"/>
              <a:t>Позволяет сохранить края.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Example of enhancement functions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338" name="Picture 2"/>
          <p:cNvPicPr>
            <a:picLocks noChangeAspect="1" noChangeArrowheads="1"/>
          </p:cNvPicPr>
          <p:nvPr/>
        </p:nvPicPr>
        <p:blipFill>
          <a:blip r:embed="rId2"/>
          <a:stretch/>
        </p:blipFill>
        <p:spPr bwMode="auto">
          <a:xfrm>
            <a:off x="539552" y="1340768"/>
            <a:ext cx="3057525" cy="1219200"/>
          </a:xfrm>
          <a:prstGeom prst="rect">
            <a:avLst/>
          </a:prstGeom>
          <a:noFill/>
          <a:ln w="9525">
            <a:noFill/>
            <a:miter lim="800000"/>
            <a:headEnd/>
            <a:tailEnd/>
          </a:ln>
        </p:spPr>
      </p:pic>
      <p:pic>
        <p:nvPicPr>
          <p:cNvPr id="14339" name="Picture 3"/>
          <p:cNvPicPr>
            <a:picLocks noChangeAspect="1" noChangeArrowheads="1"/>
          </p:cNvPicPr>
          <p:nvPr/>
        </p:nvPicPr>
        <p:blipFill>
          <a:blip r:embed="rId3"/>
          <a:stretch/>
        </p:blipFill>
        <p:spPr bwMode="auto">
          <a:xfrm>
            <a:off x="2699792" y="2420888"/>
            <a:ext cx="5953125" cy="366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Шум и увеличение контрастности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Вейвлет-коэффициенты</a:t>
            </a:r>
            <a:r>
              <a:rPr lang="ru-RU"/>
              <a:t> малой величины скорее всего связаны с шумом. Простое усиление коэффициентов по формуле также увеличит шум.</a:t>
            </a:r>
            <a:endParaRPr/>
          </a:p>
          <a:p>
            <a:pPr>
              <a:defRPr/>
            </a:pPr>
            <a:r>
              <a:rPr lang="ru-RU"/>
              <a:t>Этот оператор улучшения поэтому ограничен усилением контраста данных с очень низким уровнем шума, таких как маммография или компьютерная томография.</a:t>
            </a:r>
            <a:endParaRPr/>
          </a:p>
          <a:p>
            <a:pPr>
              <a:defRPr/>
            </a:pPr>
            <a:r>
              <a:rPr lang="ru-RU"/>
              <a:t>Решение: сочетать с оператором шумоподавления.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Выбор порога фильтрации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Глобальный порог, </a:t>
            </a:r>
            <a:r>
              <a:rPr lang="en-US"/>
              <a:t>T=const</a:t>
            </a:r>
            <a:endParaRPr/>
          </a:p>
          <a:p>
            <a:pPr>
              <a:defRPr/>
            </a:pPr>
            <a:r>
              <a:rPr lang="ru-RU"/>
              <a:t>Зависимость от уровня. Для каждого уровня анализа порог свой.</a:t>
            </a:r>
            <a:endParaRPr/>
          </a:p>
          <a:p>
            <a:pPr>
              <a:defRPr/>
            </a:pPr>
            <a:r>
              <a:rPr lang="ru-RU"/>
              <a:t>Пространственно-адаптивный порог. Зависит от пространственных свойств каждого </a:t>
            </a:r>
            <a:r>
              <a:rPr lang="ru-RU"/>
              <a:t>вейвлет-коэфициента</a:t>
            </a:r>
            <a:r>
              <a:rPr lang="ru-RU"/>
              <a:t>.</a:t>
            </a:r>
            <a:endParaRPr lang="en-US"/>
          </a:p>
        </p:txBody>
      </p:sp>
      <p:pic>
        <p:nvPicPr>
          <p:cNvPr id="15362" name="Picture 2"/>
          <p:cNvPicPr>
            <a:picLocks noChangeAspect="1" noChangeArrowheads="1"/>
          </p:cNvPicPr>
          <p:nvPr/>
        </p:nvPicPr>
        <p:blipFill>
          <a:blip r:embed="rId2"/>
          <a:stretch/>
        </p:blipFill>
        <p:spPr bwMode="auto">
          <a:xfrm>
            <a:off x="3275856" y="3501008"/>
            <a:ext cx="1066800" cy="2667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ru-RU"/>
              <a:t>Примеры порогов</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              </a:t>
            </a:r>
            <a:r>
              <a:rPr lang="en-US"/>
              <a:t>n</a:t>
            </a:r>
            <a:r>
              <a:rPr lang="ru-RU"/>
              <a:t> – масштаб</a:t>
            </a:r>
            <a:endParaRPr/>
          </a:p>
          <a:p>
            <a:pPr lvl="1">
              <a:defRPr/>
            </a:pPr>
            <a:r>
              <a:rPr lang="ru-RU"/>
              <a:t>Не учитывает сами данные, учитывает только размер</a:t>
            </a:r>
            <a:endParaRPr/>
          </a:p>
          <a:p>
            <a:pPr lvl="1">
              <a:defRPr/>
            </a:pPr>
            <a:r>
              <a:rPr lang="ru-RU"/>
              <a:t>Просто в реализации</a:t>
            </a:r>
            <a:endParaRPr/>
          </a:p>
          <a:p>
            <a:pPr>
              <a:defRPr/>
            </a:pPr>
            <a:r>
              <a:rPr lang="ru-RU"/>
              <a:t>    </a:t>
            </a:r>
            <a:r>
              <a:rPr lang="en-US"/>
              <a:t>     </a:t>
            </a:r>
            <a:r>
              <a:rPr lang="ru-RU"/>
              <a:t>   </a:t>
            </a:r>
            <a:r>
              <a:rPr lang="en-US"/>
              <a:t>    </a:t>
            </a:r>
            <a:r>
              <a:rPr lang="en-US"/>
              <a:t>Tn</a:t>
            </a:r>
            <a:r>
              <a:rPr lang="en-US"/>
              <a:t> – </a:t>
            </a:r>
            <a:r>
              <a:rPr lang="ru-RU"/>
              <a:t>мин-макс фильтр</a:t>
            </a:r>
            <a:endParaRPr/>
          </a:p>
          <a:p>
            <a:pPr>
              <a:defRPr/>
            </a:pPr>
            <a:r>
              <a:rPr lang="ru-RU"/>
              <a:t>  </a:t>
            </a:r>
            <a:endParaRPr/>
          </a:p>
          <a:p>
            <a:pPr>
              <a:defRPr/>
            </a:pPr>
            <a:endParaRPr lang="ru-RU"/>
          </a:p>
          <a:p>
            <a:pPr>
              <a:defRPr/>
            </a:pPr>
            <a:endParaRPr lang="ru-RU"/>
          </a:p>
        </p:txBody>
      </p:sp>
      <p:pic>
        <p:nvPicPr>
          <p:cNvPr id="16386" name="Picture 2"/>
          <p:cNvPicPr>
            <a:picLocks noChangeAspect="1" noChangeArrowheads="1"/>
          </p:cNvPicPr>
          <p:nvPr/>
        </p:nvPicPr>
        <p:blipFill>
          <a:blip r:embed="rId2"/>
          <a:stretch/>
        </p:blipFill>
        <p:spPr bwMode="auto">
          <a:xfrm>
            <a:off x="899592" y="1340768"/>
            <a:ext cx="1066800" cy="285750"/>
          </a:xfrm>
          <a:prstGeom prst="rect">
            <a:avLst/>
          </a:prstGeom>
          <a:noFill/>
          <a:ln w="9525">
            <a:noFill/>
            <a:miter lim="800000"/>
            <a:headEnd/>
            <a:tailEnd/>
          </a:ln>
        </p:spPr>
      </p:pic>
      <p:pic>
        <p:nvPicPr>
          <p:cNvPr id="16387" name="Picture 3"/>
          <p:cNvPicPr>
            <a:picLocks noChangeAspect="1" noChangeArrowheads="1"/>
          </p:cNvPicPr>
          <p:nvPr/>
        </p:nvPicPr>
        <p:blipFill>
          <a:blip r:embed="rId3"/>
          <a:stretch/>
        </p:blipFill>
        <p:spPr bwMode="auto">
          <a:xfrm>
            <a:off x="6660232" y="3645024"/>
            <a:ext cx="1990725" cy="485775"/>
          </a:xfrm>
          <a:prstGeom prst="rect">
            <a:avLst/>
          </a:prstGeom>
          <a:noFill/>
          <a:ln w="9525">
            <a:noFill/>
            <a:miter lim="800000"/>
            <a:headEnd/>
            <a:tailEnd/>
          </a:ln>
        </p:spPr>
      </p:pic>
      <p:pic>
        <p:nvPicPr>
          <p:cNvPr id="16388" name="Picture 4"/>
          <p:cNvPicPr>
            <a:picLocks noChangeAspect="1" noChangeArrowheads="1"/>
          </p:cNvPicPr>
          <p:nvPr/>
        </p:nvPicPr>
        <p:blipFill>
          <a:blip r:embed="rId4"/>
          <a:stretch/>
        </p:blipFill>
        <p:spPr bwMode="auto">
          <a:xfrm>
            <a:off x="4788024" y="4437112"/>
            <a:ext cx="4171950" cy="295274"/>
          </a:xfrm>
          <a:prstGeom prst="rect">
            <a:avLst/>
          </a:prstGeom>
          <a:noFill/>
          <a:ln w="9525">
            <a:noFill/>
            <a:miter lim="800000"/>
            <a:headEnd/>
            <a:tailEnd/>
          </a:ln>
        </p:spPr>
      </p:pic>
      <p:pic>
        <p:nvPicPr>
          <p:cNvPr id="16389" name="Picture 5"/>
          <p:cNvPicPr>
            <a:picLocks noChangeAspect="1" noChangeArrowheads="1"/>
          </p:cNvPicPr>
          <p:nvPr/>
        </p:nvPicPr>
        <p:blipFill>
          <a:blip r:embed="rId5"/>
          <a:stretch/>
        </p:blipFill>
        <p:spPr bwMode="auto">
          <a:xfrm>
            <a:off x="971599" y="2636912"/>
            <a:ext cx="936104" cy="339168"/>
          </a:xfrm>
          <a:prstGeom prst="rect">
            <a:avLst/>
          </a:prstGeom>
          <a:noFill/>
          <a:ln w="9525">
            <a:noFill/>
            <a:miter lim="800000"/>
            <a:headEnd/>
            <a:tailEnd/>
          </a:ln>
        </p:spPr>
      </p:pic>
      <p:pic>
        <p:nvPicPr>
          <p:cNvPr id="16392" name="Picture 8"/>
          <p:cNvPicPr>
            <a:picLocks noChangeAspect="1" noChangeArrowheads="1"/>
          </p:cNvPicPr>
          <p:nvPr/>
        </p:nvPicPr>
        <p:blipFill>
          <a:blip r:embed="rId6"/>
          <a:stretch/>
        </p:blipFill>
        <p:spPr bwMode="auto">
          <a:xfrm>
            <a:off x="899592" y="3068960"/>
            <a:ext cx="3902369" cy="36004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20482" name="Picture 2"/>
          <p:cNvPicPr>
            <a:picLocks noChangeAspect="1" noChangeArrowheads="1" noGrp="1"/>
          </p:cNvPicPr>
          <p:nvPr>
            <p:ph sz="quarter" idx="1"/>
          </p:nvPr>
        </p:nvPicPr>
        <p:blipFill>
          <a:blip r:embed="rId2"/>
          <a:stretch/>
        </p:blipFill>
        <p:spPr bwMode="auto">
          <a:xfrm>
            <a:off x="457200" y="2141436"/>
            <a:ext cx="8229600" cy="309265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9458" name="Picture 2"/>
          <p:cNvPicPr>
            <a:picLocks noChangeAspect="1" noChangeArrowheads="1"/>
          </p:cNvPicPr>
          <p:nvPr/>
        </p:nvPicPr>
        <p:blipFill>
          <a:blip r:embed="rId2"/>
          <a:stretch/>
        </p:blipFill>
        <p:spPr bwMode="auto">
          <a:xfrm>
            <a:off x="-180528" y="523875"/>
            <a:ext cx="9534525" cy="6334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8435" name="Picture 3"/>
          <p:cNvPicPr>
            <a:picLocks noChangeAspect="1" noChangeArrowheads="1"/>
          </p:cNvPicPr>
          <p:nvPr/>
        </p:nvPicPr>
        <p:blipFill>
          <a:blip r:embed="rId2"/>
          <a:stretch/>
        </p:blipFill>
        <p:spPr bwMode="auto">
          <a:xfrm>
            <a:off x="1259632" y="1484784"/>
            <a:ext cx="6353175" cy="43243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5" name="Заголовок 4"/>
          <p:cNvSpPr>
            <a:spLocks noGrp="1"/>
          </p:cNvSpPr>
          <p:nvPr>
            <p:ph type="ctrTitle"/>
          </p:nvPr>
        </p:nvSpPr>
        <p:spPr bwMode="auto"/>
        <p:txBody>
          <a:bodyPr/>
          <a:lstStyle/>
          <a:p>
            <a:pPr>
              <a:defRPr/>
            </a:pPr>
            <a:r>
              <a:rPr lang="ru-RU"/>
              <a:t>«Нормальное» разрешение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Публичные базы данных VIA </a:t>
            </a:r>
            <a:r>
              <a:rPr lang="ru-RU" b="1"/>
              <a:t>Group</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(VIA Group Public Databases).</a:t>
            </a:r>
            <a:endParaRPr lang="ru-RU"/>
          </a:p>
          <a:p>
            <a:pPr>
              <a:defRPr/>
            </a:pPr>
            <a:r>
              <a:rPr lang="ru-RU"/>
              <a:t>Включает документированные базы данных изображений, пригодные для разработки инструментов количественного анализа изображений, особенно в системах поддержки принятия врачебных решений (ССПВР). Создана в сотрудничестве с группой I-ELCAP. Содержат легкие КТ-изображения в формате DICOM вместе с описанными радиологами аномалиями. Доступ: </a:t>
            </a:r>
            <a:r>
              <a:rPr lang="ru-RU" u="sng">
                <a:hlinkClick r:id="rId2" tooltip="http://www.via.cornell.edu/databases/"/>
              </a:rPr>
              <a:t>http://www.via.cornell.edu/databases/</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Примеры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7410" name="Picture 2"/>
          <p:cNvPicPr>
            <a:picLocks noChangeAspect="1" noChangeArrowheads="1"/>
          </p:cNvPicPr>
          <p:nvPr/>
        </p:nvPicPr>
        <p:blipFill>
          <a:blip r:embed="rId2"/>
          <a:stretch/>
        </p:blipFill>
        <p:spPr bwMode="auto">
          <a:xfrm>
            <a:off x="1475656" y="1556792"/>
            <a:ext cx="6000750" cy="44481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1506" name="Picture 2"/>
          <p:cNvPicPr>
            <a:picLocks noChangeAspect="1" noChangeArrowheads="1"/>
          </p:cNvPicPr>
          <p:nvPr/>
        </p:nvPicPr>
        <p:blipFill>
          <a:blip r:embed="rId2"/>
          <a:stretch/>
        </p:blipFill>
        <p:spPr bwMode="auto">
          <a:xfrm>
            <a:off x="1876425" y="428625"/>
            <a:ext cx="5391150" cy="6000750"/>
          </a:xfrm>
          <a:prstGeom prst="rect">
            <a:avLst/>
          </a:prstGeom>
          <a:noFill/>
          <a:ln w="9525">
            <a:noFill/>
            <a:miter lim="800000"/>
            <a:headEnd/>
            <a:tailEnd/>
          </a:ln>
        </p:spPr>
      </p:pic>
      <p:pic>
        <p:nvPicPr>
          <p:cNvPr id="21507" name="Picture 3"/>
          <p:cNvPicPr>
            <a:picLocks noChangeAspect="1" noChangeArrowheads="1"/>
          </p:cNvPicPr>
          <p:nvPr/>
        </p:nvPicPr>
        <p:blipFill>
          <a:blip r:embed="rId3"/>
          <a:stretch/>
        </p:blipFill>
        <p:spPr bwMode="auto">
          <a:xfrm>
            <a:off x="1979712" y="0"/>
            <a:ext cx="5057775" cy="666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2530" name="Picture 2"/>
          <p:cNvPicPr>
            <a:picLocks noChangeAspect="1" noChangeArrowheads="1"/>
          </p:cNvPicPr>
          <p:nvPr/>
        </p:nvPicPr>
        <p:blipFill>
          <a:blip r:embed="rId2"/>
          <a:stretch/>
        </p:blipFill>
        <p:spPr bwMode="auto">
          <a:xfrm>
            <a:off x="1835696" y="1484784"/>
            <a:ext cx="5448300" cy="42957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3074" name="Picture 2"/>
          <p:cNvPicPr>
            <a:picLocks noChangeAspect="1" noChangeArrowheads="1"/>
          </p:cNvPicPr>
          <p:nvPr/>
        </p:nvPicPr>
        <p:blipFill>
          <a:blip r:embed="rId2"/>
          <a:stretch/>
        </p:blipFill>
        <p:spPr bwMode="auto">
          <a:xfrm>
            <a:off x="179512" y="0"/>
            <a:ext cx="8475920" cy="659735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en-US"/>
              <a:t>Rescaling</a:t>
            </a:r>
            <a:endParaRPr lang="ru-RU"/>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 name="Заголовок 4"/>
          <p:cNvSpPr>
            <a:spLocks noGrp="1"/>
          </p:cNvSpPr>
          <p:nvPr>
            <p:ph type="title"/>
          </p:nvPr>
        </p:nvSpPr>
        <p:spPr bwMode="auto"/>
        <p:txBody>
          <a:bodyPr/>
          <a:lstStyle/>
          <a:p>
            <a:pPr>
              <a:defRPr/>
            </a:pPr>
            <a:endParaRPr lang="ru-RU"/>
          </a:p>
        </p:txBody>
      </p:sp>
      <p:sp>
        <p:nvSpPr>
          <p:cNvPr id="4098" name="Rectangle 3"/>
          <p:cNvSpPr>
            <a:spLocks noChangeArrowheads="1" noGrp="1"/>
          </p:cNvSpPr>
          <p:nvPr>
            <p:ph type="subTitle" idx="4294967295"/>
          </p:nvPr>
        </p:nvSpPr>
        <p:spPr bwMode="auto">
          <a:xfrm>
            <a:off x="0" y="1463675"/>
            <a:ext cx="8175625" cy="3930650"/>
          </a:xfrm>
        </p:spPr>
        <p:txBody>
          <a:bodyPr/>
          <a:lstStyle/>
          <a:p>
            <a:pPr algn="l">
              <a:buFontTx/>
              <a:buChar char="•"/>
              <a:defRPr/>
            </a:pPr>
            <a:r>
              <a:rPr lang="en-GB" sz="2000"/>
              <a:t> Size reduction for email sending, publishing on the Internet</a:t>
            </a:r>
            <a:endParaRPr/>
          </a:p>
          <a:p>
            <a:pPr algn="l">
              <a:buFontTx/>
              <a:buChar char="•"/>
              <a:defRPr/>
            </a:pPr>
            <a:r>
              <a:rPr lang="en-GB" sz="2000"/>
              <a:t> Increasing of an image resolution or a printer</a:t>
            </a:r>
            <a:endParaRPr/>
          </a:p>
          <a:p>
            <a:pPr lvl="1" algn="l">
              <a:buFont typeface="Arial"/>
              <a:buChar char="•"/>
              <a:defRPr/>
            </a:pPr>
            <a:r>
              <a:rPr lang="en-GB" sz="1600"/>
              <a:t>In a case, when printer driver doesn’t have enough quality</a:t>
            </a:r>
            <a:endParaRPr/>
          </a:p>
          <a:p>
            <a:pPr algn="l">
              <a:buFontTx/>
              <a:buChar char="•"/>
              <a:defRPr/>
            </a:pPr>
            <a:r>
              <a:rPr lang="en-GB" sz="2000"/>
              <a:t> Image resizing for future analysis</a:t>
            </a:r>
            <a:endParaRPr/>
          </a:p>
          <a:p>
            <a:pPr lvl="1" algn="l">
              <a:defRPr/>
            </a:pPr>
            <a:endParaRPr lang="ru-RU" sz="1000"/>
          </a:p>
        </p:txBody>
      </p:sp>
      <p:sp>
        <p:nvSpPr>
          <p:cNvPr id="4099"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800">
                <a:solidFill>
                  <a:schemeClr val="bg1"/>
                </a:solidFill>
                <a:latin typeface="DendaNewBlackCondC"/>
              </a:rPr>
              <a:t>Main goal of rescaling</a:t>
            </a:r>
            <a:endParaRPr lang="ru-RU" sz="2800">
              <a:solidFill>
                <a:schemeClr val="bg1"/>
              </a:solidFill>
              <a:latin typeface="DendaNewBlackCondC"/>
            </a:endParaRPr>
          </a:p>
        </p:txBody>
      </p:sp>
      <p:pic>
        <p:nvPicPr>
          <p:cNvPr id="4100" name="Picture 7" descr="https://lh6.googleusercontent.com/hJeZt7kqfiRa1Zz8Blcln5YjCQgec16HuwsEKVed0sDoheMtEz_FVe7GhpaN7M265izx1KW-maan1QKbogm-2qIifkXJiYYcidEjmcn5Iiey6N6NeSMHg7h6apQv6TpmRo8"/>
          <p:cNvPicPr>
            <a:picLocks noChangeAspect="1" noChangeArrowheads="1"/>
          </p:cNvPicPr>
          <p:nvPr/>
        </p:nvPicPr>
        <p:blipFill>
          <a:blip r:embed="rId2">
            <a:clrChange>
              <a:clrFrom>
                <a:srgbClr val="FFFFFF"/>
              </a:clrFrom>
              <a:clrTo>
                <a:srgbClr val="FFFFFF">
                  <a:alpha val="0"/>
                </a:srgbClr>
              </a:clrTo>
            </a:clrChange>
          </a:blip>
          <a:stretch/>
        </p:blipFill>
        <p:spPr bwMode="auto">
          <a:xfrm>
            <a:off x="2928938" y="3357563"/>
            <a:ext cx="3019425" cy="14097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22"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Resampling type</a:t>
            </a:r>
            <a:endParaRPr lang="ru-RU" sz="2100">
              <a:solidFill>
                <a:schemeClr val="bg1"/>
              </a:solidFill>
              <a:latin typeface="DendaNewBlackCondC"/>
            </a:endParaRPr>
          </a:p>
        </p:txBody>
      </p:sp>
      <p:sp>
        <p:nvSpPr>
          <p:cNvPr id="5123" name="Rectangle 2"/>
          <p:cNvSpPr>
            <a:spLocks noChangeArrowheads="1" noGrp="1"/>
          </p:cNvSpPr>
          <p:nvPr>
            <p:ph type="title"/>
          </p:nvPr>
        </p:nvSpPr>
        <p:spPr bwMode="auto"/>
        <p:txBody>
          <a:bodyPr>
            <a:normAutofit/>
          </a:bodyPr>
          <a:lstStyle/>
          <a:p>
            <a:pPr algn="l">
              <a:defRPr/>
            </a:pPr>
            <a:r>
              <a:rPr lang="en-US" sz="3600">
                <a:solidFill>
                  <a:srgbClr val="0065BD"/>
                </a:solidFill>
                <a:latin typeface="DendaNewC"/>
              </a:rPr>
              <a:t>Upsampling</a:t>
            </a:r>
            <a:endParaRPr lang="ru-RU" sz="3600">
              <a:solidFill>
                <a:srgbClr val="0065BD"/>
              </a:solidFill>
              <a:latin typeface="DendaNewC"/>
            </a:endParaRPr>
          </a:p>
        </p:txBody>
      </p:sp>
      <p:sp>
        <p:nvSpPr>
          <p:cNvPr id="5124" name="Rectangle 3"/>
          <p:cNvSpPr>
            <a:spLocks noChangeArrowheads="1" noGrp="1"/>
          </p:cNvSpPr>
          <p:nvPr>
            <p:ph sz="quarter" idx="1"/>
          </p:nvPr>
        </p:nvSpPr>
        <p:spPr bwMode="auto"/>
        <p:txBody>
          <a:bodyPr/>
          <a:lstStyle/>
          <a:p>
            <a:pPr algn="l">
              <a:defRPr/>
            </a:pPr>
            <a:r>
              <a:rPr lang="en-GB" sz="1400"/>
              <a:t>Get a new information from old image</a:t>
            </a:r>
            <a:endParaRPr lang="ru-RU" sz="1400"/>
          </a:p>
        </p:txBody>
      </p:sp>
      <p:sp>
        <p:nvSpPr>
          <p:cNvPr id="5125" name="Rectangle 6"/>
          <p:cNvSpPr>
            <a:spLocks noChangeArrowheads="1"/>
          </p:cNvSpPr>
          <p:nvPr/>
        </p:nvSpPr>
        <p:spPr bwMode="auto">
          <a:xfrm>
            <a:off x="539750" y="2349500"/>
            <a:ext cx="7993063" cy="452438"/>
          </a:xfrm>
          <a:prstGeom prst="rect">
            <a:avLst/>
          </a:prstGeom>
          <a:noFill/>
          <a:ln w="9525">
            <a:noFill/>
            <a:miter lim="800000"/>
            <a:headEnd/>
            <a:tailEnd/>
          </a:ln>
        </p:spPr>
        <p:txBody>
          <a:bodyPr/>
          <a:lstStyle/>
          <a:p>
            <a:pPr>
              <a:spcBef>
                <a:spcPts val="0"/>
              </a:spcBef>
              <a:defRPr/>
            </a:pPr>
            <a:r>
              <a:rPr lang="en-US">
                <a:latin typeface="DendaNewC"/>
              </a:rPr>
              <a:t>Increasing image resolution</a:t>
            </a:r>
            <a:endParaRPr lang="ru-RU">
              <a:latin typeface="DendaNewC"/>
            </a:endParaRPr>
          </a:p>
        </p:txBody>
      </p:sp>
      <p:sp>
        <p:nvSpPr>
          <p:cNvPr id="11" name="Rectangle 2"/>
          <p:cNvSpPr txBox="1">
            <a:spLocks noChangeArrowheads="1"/>
          </p:cNvSpPr>
          <p:nvPr/>
        </p:nvSpPr>
        <p:spPr bwMode="auto">
          <a:xfrm>
            <a:off x="539750" y="4005263"/>
            <a:ext cx="8208963" cy="360362"/>
          </a:xfrm>
          <a:prstGeom prst="rect">
            <a:avLst/>
          </a:prstGeom>
          <a:noFill/>
          <a:ln w="9525">
            <a:noFill/>
            <a:miter lim="800000"/>
            <a:headEnd/>
            <a:tailEnd/>
          </a:ln>
        </p:spPr>
        <p:txBody>
          <a:bodyPr anchor="ctr"/>
          <a:lstStyle/>
          <a:p>
            <a:pPr>
              <a:defRPr/>
            </a:pPr>
            <a:r>
              <a:rPr lang="en-US" sz="3600">
                <a:solidFill>
                  <a:srgbClr val="0065BD"/>
                </a:solidFill>
                <a:latin typeface="DendaNewC"/>
                <a:ea typeface="+mj-ea"/>
                <a:cs typeface="+mj-cs"/>
              </a:rPr>
              <a:t>Downsampling</a:t>
            </a:r>
            <a:endParaRPr lang="ru-RU" sz="3600">
              <a:solidFill>
                <a:srgbClr val="0065BD"/>
              </a:solidFill>
              <a:latin typeface="DendaNewC"/>
              <a:ea typeface="+mj-ea"/>
              <a:cs typeface="+mj-cs"/>
            </a:endParaRPr>
          </a:p>
        </p:txBody>
      </p:sp>
      <p:sp>
        <p:nvSpPr>
          <p:cNvPr id="5127" name="Rectangle 6"/>
          <p:cNvSpPr>
            <a:spLocks noChangeArrowheads="1"/>
          </p:cNvSpPr>
          <p:nvPr/>
        </p:nvSpPr>
        <p:spPr bwMode="auto">
          <a:xfrm>
            <a:off x="539750" y="4489450"/>
            <a:ext cx="7993063" cy="452438"/>
          </a:xfrm>
          <a:prstGeom prst="rect">
            <a:avLst/>
          </a:prstGeom>
          <a:noFill/>
          <a:ln w="9525">
            <a:noFill/>
            <a:miter lim="800000"/>
            <a:headEnd/>
            <a:tailEnd/>
          </a:ln>
        </p:spPr>
        <p:txBody>
          <a:bodyPr/>
          <a:lstStyle/>
          <a:p>
            <a:pPr>
              <a:spcBef>
                <a:spcPts val="0"/>
              </a:spcBef>
              <a:defRPr/>
            </a:pPr>
            <a:r>
              <a:rPr lang="en-US">
                <a:latin typeface="DendaNewC"/>
              </a:rPr>
              <a:t>Decreasing image resolution</a:t>
            </a:r>
            <a:endParaRPr lang="ru-RU">
              <a:latin typeface="DendaNewC"/>
            </a:endParaRPr>
          </a:p>
          <a:p>
            <a:pPr>
              <a:spcBef>
                <a:spcPts val="0"/>
              </a:spcBef>
              <a:defRPr/>
            </a:pPr>
            <a:endParaRPr lang="ru-RU">
              <a:latin typeface="DendaNewC"/>
            </a:endParaRPr>
          </a:p>
        </p:txBody>
      </p:sp>
      <p:sp>
        <p:nvSpPr>
          <p:cNvPr id="13" name="Rectangle 3"/>
          <p:cNvSpPr txBox="1">
            <a:spLocks noChangeArrowheads="1"/>
          </p:cNvSpPr>
          <p:nvPr/>
        </p:nvSpPr>
        <p:spPr bwMode="auto">
          <a:xfrm>
            <a:off x="539750" y="4941888"/>
            <a:ext cx="4608513" cy="358775"/>
          </a:xfrm>
          <a:prstGeom prst="rect">
            <a:avLst/>
          </a:prstGeom>
          <a:noFill/>
          <a:ln w="9525">
            <a:noFill/>
            <a:miter lim="800000"/>
            <a:headEnd/>
            <a:tailEnd/>
          </a:ln>
        </p:spPr>
        <p:txBody>
          <a:bodyPr/>
          <a:lstStyle/>
          <a:p>
            <a:pPr>
              <a:spcBef>
                <a:spcPts val="0"/>
              </a:spcBef>
              <a:defRPr/>
            </a:pPr>
            <a:r>
              <a:rPr lang="en-GB" sz="1400">
                <a:latin typeface="+mn-lt"/>
              </a:rPr>
              <a:t>Loss of information from old image</a:t>
            </a:r>
            <a:endParaRPr lang="ru-RU" sz="1400">
              <a:latin typeface="+mn-lt"/>
            </a:endParaRPr>
          </a:p>
        </p:txBody>
      </p:sp>
      <p:sp>
        <p:nvSpPr>
          <p:cNvPr id="14" name="TextBox 13"/>
          <p:cNvSpPr txBox="1"/>
          <p:nvPr/>
        </p:nvSpPr>
        <p:spPr bwMode="auto">
          <a:xfrm>
            <a:off x="4572000" y="2060575"/>
            <a:ext cx="4248150" cy="3570288"/>
          </a:xfrm>
          <a:prstGeom prst="rect">
            <a:avLst/>
          </a:prstGeom>
          <a:noFill/>
        </p:spPr>
        <p:txBody>
          <a:bodyPr>
            <a:spAutoFit/>
          </a:bodyPr>
          <a:lstStyle/>
          <a:p>
            <a:pPr>
              <a:spcAft>
                <a:spcPts val="1200"/>
              </a:spcAft>
              <a:defRPr/>
            </a:pPr>
            <a:r>
              <a:rPr lang="en-US">
                <a:latin typeface="+mn-lt"/>
              </a:rPr>
              <a:t>The three most important hypotheses for interpolation are:</a:t>
            </a:r>
            <a:endParaRPr/>
          </a:p>
          <a:p>
            <a:pPr marL="342900" indent="-342900">
              <a:buFont typeface="+mj-lt"/>
              <a:buAutoNum type="arabicPeriod"/>
              <a:defRPr/>
            </a:pPr>
            <a:r>
              <a:rPr lang="en-US">
                <a:latin typeface="+mn-lt"/>
              </a:rPr>
              <a:t>The underlying data is continuously defined;</a:t>
            </a:r>
            <a:endParaRPr/>
          </a:p>
          <a:p>
            <a:pPr marL="342900" indent="-342900">
              <a:buFont typeface="+mj-lt"/>
              <a:buAutoNum type="arabicPeriod"/>
              <a:defRPr/>
            </a:pPr>
            <a:r>
              <a:rPr lang="en-US">
                <a:latin typeface="+mn-lt"/>
              </a:rPr>
              <a:t>Given data samples, it is possible to compute a data value of the underlying continuous function at any abscissa value;</a:t>
            </a:r>
            <a:endParaRPr/>
          </a:p>
          <a:p>
            <a:pPr marL="342900" indent="-342900">
              <a:buFont typeface="+mj-lt"/>
              <a:buAutoNum type="arabicPeriod"/>
              <a:defRPr/>
            </a:pPr>
            <a:r>
              <a:rPr lang="en-US">
                <a:latin typeface="+mn-lt"/>
              </a:rPr>
              <a:t>The evaluation of the underlying continuous function at the sampling points yields the same value as the data themselves</a:t>
            </a:r>
            <a:r>
              <a:rPr lang="en-US" sz="1400">
                <a:latin typeface="+mn-lt"/>
              </a:rPr>
              <a:t>.</a:t>
            </a:r>
            <a:endParaRPr lang="ru-RU" sz="1400">
              <a:latin typeface="+mn-l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146"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800">
                <a:solidFill>
                  <a:schemeClr val="bg1"/>
                </a:solidFill>
                <a:latin typeface="DendaNewBlackCondC"/>
              </a:rPr>
              <a:t>The problem</a:t>
            </a:r>
            <a:endParaRPr lang="ru-RU" sz="2800">
              <a:solidFill>
                <a:schemeClr val="bg1"/>
              </a:solidFill>
              <a:latin typeface="DendaNewBlackCondC"/>
            </a:endParaRPr>
          </a:p>
        </p:txBody>
      </p:sp>
      <p:sp>
        <p:nvSpPr>
          <p:cNvPr id="6149" name="Rectangle 6"/>
          <p:cNvSpPr>
            <a:spLocks noChangeArrowheads="1"/>
          </p:cNvSpPr>
          <p:nvPr/>
        </p:nvSpPr>
        <p:spPr bwMode="auto">
          <a:xfrm>
            <a:off x="539750" y="1628775"/>
            <a:ext cx="7993063" cy="3529013"/>
          </a:xfrm>
          <a:prstGeom prst="rect">
            <a:avLst/>
          </a:prstGeom>
          <a:noFill/>
          <a:ln w="9525">
            <a:noFill/>
            <a:miter lim="800000"/>
            <a:headEnd/>
            <a:tailEnd/>
          </a:ln>
        </p:spPr>
        <p:txBody>
          <a:bodyPr/>
          <a:lstStyle/>
          <a:p>
            <a:pPr>
              <a:spcBef>
                <a:spcPts val="0"/>
              </a:spcBef>
              <a:defRPr/>
            </a:pPr>
            <a:r>
              <a:rPr lang="en-US">
                <a:latin typeface="+mn-lt"/>
              </a:rPr>
              <a:t>Can we get same image after applying of such steps:</a:t>
            </a:r>
            <a:endParaRPr/>
          </a:p>
          <a:p>
            <a:pPr marL="342900" indent="-342900">
              <a:spcBef>
                <a:spcPts val="0"/>
              </a:spcBef>
              <a:buFont typeface="+mj-lt"/>
              <a:buAutoNum type="arabicPeriod"/>
              <a:defRPr/>
            </a:pPr>
            <a:r>
              <a:rPr lang="en-US">
                <a:latin typeface="+mn-lt"/>
              </a:rPr>
              <a:t>Downsampling</a:t>
            </a:r>
            <a:endParaRPr lang="en-US">
              <a:latin typeface="+mn-lt"/>
            </a:endParaRPr>
          </a:p>
          <a:p>
            <a:pPr marL="342900" indent="-342900">
              <a:spcBef>
                <a:spcPts val="0"/>
              </a:spcBef>
              <a:buFont typeface="+mj-lt"/>
              <a:buAutoNum type="arabicPeriod"/>
              <a:defRPr/>
            </a:pPr>
            <a:r>
              <a:rPr lang="en-US">
                <a:latin typeface="+mn-lt"/>
              </a:rPr>
              <a:t>Upsampling</a:t>
            </a:r>
            <a:endParaRPr lang="en-US">
              <a:latin typeface="+mn-lt"/>
            </a:endParaRPr>
          </a:p>
          <a:p>
            <a:pPr marL="342900" indent="-342900">
              <a:spcBef>
                <a:spcPts val="0"/>
              </a:spcBef>
              <a:defRPr/>
            </a:pPr>
            <a:r>
              <a:rPr lang="en-US">
                <a:latin typeface="+mn-lt"/>
              </a:rPr>
              <a:t>?</a:t>
            </a:r>
            <a:endParaRPr/>
          </a:p>
          <a:p>
            <a:pPr>
              <a:spcBef>
                <a:spcPts val="0"/>
              </a:spcBef>
              <a:defRPr/>
            </a:pPr>
            <a:endParaRPr lang="ru-RU">
              <a:latin typeface="+mn-lt"/>
            </a:endParaRPr>
          </a:p>
        </p:txBody>
      </p:sp>
      <p:pic>
        <p:nvPicPr>
          <p:cNvPr id="6148" name="Picture 7" descr="https://lh3.googleusercontent.com/fbrShxU614UiQ2vHX00_zcI62u2IkphY3t0D9EuNUyQxfG9Bp3qRYGWSsZgZF3hxJOmQfbDEt1yMKZfU0iqjiNGBtTi7VPtnwIztPMv75n0f7VF_mcuz_EslM03nihr5qRD0"/>
          <p:cNvPicPr>
            <a:picLocks noChangeAspect="1" noChangeArrowheads="1"/>
          </p:cNvPicPr>
          <p:nvPr/>
        </p:nvPicPr>
        <p:blipFill>
          <a:blip r:embed="rId2">
            <a:clrChange>
              <a:clrFrom>
                <a:srgbClr val="000000"/>
              </a:clrFrom>
              <a:clrTo>
                <a:srgbClr val="000000">
                  <a:alpha val="0"/>
                </a:srgbClr>
              </a:clrTo>
            </a:clrChange>
          </a:blip>
          <a:stretch/>
        </p:blipFill>
        <p:spPr bwMode="auto">
          <a:xfrm>
            <a:off x="2411413" y="2420938"/>
            <a:ext cx="3986211" cy="2416175"/>
          </a:xfrm>
          <a:prstGeom prst="rect">
            <a:avLst/>
          </a:prstGeom>
          <a:noFill/>
          <a:ln w="9525">
            <a:noFill/>
            <a:miter lim="800000"/>
            <a:headEnd/>
            <a:tailEnd/>
          </a:ln>
        </p:spPr>
      </p:pic>
      <p:sp>
        <p:nvSpPr>
          <p:cNvPr id="5" name="Заголовок 4"/>
          <p:cNvSpPr>
            <a:spLocks noGrp="1"/>
          </p:cNvSpPr>
          <p:nvPr>
            <p:ph type="title"/>
          </p:nvPr>
        </p:nvSpPr>
        <p:spPr bwMode="auto"/>
        <p:txBody>
          <a:body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170"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Quiz</a:t>
            </a:r>
            <a:endParaRPr lang="ru-RU" sz="2100">
              <a:solidFill>
                <a:schemeClr val="bg1"/>
              </a:solidFill>
              <a:latin typeface="DendaNewBlackCondC"/>
            </a:endParaRPr>
          </a:p>
        </p:txBody>
      </p:sp>
      <p:sp>
        <p:nvSpPr>
          <p:cNvPr id="6149" name="Rectangle 6"/>
          <p:cNvSpPr>
            <a:spLocks noChangeArrowheads="1"/>
          </p:cNvSpPr>
          <p:nvPr/>
        </p:nvSpPr>
        <p:spPr bwMode="auto">
          <a:xfrm>
            <a:off x="539750" y="3195638"/>
            <a:ext cx="7993063" cy="466725"/>
          </a:xfrm>
          <a:prstGeom prst="rect">
            <a:avLst/>
          </a:prstGeom>
          <a:noFill/>
          <a:ln w="9525">
            <a:noFill/>
            <a:miter lim="800000"/>
            <a:headEnd/>
            <a:tailEnd/>
          </a:ln>
        </p:spPr>
        <p:txBody>
          <a:bodyPr/>
          <a:lstStyle/>
          <a:p>
            <a:pPr marL="342900" indent="-342900" algn="ctr">
              <a:spcBef>
                <a:spcPts val="0"/>
              </a:spcBef>
              <a:defRPr/>
            </a:pPr>
            <a:r>
              <a:rPr lang="en-US">
                <a:latin typeface="DendaNewC"/>
              </a:rPr>
              <a:t>How does </a:t>
            </a:r>
            <a:r>
              <a:rPr lang="en-US">
                <a:latin typeface="DendaNewC"/>
              </a:rPr>
              <a:t>downsampling</a:t>
            </a:r>
            <a:r>
              <a:rPr lang="en-US">
                <a:latin typeface="DendaNewC"/>
              </a:rPr>
              <a:t> algorithm work? What do you think?</a:t>
            </a:r>
            <a:endParaRPr/>
          </a:p>
          <a:p>
            <a:pPr>
              <a:spcBef>
                <a:spcPts val="0"/>
              </a:spcBef>
              <a:defRPr/>
            </a:pPr>
            <a:endParaRPr lang="ru-RU">
              <a:latin typeface="DendaNewC"/>
            </a:endParaRPr>
          </a:p>
        </p:txBody>
      </p:sp>
      <p:sp>
        <p:nvSpPr>
          <p:cNvPr id="4" name="Заголовок 3"/>
          <p:cNvSpPr>
            <a:spLocks noGrp="1"/>
          </p:cNvSpPr>
          <p:nvPr>
            <p:ph type="title"/>
          </p:nvPr>
        </p:nvSpPr>
        <p:spPr bwMode="auto"/>
        <p:txBody>
          <a:body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194"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How is it work?</a:t>
            </a:r>
            <a:endParaRPr lang="ru-RU" sz="2100">
              <a:solidFill>
                <a:schemeClr val="bg1"/>
              </a:solidFill>
              <a:latin typeface="DendaNewBlackCondC"/>
            </a:endParaRPr>
          </a:p>
        </p:txBody>
      </p:sp>
      <p:sp>
        <p:nvSpPr>
          <p:cNvPr id="7173" name="Rectangle 6"/>
          <p:cNvSpPr>
            <a:spLocks noChangeArrowheads="1"/>
          </p:cNvSpPr>
          <p:nvPr/>
        </p:nvSpPr>
        <p:spPr bwMode="auto">
          <a:xfrm>
            <a:off x="576263" y="2582863"/>
            <a:ext cx="7993062" cy="1692275"/>
          </a:xfrm>
          <a:prstGeom prst="rect">
            <a:avLst/>
          </a:prstGeom>
          <a:noFill/>
          <a:ln w="9525">
            <a:noFill/>
            <a:miter lim="800000"/>
            <a:headEnd/>
            <a:tailEnd/>
          </a:ln>
        </p:spPr>
        <p:txBody>
          <a:bodyPr/>
          <a:lstStyle/>
          <a:p>
            <a:pPr>
              <a:spcBef>
                <a:spcPts val="0"/>
              </a:spcBef>
              <a:defRPr/>
            </a:pPr>
            <a:r>
              <a:rPr lang="en-US">
                <a:latin typeface="DendaNewC"/>
              </a:rPr>
              <a:t>We will talk only about separable methods (in our 2D case). It’s mean that we have two step in every rescaling algorithm:</a:t>
            </a:r>
            <a:endParaRPr/>
          </a:p>
          <a:p>
            <a:pPr marL="342900" indent="-342900">
              <a:spcBef>
                <a:spcPts val="0"/>
              </a:spcBef>
              <a:buFont typeface="+mj-lt"/>
              <a:buAutoNum type="arabicPeriod"/>
              <a:defRPr/>
            </a:pPr>
            <a:r>
              <a:rPr lang="en-US">
                <a:latin typeface="+mn-lt"/>
              </a:rPr>
              <a:t>Calculate rescaling only for rows.</a:t>
            </a:r>
            <a:endParaRPr/>
          </a:p>
          <a:p>
            <a:pPr marL="342900" indent="-342900">
              <a:spcBef>
                <a:spcPts val="0"/>
              </a:spcBef>
              <a:buFont typeface="+mj-lt"/>
              <a:buAutoNum type="arabicPeriod"/>
              <a:defRPr/>
            </a:pPr>
            <a:r>
              <a:rPr lang="en-US">
                <a:latin typeface="+mn-lt"/>
              </a:rPr>
              <a:t>Calculate rescaling for columns from step 1.</a:t>
            </a:r>
            <a:endParaRPr/>
          </a:p>
          <a:p>
            <a:pPr>
              <a:spcBef>
                <a:spcPts val="0"/>
              </a:spcBef>
              <a:defRPr/>
            </a:pPr>
            <a:endParaRPr lang="ru-RU">
              <a:latin typeface="DendaNewC"/>
            </a:endParaRPr>
          </a:p>
        </p:txBody>
      </p:sp>
      <p:sp>
        <p:nvSpPr>
          <p:cNvPr id="4" name="Заголовок 3"/>
          <p:cNvSpPr>
            <a:spLocks noGrp="1"/>
          </p:cNvSpPr>
          <p:nvPr>
            <p:ph type="title"/>
          </p:nvPr>
        </p:nvSpPr>
        <p:spPr bwMode="auto"/>
        <p:txBody>
          <a:body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База данных изображений </a:t>
            </a:r>
            <a:r>
              <a:rPr lang="en-US" b="1"/>
              <a:t>USC-SIPI</a:t>
            </a:r>
            <a:r>
              <a:rPr lang="en-US"/>
              <a:t> </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en-US"/>
              <a:t> (The USC-SIPI Image Database).</a:t>
            </a:r>
            <a:endParaRPr lang="ru-RU"/>
          </a:p>
          <a:p>
            <a:pPr>
              <a:defRPr/>
            </a:pPr>
            <a:r>
              <a:rPr lang="ru-RU"/>
              <a:t>Представляет собой набор оцифрованных изображений. Предназначен в основном для поддержки исследований в области обработки изображений, анализа и машинного зрения. Первое издание базы данных изображений USC-SIPI было распространено в 1977 году, и с тех пор было добавлено много новых изображений. База данных разделена на тома, основанные на основном характере изображений. Изображения в каждом томе имеют различные размеры, такие как 256x256 пикселей, 512x512 пикселей или 1024x1024 пикселей. Все изображения имеют 8 бит / пиксель для черно-белых изображений, 24 бит / пиксель для цветных изображений.  Доступ: </a:t>
            </a:r>
            <a:r>
              <a:rPr lang="ru-RU" u="sng">
                <a:hlinkClick r:id="rId2" tooltip="http://sipi.usc.edu/database/"/>
              </a:rPr>
              <a:t>http://sipi.usc.edu/database/</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218"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Upsampling</a:t>
            </a:r>
            <a:endParaRPr lang="ru-RU" sz="2100">
              <a:solidFill>
                <a:schemeClr val="bg1"/>
              </a:solidFill>
              <a:latin typeface="DendaNewBlackCondC"/>
            </a:endParaRPr>
          </a:p>
        </p:txBody>
      </p:sp>
      <p:sp>
        <p:nvSpPr>
          <p:cNvPr id="8197" name="Rectangle 6"/>
          <p:cNvSpPr>
            <a:spLocks noChangeArrowheads="1"/>
          </p:cNvSpPr>
          <p:nvPr/>
        </p:nvSpPr>
        <p:spPr bwMode="auto">
          <a:xfrm>
            <a:off x="539750" y="1557337"/>
            <a:ext cx="7993063" cy="3816350"/>
          </a:xfrm>
          <a:prstGeom prst="rect">
            <a:avLst/>
          </a:prstGeom>
          <a:noFill/>
          <a:ln w="9525">
            <a:noFill/>
            <a:miter lim="800000"/>
            <a:headEnd/>
            <a:tailEnd/>
          </a:ln>
        </p:spPr>
        <p:txBody>
          <a:bodyPr/>
          <a:lstStyle/>
          <a:p>
            <a:pPr>
              <a:spcBef>
                <a:spcPts val="0"/>
              </a:spcBef>
              <a:defRPr/>
            </a:pPr>
            <a:r>
              <a:rPr lang="en-US">
                <a:latin typeface="DendaNewC"/>
              </a:rPr>
              <a:t>We want to add some new pixels to our image I(</a:t>
            </a:r>
            <a:r>
              <a:rPr lang="en-US">
                <a:latin typeface="DendaNewC"/>
              </a:rPr>
              <a:t>n,m</a:t>
            </a:r>
            <a:r>
              <a:rPr lang="en-US">
                <a:latin typeface="DendaNewC"/>
              </a:rPr>
              <a:t>).</a:t>
            </a:r>
            <a:endParaRPr/>
          </a:p>
          <a:p>
            <a:pPr>
              <a:spcBef>
                <a:spcPts val="0"/>
              </a:spcBef>
              <a:defRPr/>
            </a:pPr>
            <a:r>
              <a:rPr lang="en-US">
                <a:latin typeface="DendaNewC"/>
              </a:rPr>
              <a:t>We have 3 thesis for this:</a:t>
            </a:r>
            <a:endParaRPr/>
          </a:p>
          <a:p>
            <a:pPr marL="342900" indent="-342900">
              <a:spcBef>
                <a:spcPts val="0"/>
              </a:spcBef>
              <a:buFont typeface="+mj-lt"/>
              <a:buAutoNum type="arabicPeriod"/>
              <a:defRPr/>
            </a:pPr>
            <a:r>
              <a:rPr lang="en-US">
                <a:latin typeface="DendaNewC"/>
              </a:rPr>
              <a:t>New pixel must have at least 4 neighbors.</a:t>
            </a:r>
            <a:endParaRPr/>
          </a:p>
          <a:p>
            <a:pPr marL="342900" indent="-342900">
              <a:spcBef>
                <a:spcPts val="0"/>
              </a:spcBef>
              <a:buFont typeface="+mj-lt"/>
              <a:buAutoNum type="arabicPeriod"/>
              <a:defRPr/>
            </a:pPr>
            <a:r>
              <a:rPr lang="en-US">
                <a:latin typeface="DendaNewC"/>
              </a:rPr>
              <a:t>The simplest case is if we have this 4 points as vertexes of a square.</a:t>
            </a:r>
            <a:endParaRPr/>
          </a:p>
          <a:p>
            <a:pPr marL="342900" indent="-342900">
              <a:spcBef>
                <a:spcPts val="0"/>
              </a:spcBef>
              <a:buFont typeface="+mj-lt"/>
              <a:buAutoNum type="arabicPeriod"/>
              <a:defRPr/>
            </a:pPr>
            <a:r>
              <a:rPr lang="en-US">
                <a:latin typeface="DendaNewC"/>
              </a:rPr>
              <a:t>We have interpolation problem. </a:t>
            </a:r>
            <a:endParaRPr/>
          </a:p>
          <a:p>
            <a:pPr>
              <a:spcBef>
                <a:spcPts val="0"/>
              </a:spcBef>
              <a:defRPr/>
            </a:pPr>
            <a:r>
              <a:rPr lang="en-US">
                <a:latin typeface="DendaNewC"/>
              </a:rPr>
              <a:t> </a:t>
            </a:r>
            <a:endParaRPr lang="ru-RU">
              <a:latin typeface="DendaNewC"/>
            </a:endParaRPr>
          </a:p>
        </p:txBody>
      </p:sp>
      <p:pic>
        <p:nvPicPr>
          <p:cNvPr id="8199" name="Picture 7" descr="https://lh3.googleusercontent.com/KdeO_RvOcV8gwnNLZUtA3MA2sgnmYYj_qfFqPEV9lJFK_pqe-opjIQJb2ymz19ikIytMaj85Ow1M5YNon-G9V9IaHLtLyP9aHCPSxU30kPu6KRisbBb2X9qVYTIO6sHV5Wg"/>
          <p:cNvPicPr>
            <a:picLocks noChangeAspect="1" noChangeArrowheads="1"/>
          </p:cNvPicPr>
          <p:nvPr/>
        </p:nvPicPr>
        <p:blipFill>
          <a:blip r:embed="rId2">
            <a:duotone>
              <a:prstClr val="black"/>
              <a:schemeClr val="accent1">
                <a:tint val="45000"/>
                <a:satMod val="400000"/>
              </a:schemeClr>
            </a:duotone>
          </a:blip>
          <a:stretch/>
        </p:blipFill>
        <p:spPr bwMode="auto">
          <a:xfrm>
            <a:off x="4932040" y="3645024"/>
            <a:ext cx="2494012" cy="2525988"/>
          </a:xfrm>
          <a:prstGeom prst="rect">
            <a:avLst/>
          </a:prstGeom>
          <a:noFill/>
        </p:spPr>
      </p:pic>
      <p:sp>
        <p:nvSpPr>
          <p:cNvPr id="5" name="Заголовок 4"/>
          <p:cNvSpPr>
            <a:spLocks noGrp="1"/>
          </p:cNvSpPr>
          <p:nvPr>
            <p:ph type="title"/>
          </p:nvPr>
        </p:nvSpPr>
        <p:spPr bwMode="auto"/>
        <p:txBody>
          <a:bodyPr/>
          <a:lstStyle/>
          <a:p>
            <a:pPr>
              <a:defRPr/>
            </a:pPr>
            <a:r>
              <a:rPr lang="en-US">
                <a:solidFill>
                  <a:srgbClr val="0065BD"/>
                </a:solidFill>
              </a:rPr>
              <a:t>Bilinear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242" name="Rectangle 2"/>
          <p:cNvSpPr>
            <a:spLocks noChangeArrowheads="1" noGrp="1"/>
          </p:cNvSpPr>
          <p:nvPr>
            <p:ph type="title"/>
          </p:nvPr>
        </p:nvSpPr>
        <p:spPr bwMode="auto">
          <a:xfrm>
            <a:off x="395536" y="2996952"/>
            <a:ext cx="8229600" cy="914400"/>
          </a:xfrm>
        </p:spPr>
        <p:txBody>
          <a:bodyPr>
            <a:normAutofit fontScale="90000"/>
          </a:bodyPr>
          <a:lstStyle/>
          <a:p>
            <a:pPr algn="l">
              <a:defRPr/>
            </a:pPr>
            <a:r>
              <a:rPr lang="en-US" sz="3600">
                <a:solidFill>
                  <a:srgbClr val="0065BD"/>
                </a:solidFill>
                <a:latin typeface="DendaNewC"/>
              </a:rPr>
              <a:t>We can’t get new data (information) after applying of an interpolation algorithm. The best thing that we can do is a reduction of artifacts.</a:t>
            </a:r>
            <a:endParaRPr lang="ru-RU" sz="3600">
              <a:solidFill>
                <a:srgbClr val="0065BD"/>
              </a:solidFill>
              <a:latin typeface="DendaNewC"/>
            </a:endParaRPr>
          </a:p>
        </p:txBody>
      </p:sp>
      <p:sp>
        <p:nvSpPr>
          <p:cNvPr id="10243"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It’s important</a:t>
            </a:r>
            <a:endParaRPr lang="ru-RU" sz="2100">
              <a:solidFill>
                <a:schemeClr val="bg1"/>
              </a:solidFill>
              <a:latin typeface="DendaNewBlackCondC"/>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266" name="Rectangle 5"/>
          <p:cNvSpPr>
            <a:spLocks noChangeArrowheads="1"/>
          </p:cNvSpPr>
          <p:nvPr/>
        </p:nvSpPr>
        <p:spPr bwMode="auto">
          <a:xfrm>
            <a:off x="755650" y="1341438"/>
            <a:ext cx="4176713" cy="2520950"/>
          </a:xfrm>
          <a:prstGeom prst="rect">
            <a:avLst/>
          </a:prstGeom>
          <a:noFill/>
          <a:ln w="9525">
            <a:noFill/>
            <a:miter lim="800000"/>
            <a:headEnd/>
            <a:tailEnd/>
          </a:ln>
        </p:spPr>
        <p:txBody>
          <a:bodyPr anchor="ctr"/>
          <a:lstStyle/>
          <a:p>
            <a:pPr>
              <a:defRPr/>
            </a:pPr>
            <a:r>
              <a:rPr lang="en-US" sz="3600">
                <a:solidFill>
                  <a:schemeClr val="bg1"/>
                </a:solidFill>
                <a:latin typeface="DendaNewC"/>
              </a:rPr>
              <a:t>Linear interpolation methods</a:t>
            </a:r>
            <a:endParaRPr/>
          </a:p>
        </p:txBody>
      </p:sp>
      <p:pic>
        <p:nvPicPr>
          <p:cNvPr id="11267" name="Picture 8" descr="Prezent_Logo_Eng"/>
          <p:cNvPicPr>
            <a:picLocks noChangeAspect="1" noChangeArrowheads="1"/>
          </p:cNvPicPr>
          <p:nvPr/>
        </p:nvPicPr>
        <p:blipFill>
          <a:blip r:embed="rId2"/>
          <a:stretch/>
        </p:blipFill>
        <p:spPr bwMode="auto">
          <a:xfrm>
            <a:off x="827088" y="692150"/>
            <a:ext cx="2952750" cy="642938"/>
          </a:xfrm>
          <a:prstGeom prst="rect">
            <a:avLst/>
          </a:prstGeom>
          <a:noFill/>
          <a:ln w="9525">
            <a:noFill/>
            <a:miter lim="800000"/>
            <a:headEnd/>
            <a:tailEnd/>
          </a:ln>
        </p:spPr>
      </p:pic>
      <p:sp>
        <p:nvSpPr>
          <p:cNvPr id="4" name="Заголовок 3"/>
          <p:cNvSpPr>
            <a:spLocks noGrp="1"/>
          </p:cNvSpPr>
          <p:nvPr>
            <p:ph type="ctrTitle"/>
          </p:nvPr>
        </p:nvSpPr>
        <p:spPr bwMode="auto"/>
        <p:txBody>
          <a:bodyPr>
            <a:normAutofit/>
          </a:bodyPr>
          <a:lstStyle/>
          <a:p>
            <a:pPr>
              <a:defRPr/>
            </a:pPr>
            <a:r>
              <a:rPr lang="en-US"/>
              <a:t>Linear interpolation methods</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 name="Заголовок 7"/>
          <p:cNvSpPr>
            <a:spLocks noGrp="1"/>
          </p:cNvSpPr>
          <p:nvPr>
            <p:ph type="title"/>
          </p:nvPr>
        </p:nvSpPr>
        <p:spPr bwMode="auto"/>
        <p:txBody>
          <a:bodyPr/>
          <a:lstStyle/>
          <a:p>
            <a:pPr>
              <a:defRPr/>
            </a:pPr>
            <a:r>
              <a:rPr lang="en-US">
                <a:solidFill>
                  <a:srgbClr val="0065BD"/>
                </a:solidFill>
              </a:rPr>
              <a:t>Nearest Neighbor method</a:t>
            </a:r>
            <a:endParaRPr/>
          </a:p>
        </p:txBody>
      </p:sp>
      <p:sp>
        <p:nvSpPr>
          <p:cNvPr id="12290" name="Rectangle 3"/>
          <p:cNvSpPr>
            <a:spLocks noChangeArrowheads="1" noGrp="1"/>
          </p:cNvSpPr>
          <p:nvPr>
            <p:ph type="subTitle" idx="4294967295"/>
          </p:nvPr>
        </p:nvSpPr>
        <p:spPr bwMode="auto">
          <a:xfrm>
            <a:off x="0" y="2349500"/>
            <a:ext cx="4608513" cy="1579563"/>
          </a:xfrm>
        </p:spPr>
        <p:txBody>
          <a:bodyPr>
            <a:normAutofit fontScale="62500" lnSpcReduction="20000"/>
          </a:bodyPr>
          <a:lstStyle/>
          <a:p>
            <a:pPr algn="l">
              <a:defRPr/>
            </a:pPr>
            <a:r>
              <a:rPr lang="en-GB" sz="1400" b="1"/>
              <a:t>Advantages:</a:t>
            </a:r>
            <a:r>
              <a:rPr lang="en-GB" sz="1400"/>
              <a:t>  </a:t>
            </a:r>
            <a:endParaRPr/>
          </a:p>
          <a:p>
            <a:pPr algn="l">
              <a:buFont typeface="Wingdings"/>
              <a:buChar char="ü"/>
              <a:defRPr/>
            </a:pPr>
            <a:r>
              <a:rPr lang="en-GB" sz="1400"/>
              <a:t> Very fast algorithm</a:t>
            </a:r>
            <a:endParaRPr/>
          </a:p>
          <a:p>
            <a:pPr algn="l">
              <a:buFont typeface="Wingdings"/>
              <a:buChar char="ü"/>
              <a:defRPr/>
            </a:pPr>
            <a:endParaRPr lang="en-GB" sz="1400"/>
          </a:p>
          <a:p>
            <a:pPr algn="l">
              <a:defRPr/>
            </a:pPr>
            <a:r>
              <a:rPr lang="en-GB" sz="1400" b="1"/>
              <a:t>Drawbacks:</a:t>
            </a:r>
            <a:endParaRPr/>
          </a:p>
          <a:p>
            <a:pPr algn="l">
              <a:buFontTx/>
              <a:buChar char="•"/>
              <a:defRPr/>
            </a:pPr>
            <a:r>
              <a:rPr lang="en-GB" sz="1400"/>
              <a:t> Upsampling –  blockiness</a:t>
            </a:r>
            <a:r>
              <a:rPr lang="ru-RU" sz="1400"/>
              <a:t> </a:t>
            </a:r>
            <a:r>
              <a:rPr lang="en-US" sz="1400"/>
              <a:t>of a resulting image.</a:t>
            </a:r>
            <a:endParaRPr/>
          </a:p>
          <a:p>
            <a:pPr algn="l">
              <a:buFontTx/>
              <a:buChar char="•"/>
              <a:defRPr/>
            </a:pPr>
            <a:r>
              <a:rPr lang="en-US" sz="1400"/>
              <a:t> Downsampling – graininess of the resulting image.</a:t>
            </a:r>
            <a:endParaRPr/>
          </a:p>
          <a:p>
            <a:pPr algn="l">
              <a:buFontTx/>
              <a:buChar char="•"/>
              <a:defRPr/>
            </a:pPr>
            <a:endParaRPr lang="en-GB" sz="1400"/>
          </a:p>
          <a:p>
            <a:pPr algn="l">
              <a:defRPr/>
            </a:pPr>
            <a:r>
              <a:rPr lang="en-GB" sz="1400"/>
              <a:t> </a:t>
            </a:r>
            <a:endParaRPr/>
          </a:p>
          <a:p>
            <a:pPr algn="l">
              <a:buFont typeface="Wingdings"/>
              <a:buChar char="ü"/>
              <a:defRPr/>
            </a:pPr>
            <a:endParaRPr lang="en-GB" sz="1400"/>
          </a:p>
          <a:p>
            <a:pPr algn="l">
              <a:buFont typeface="Wingdings"/>
              <a:buChar char="ü"/>
              <a:defRPr/>
            </a:pPr>
            <a:endParaRPr lang="ru-RU" sz="1400"/>
          </a:p>
        </p:txBody>
      </p:sp>
      <p:sp>
        <p:nvSpPr>
          <p:cNvPr id="12292" name="Rectangle 6"/>
          <p:cNvSpPr>
            <a:spLocks noChangeArrowheads="1"/>
          </p:cNvSpPr>
          <p:nvPr/>
        </p:nvSpPr>
        <p:spPr bwMode="auto">
          <a:xfrm>
            <a:off x="539750" y="1628775"/>
            <a:ext cx="7993063" cy="792163"/>
          </a:xfrm>
          <a:prstGeom prst="rect">
            <a:avLst/>
          </a:prstGeom>
          <a:noFill/>
          <a:ln w="9525">
            <a:noFill/>
            <a:miter lim="800000"/>
            <a:headEnd/>
            <a:tailEnd/>
          </a:ln>
        </p:spPr>
        <p:txBody>
          <a:bodyPr/>
          <a:lstStyle/>
          <a:p>
            <a:pPr>
              <a:spcBef>
                <a:spcPts val="0"/>
              </a:spcBef>
              <a:defRPr/>
            </a:pPr>
            <a:r>
              <a:rPr lang="en-US">
                <a:latin typeface="+mn-lt"/>
              </a:rPr>
              <a:t>The p(</a:t>
            </a:r>
            <a:r>
              <a:rPr lang="en-US">
                <a:latin typeface="+mn-lt"/>
              </a:rPr>
              <a:t>x,y</a:t>
            </a:r>
            <a:r>
              <a:rPr lang="en-US">
                <a:latin typeface="+mn-lt"/>
              </a:rPr>
              <a:t>) color is a color of the nearest pixel from p(0,0), p(0,1), p(1,1) and p(1,0).</a:t>
            </a:r>
            <a:endParaRPr/>
          </a:p>
          <a:p>
            <a:pPr>
              <a:spcBef>
                <a:spcPts val="0"/>
              </a:spcBef>
              <a:defRPr/>
            </a:pPr>
            <a:endParaRPr lang="en-US">
              <a:latin typeface="DendaNewC"/>
            </a:endParaRPr>
          </a:p>
          <a:p>
            <a:pPr>
              <a:spcBef>
                <a:spcPts val="0"/>
              </a:spcBef>
              <a:defRPr/>
            </a:pPr>
            <a:endParaRPr lang="en-US">
              <a:latin typeface="DendaNewC"/>
            </a:endParaRPr>
          </a:p>
          <a:p>
            <a:pPr>
              <a:spcBef>
                <a:spcPts val="0"/>
              </a:spcBef>
              <a:defRPr/>
            </a:pPr>
            <a:endParaRPr lang="ru-RU">
              <a:latin typeface="DendaNewC"/>
            </a:endParaRPr>
          </a:p>
        </p:txBody>
      </p:sp>
      <p:pic>
        <p:nvPicPr>
          <p:cNvPr id="7" name="Picture 7" descr="https://lh3.googleusercontent.com/KdeO_RvOcV8gwnNLZUtA3MA2sgnmYYj_qfFqPEV9lJFK_pqe-opjIQJb2ymz19ikIytMaj85Ow1M5YNon-G9V9IaHLtLyP9aHCPSxU30kPu6KRisbBb2X9qVYTIO6sHV5Wg"/>
          <p:cNvPicPr>
            <a:picLocks noChangeAspect="1" noChangeArrowheads="1"/>
          </p:cNvPicPr>
          <p:nvPr/>
        </p:nvPicPr>
        <p:blipFill>
          <a:blip r:embed="rId2">
            <a:duotone>
              <a:prstClr val="black"/>
              <a:schemeClr val="accent1">
                <a:tint val="45000"/>
                <a:satMod val="400000"/>
              </a:schemeClr>
            </a:duotone>
          </a:blip>
          <a:stretch/>
        </p:blipFill>
        <p:spPr bwMode="auto">
          <a:xfrm>
            <a:off x="6444208" y="4005064"/>
            <a:ext cx="2494012" cy="2525988"/>
          </a:xfrm>
          <a:prstGeom prst="rect">
            <a:avLst/>
          </a:prstGeom>
          <a:noFill/>
        </p:spPr>
      </p:pic>
      <p:pic>
        <p:nvPicPr>
          <p:cNvPr id="12294" name="Picture 7" descr="https://lh6.googleusercontent.com/xcgg0VSbVXcsrsjfWq6ZLi4P1XZVdoAblXQVTIPS92kRKnrV9442TQ2glU15Xpq4vCLfTVIQqlLTLOQ2B_T4X8LfvApGXbPMjDsvDYDSbIixFj9hn_XSfTccyVMo2UFDMZA"/>
          <p:cNvPicPr>
            <a:picLocks noChangeAspect="1" noChangeArrowheads="1"/>
          </p:cNvPicPr>
          <p:nvPr/>
        </p:nvPicPr>
        <p:blipFill>
          <a:blip r:embed="rId3"/>
          <a:stretch/>
        </p:blipFill>
        <p:spPr bwMode="auto">
          <a:xfrm>
            <a:off x="611188" y="3933824"/>
            <a:ext cx="5597525" cy="26733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314"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Nearest Neighbor method</a:t>
            </a:r>
            <a:endParaRPr/>
          </a:p>
        </p:txBody>
      </p:sp>
      <p:pic>
        <p:nvPicPr>
          <p:cNvPr id="13315"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252413" y="2384425"/>
            <a:ext cx="7561263" cy="4473575"/>
          </a:xfrm>
          <a:prstGeom prst="rect">
            <a:avLst/>
          </a:prstGeom>
          <a:noFill/>
          <a:ln w="9525">
            <a:noFill/>
            <a:miter lim="800000"/>
            <a:headEnd/>
            <a:tailEnd/>
          </a:ln>
        </p:spPr>
      </p:pic>
      <p:sp>
        <p:nvSpPr>
          <p:cNvPr id="13316" name="Rectangle 2"/>
          <p:cNvSpPr>
            <a:spLocks noChangeArrowheads="1" noGrp="1"/>
          </p:cNvSpPr>
          <p:nvPr>
            <p:ph type="title"/>
          </p:nvPr>
        </p:nvSpPr>
        <p:spPr bwMode="auto"/>
        <p:txBody>
          <a:bodyPr>
            <a:normAutofit/>
          </a:bodyPr>
          <a:lstStyle/>
          <a:p>
            <a:pPr>
              <a:defRPr/>
            </a:pPr>
            <a:r>
              <a:rPr lang="en-US" sz="3600">
                <a:solidFill>
                  <a:srgbClr val="0065BD"/>
                </a:solidFill>
              </a:rPr>
              <a:t>Nearest Neighbor method</a:t>
            </a:r>
            <a:endParaRPr lang="ru-RU" sz="3600">
              <a:solidFill>
                <a:srgbClr val="0065BD"/>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338"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Linear interpolation</a:t>
            </a:r>
            <a:endParaRPr lang="ru-RU" sz="2100">
              <a:solidFill>
                <a:schemeClr val="bg1"/>
              </a:solidFill>
              <a:latin typeface="DendaNewBlackCondC"/>
            </a:endParaRPr>
          </a:p>
        </p:txBody>
      </p:sp>
      <p:pic>
        <p:nvPicPr>
          <p:cNvPr id="14339"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971550" y="1196975"/>
            <a:ext cx="6769100" cy="5456238"/>
          </a:xfrm>
          <a:prstGeom prst="rect">
            <a:avLst/>
          </a:prstGeom>
          <a:noFill/>
          <a:ln w="9525">
            <a:noFill/>
            <a:miter lim="800000"/>
            <a:headEnd/>
            <a:tailEnd/>
          </a:ln>
        </p:spPr>
      </p:pic>
      <p:sp>
        <p:nvSpPr>
          <p:cNvPr id="4" name="Заголовок 3"/>
          <p:cNvSpPr>
            <a:spLocks noGrp="1"/>
          </p:cNvSpPr>
          <p:nvPr>
            <p:ph type="title"/>
          </p:nvPr>
        </p:nvSpPr>
        <p:spPr bwMode="auto"/>
        <p:txBody>
          <a:bodyPr/>
          <a:lstStyle/>
          <a:p>
            <a:pPr>
              <a:defRPr/>
            </a:pPr>
            <a:r>
              <a:rPr lang="en-US">
                <a:solidFill>
                  <a:srgbClr val="0065BD"/>
                </a:solidFill>
              </a:rPr>
              <a:t>Bilinear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62"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Linear interpolation</a:t>
            </a:r>
            <a:endParaRPr lang="ru-RU" sz="2100">
              <a:solidFill>
                <a:schemeClr val="bg1"/>
              </a:solidFill>
              <a:latin typeface="DendaNewBlackCondC"/>
            </a:endParaRPr>
          </a:p>
        </p:txBody>
      </p:sp>
      <p:sp>
        <p:nvSpPr>
          <p:cNvPr id="15363" name="Rectangle 2"/>
          <p:cNvSpPr>
            <a:spLocks noChangeArrowheads="1" noGrp="1"/>
          </p:cNvSpPr>
          <p:nvPr>
            <p:ph type="title"/>
          </p:nvPr>
        </p:nvSpPr>
        <p:spPr bwMode="auto"/>
        <p:txBody>
          <a:bodyPr>
            <a:normAutofit/>
          </a:bodyPr>
          <a:lstStyle/>
          <a:p>
            <a:pPr>
              <a:defRPr/>
            </a:pPr>
            <a:r>
              <a:rPr lang="en-US" sz="3600">
                <a:solidFill>
                  <a:srgbClr val="0065BD"/>
                </a:solidFill>
                <a:latin typeface="+mn-lt"/>
              </a:rPr>
              <a:t>Bilinear Interpolation</a:t>
            </a:r>
            <a:endParaRPr/>
          </a:p>
        </p:txBody>
      </p:sp>
      <p:pic>
        <p:nvPicPr>
          <p:cNvPr id="15364"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900113" y="2198688"/>
            <a:ext cx="7339011" cy="439896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86"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Bilinear Interpolation</a:t>
            </a:r>
            <a:endParaRPr lang="ru-RU" sz="2100">
              <a:solidFill>
                <a:schemeClr val="bg1"/>
              </a:solidFill>
              <a:latin typeface="DendaNewBlackCondC"/>
            </a:endParaRPr>
          </a:p>
        </p:txBody>
      </p:sp>
      <p:pic>
        <p:nvPicPr>
          <p:cNvPr id="16387" name="Picture 7" descr="https://lh6.googleusercontent.com/2WbB2ShGFZdGGtrWx9mwoHECJuyjTfFuUWyT4ZLHz-uT45kLm-nNG4WYYz21f4lKvH6sTdyPIz2JixrNEBH9RDGO88KACJYoVSXykMboqp4Kecqr7UJ3ZiYJGeLQyvDED-Q"/>
          <p:cNvPicPr>
            <a:picLocks noChangeAspect="1" noChangeArrowheads="1"/>
          </p:cNvPicPr>
          <p:nvPr/>
        </p:nvPicPr>
        <p:blipFill>
          <a:blip r:embed="rId2"/>
          <a:stretch/>
        </p:blipFill>
        <p:spPr bwMode="auto">
          <a:xfrm>
            <a:off x="395288" y="3933824"/>
            <a:ext cx="5357812" cy="2628900"/>
          </a:xfrm>
          <a:prstGeom prst="rect">
            <a:avLst/>
          </a:prstGeom>
          <a:noFill/>
          <a:ln w="9525">
            <a:noFill/>
            <a:miter lim="800000"/>
            <a:headEnd/>
            <a:tailEnd/>
          </a:ln>
        </p:spPr>
      </p:pic>
      <p:pic>
        <p:nvPicPr>
          <p:cNvPr id="16388" name="Picture 9" descr="https://lh3.googleusercontent.com/cSv-TvKo4DbB157fwpo0x14bnmHad2Go89qliSV_cqcphT2Uiexj8MIAjAJViCP1Z7POW3e1sYrPma66ixyVmyodQZhNHB4D4z7OywQZPtPW3Zo-1P0QswJCck_4f5GY7KI"/>
          <p:cNvPicPr>
            <a:picLocks noChangeAspect="1" noChangeArrowheads="1"/>
          </p:cNvPicPr>
          <p:nvPr/>
        </p:nvPicPr>
        <p:blipFill>
          <a:blip r:embed="rId3"/>
          <a:stretch/>
        </p:blipFill>
        <p:spPr bwMode="auto">
          <a:xfrm>
            <a:off x="1500188" y="2466975"/>
            <a:ext cx="6496050" cy="1033463"/>
          </a:xfrm>
          <a:prstGeom prst="rect">
            <a:avLst/>
          </a:prstGeom>
          <a:noFill/>
          <a:ln w="9525">
            <a:noFill/>
            <a:miter lim="800000"/>
            <a:headEnd/>
            <a:tailEnd/>
          </a:ln>
        </p:spPr>
      </p:pic>
      <p:sp>
        <p:nvSpPr>
          <p:cNvPr id="16389" name="Rectangle 6"/>
          <p:cNvSpPr>
            <a:spLocks noChangeArrowheads="1"/>
          </p:cNvSpPr>
          <p:nvPr/>
        </p:nvSpPr>
        <p:spPr bwMode="auto">
          <a:xfrm>
            <a:off x="539750" y="1916113"/>
            <a:ext cx="7993063" cy="792162"/>
          </a:xfrm>
          <a:prstGeom prst="rect">
            <a:avLst/>
          </a:prstGeom>
          <a:noFill/>
          <a:ln w="9525">
            <a:noFill/>
            <a:miter lim="800000"/>
            <a:headEnd/>
            <a:tailEnd/>
          </a:ln>
        </p:spPr>
        <p:txBody>
          <a:bodyPr/>
          <a:lstStyle/>
          <a:p>
            <a:pPr algn="ctr">
              <a:spcBef>
                <a:spcPts val="0"/>
              </a:spcBef>
              <a:defRPr/>
            </a:pPr>
            <a:r>
              <a:rPr lang="en-US">
                <a:latin typeface="DendaNewC"/>
              </a:rPr>
              <a:t>The rule of new pixel calculating:</a:t>
            </a:r>
            <a:endParaRPr/>
          </a:p>
          <a:p>
            <a:pPr>
              <a:spcBef>
                <a:spcPts val="0"/>
              </a:spcBef>
              <a:defRPr/>
            </a:pPr>
            <a:endParaRPr lang="en-US">
              <a:latin typeface="DendaNewC"/>
            </a:endParaRPr>
          </a:p>
          <a:p>
            <a:pPr>
              <a:spcBef>
                <a:spcPts val="0"/>
              </a:spcBef>
              <a:defRPr/>
            </a:pPr>
            <a:endParaRPr lang="ru-RU">
              <a:latin typeface="DendaNewC"/>
            </a:endParaRPr>
          </a:p>
        </p:txBody>
      </p:sp>
      <p:pic>
        <p:nvPicPr>
          <p:cNvPr id="11" name="Picture 7" descr="https://lh3.googleusercontent.com/KdeO_RvOcV8gwnNLZUtA3MA2sgnmYYj_qfFqPEV9lJFK_pqe-opjIQJb2ymz19ikIytMaj85Ow1M5YNon-G9V9IaHLtLyP9aHCPSxU30kPu6KRisbBb2X9qVYTIO6sHV5Wg"/>
          <p:cNvPicPr>
            <a:picLocks noChangeAspect="1" noChangeArrowheads="1"/>
          </p:cNvPicPr>
          <p:nvPr/>
        </p:nvPicPr>
        <p:blipFill>
          <a:blip r:embed="rId4">
            <a:duotone>
              <a:prstClr val="black"/>
              <a:schemeClr val="accent1">
                <a:tint val="45000"/>
                <a:satMod val="400000"/>
              </a:schemeClr>
            </a:duotone>
          </a:blip>
          <a:stretch/>
        </p:blipFill>
        <p:spPr bwMode="auto">
          <a:xfrm>
            <a:off x="6084168" y="3933056"/>
            <a:ext cx="2494012" cy="2525988"/>
          </a:xfrm>
          <a:prstGeom prst="rect">
            <a:avLst/>
          </a:prstGeom>
          <a:noFill/>
        </p:spPr>
      </p:pic>
      <p:sp>
        <p:nvSpPr>
          <p:cNvPr id="7" name="Заголовок 6"/>
          <p:cNvSpPr>
            <a:spLocks noGrp="1"/>
          </p:cNvSpPr>
          <p:nvPr>
            <p:ph type="title"/>
          </p:nvPr>
        </p:nvSpPr>
        <p:spPr bwMode="auto"/>
        <p:txBody>
          <a:bodyPr/>
          <a:lstStyle/>
          <a:p>
            <a:pPr>
              <a:defRPr/>
            </a:pPr>
            <a:r>
              <a:rPr lang="en-US">
                <a:solidFill>
                  <a:srgbClr val="0065BD"/>
                </a:solidFill>
              </a:rPr>
              <a:t>Bilinear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7410" name="Picture 7"/>
          <p:cNvPicPr>
            <a:picLocks noChangeAspect="1" noChangeArrowheads="1"/>
          </p:cNvPicPr>
          <p:nvPr/>
        </p:nvPicPr>
        <p:blipFill>
          <a:blip r:embed="rId2">
            <a:clrChange>
              <a:clrFrom>
                <a:srgbClr val="FFFFFF"/>
              </a:clrFrom>
              <a:clrTo>
                <a:srgbClr val="FFFFFF">
                  <a:alpha val="0"/>
                </a:srgbClr>
              </a:clrTo>
            </a:clrChange>
          </a:blip>
          <a:stretch/>
        </p:blipFill>
        <p:spPr bwMode="auto">
          <a:xfrm>
            <a:off x="314325" y="1735138"/>
            <a:ext cx="4186238" cy="2693987"/>
          </a:xfrm>
          <a:prstGeom prst="rect">
            <a:avLst/>
          </a:prstGeom>
          <a:noFill/>
          <a:ln w="9525">
            <a:noFill/>
            <a:miter lim="800000"/>
            <a:headEnd/>
            <a:tailEnd/>
          </a:ln>
        </p:spPr>
      </p:pic>
      <p:sp>
        <p:nvSpPr>
          <p:cNvPr id="17411"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Cubic interpolation</a:t>
            </a:r>
            <a:endParaRPr lang="ru-RU" sz="2100">
              <a:solidFill>
                <a:schemeClr val="bg1"/>
              </a:solidFill>
              <a:latin typeface="DendaNewBlackCondC"/>
            </a:endParaRPr>
          </a:p>
        </p:txBody>
      </p:sp>
      <p:sp>
        <p:nvSpPr>
          <p:cNvPr id="17412" name="Rectangle 2"/>
          <p:cNvSpPr>
            <a:spLocks noChangeArrowheads="1" noGrp="1"/>
          </p:cNvSpPr>
          <p:nvPr>
            <p:ph type="title"/>
          </p:nvPr>
        </p:nvSpPr>
        <p:spPr bwMode="auto"/>
        <p:txBody>
          <a:bodyPr>
            <a:normAutofit/>
          </a:bodyPr>
          <a:lstStyle/>
          <a:p>
            <a:pPr>
              <a:defRPr/>
            </a:pPr>
            <a:r>
              <a:rPr lang="en-US" sz="3600"/>
              <a:t>Bicubic</a:t>
            </a:r>
            <a:r>
              <a:rPr lang="en-US" sz="3600"/>
              <a:t> </a:t>
            </a:r>
            <a:r>
              <a:rPr lang="en-US" sz="3600"/>
              <a:t>Spline</a:t>
            </a:r>
            <a:r>
              <a:rPr lang="en-US" sz="3600"/>
              <a:t> interpolation</a:t>
            </a:r>
            <a:endParaRPr lang="ru-RU" sz="3600">
              <a:solidFill>
                <a:srgbClr val="0065BD"/>
              </a:solidFill>
              <a:latin typeface="+mn-lt"/>
            </a:endParaRPr>
          </a:p>
        </p:txBody>
      </p:sp>
      <p:pic>
        <p:nvPicPr>
          <p:cNvPr id="17413" name="Picture 8"/>
          <p:cNvPicPr>
            <a:picLocks noChangeAspect="1" noChangeArrowheads="1"/>
          </p:cNvPicPr>
          <p:nvPr/>
        </p:nvPicPr>
        <p:blipFill>
          <a:blip r:embed="rId3">
            <a:clrChange>
              <a:clrFrom>
                <a:srgbClr val="FFFFFF"/>
              </a:clrFrom>
              <a:clrTo>
                <a:srgbClr val="FFFFFF">
                  <a:alpha val="0"/>
                </a:srgbClr>
              </a:clrTo>
            </a:clrChange>
          </a:blip>
          <a:stretch/>
        </p:blipFill>
        <p:spPr bwMode="auto">
          <a:xfrm>
            <a:off x="4533900" y="1704975"/>
            <a:ext cx="4148138" cy="2698750"/>
          </a:xfrm>
          <a:prstGeom prst="rect">
            <a:avLst/>
          </a:prstGeom>
          <a:noFill/>
          <a:ln w="9525">
            <a:noFill/>
            <a:miter lim="800000"/>
            <a:headEnd/>
            <a:tailEnd/>
          </a:ln>
        </p:spPr>
      </p:pic>
      <p:pic>
        <p:nvPicPr>
          <p:cNvPr id="17414" name="Picture 9"/>
          <p:cNvPicPr>
            <a:picLocks noChangeAspect="1" noChangeArrowheads="1"/>
          </p:cNvPicPr>
          <p:nvPr/>
        </p:nvPicPr>
        <p:blipFill>
          <a:blip r:embed="rId4">
            <a:clrChange>
              <a:clrFrom>
                <a:srgbClr val="FFFFFF"/>
              </a:clrFrom>
              <a:clrTo>
                <a:srgbClr val="FFFFFF">
                  <a:alpha val="0"/>
                </a:srgbClr>
              </a:clrTo>
            </a:clrChange>
          </a:blip>
          <a:stretch/>
        </p:blipFill>
        <p:spPr bwMode="auto">
          <a:xfrm>
            <a:off x="395288" y="4365625"/>
            <a:ext cx="3371850" cy="2230438"/>
          </a:xfrm>
          <a:prstGeom prst="rect">
            <a:avLst/>
          </a:prstGeom>
          <a:noFill/>
          <a:ln w="9525">
            <a:noFill/>
            <a:miter lim="800000"/>
            <a:headEnd/>
            <a:tailEnd/>
          </a:ln>
        </p:spPr>
      </p:pic>
      <p:pic>
        <p:nvPicPr>
          <p:cNvPr id="17415" name="Picture 10"/>
          <p:cNvPicPr>
            <a:picLocks noChangeAspect="1" noChangeArrowheads="1"/>
          </p:cNvPicPr>
          <p:nvPr/>
        </p:nvPicPr>
        <p:blipFill>
          <a:blip r:embed="rId5">
            <a:clrChange>
              <a:clrFrom>
                <a:srgbClr val="FFFFFF"/>
              </a:clrFrom>
              <a:clrTo>
                <a:srgbClr val="FFFFFF">
                  <a:alpha val="0"/>
                </a:srgbClr>
              </a:clrTo>
            </a:clrChange>
          </a:blip>
          <a:stretch/>
        </p:blipFill>
        <p:spPr bwMode="auto">
          <a:xfrm>
            <a:off x="4500563" y="4286250"/>
            <a:ext cx="4071937" cy="2355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434"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Cubic interpolation</a:t>
            </a:r>
            <a:endParaRPr lang="ru-RU" sz="2100">
              <a:solidFill>
                <a:schemeClr val="bg1"/>
              </a:solidFill>
              <a:latin typeface="DendaNewBlackCondC"/>
            </a:endParaRPr>
          </a:p>
        </p:txBody>
      </p:sp>
      <p:pic>
        <p:nvPicPr>
          <p:cNvPr id="18435"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2579688" y="1557337"/>
            <a:ext cx="6564312" cy="4611687"/>
          </a:xfrm>
          <a:prstGeom prst="rect">
            <a:avLst/>
          </a:prstGeom>
          <a:noFill/>
          <a:ln w="9525">
            <a:noFill/>
            <a:miter lim="800000"/>
            <a:headEnd/>
            <a:tailEnd/>
          </a:ln>
        </p:spPr>
      </p:pic>
      <p:sp>
        <p:nvSpPr>
          <p:cNvPr id="18436" name="Rectangle 6"/>
          <p:cNvSpPr>
            <a:spLocks noChangeArrowheads="1"/>
          </p:cNvSpPr>
          <p:nvPr/>
        </p:nvSpPr>
        <p:spPr bwMode="auto">
          <a:xfrm>
            <a:off x="82550" y="2466975"/>
            <a:ext cx="3132138" cy="4248150"/>
          </a:xfrm>
          <a:prstGeom prst="rect">
            <a:avLst/>
          </a:prstGeom>
          <a:noFill/>
          <a:ln w="9525">
            <a:noFill/>
            <a:miter lim="800000"/>
            <a:headEnd/>
            <a:tailEnd/>
          </a:ln>
        </p:spPr>
        <p:txBody>
          <a:bodyPr/>
          <a:lstStyle/>
          <a:p>
            <a:pPr>
              <a:spcBef>
                <a:spcPts val="0"/>
              </a:spcBef>
              <a:defRPr/>
            </a:pPr>
            <a:r>
              <a:rPr lang="en-US">
                <a:latin typeface="+mn-lt"/>
              </a:rPr>
              <a:t>In this case you need 4 points in 1D case ( and 16 in 2D case) to calculate new point.</a:t>
            </a:r>
            <a:endParaRPr/>
          </a:p>
          <a:p>
            <a:pPr>
              <a:spcBef>
                <a:spcPts val="0"/>
              </a:spcBef>
              <a:defRPr/>
            </a:pPr>
            <a:endParaRPr lang="en-US">
              <a:latin typeface="+mn-lt"/>
            </a:endParaRPr>
          </a:p>
          <a:p>
            <a:pPr>
              <a:spcBef>
                <a:spcPts val="0"/>
              </a:spcBef>
              <a:defRPr/>
            </a:pPr>
            <a:r>
              <a:rPr lang="en-US">
                <a:latin typeface="+mn-lt"/>
              </a:rPr>
              <a:t>You can see the model on this slide.</a:t>
            </a:r>
            <a:endParaRPr/>
          </a:p>
          <a:p>
            <a:pPr>
              <a:spcBef>
                <a:spcPts val="0"/>
              </a:spcBef>
              <a:defRPr/>
            </a:pPr>
            <a:endParaRPr lang="en-US">
              <a:latin typeface="+mn-lt"/>
            </a:endParaRPr>
          </a:p>
          <a:p>
            <a:pPr>
              <a:spcBef>
                <a:spcPts val="0"/>
              </a:spcBef>
              <a:defRPr/>
            </a:pPr>
            <a:r>
              <a:rPr lang="en-US">
                <a:latin typeface="+mn-lt"/>
              </a:rPr>
              <a:t>But first of all you should calculate a0, a1, a2 and a3 from linear equations system.</a:t>
            </a:r>
            <a:endParaRPr/>
          </a:p>
          <a:p>
            <a:pPr>
              <a:spcBef>
                <a:spcPts val="0"/>
              </a:spcBef>
              <a:defRPr/>
            </a:pPr>
            <a:r>
              <a:rPr lang="en-US">
                <a:latin typeface="DendaNewC"/>
              </a:rPr>
              <a:t> </a:t>
            </a:r>
            <a:endParaRPr/>
          </a:p>
          <a:p>
            <a:pPr>
              <a:spcBef>
                <a:spcPts val="0"/>
              </a:spcBef>
              <a:defRPr/>
            </a:pPr>
            <a:endParaRPr lang="en-US">
              <a:latin typeface="DendaNewC"/>
            </a:endParaRPr>
          </a:p>
          <a:p>
            <a:pPr>
              <a:spcBef>
                <a:spcPts val="0"/>
              </a:spcBef>
              <a:defRPr/>
            </a:pPr>
            <a:endParaRPr lang="ru-RU">
              <a:latin typeface="DendaNewC"/>
            </a:endParaRPr>
          </a:p>
        </p:txBody>
      </p:sp>
      <p:sp>
        <p:nvSpPr>
          <p:cNvPr id="5" name="Заголовок 4"/>
          <p:cNvSpPr>
            <a:spLocks noGrp="1"/>
          </p:cNvSpPr>
          <p:nvPr>
            <p:ph type="title"/>
          </p:nvPr>
        </p:nvSpPr>
        <p:spPr bwMode="auto"/>
        <p:txBody>
          <a:bodyPr/>
          <a:lstStyle/>
          <a:p>
            <a:pPr>
              <a:defRPr/>
            </a:pPr>
            <a:r>
              <a:rPr lang="en-US"/>
              <a:t>Bicubic</a:t>
            </a:r>
            <a:r>
              <a:rPr lang="en-US"/>
              <a:t> </a:t>
            </a:r>
            <a:r>
              <a:rPr lang="en-US"/>
              <a:t>Spline</a:t>
            </a:r>
            <a:r>
              <a:rPr lang="en-US"/>
              <a:t>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Визуальная концепция извлечения данных в радиологии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(Visual Concept Extraction Challenge in Radiology).</a:t>
            </a:r>
            <a:endParaRPr lang="ru-RU"/>
          </a:p>
          <a:p>
            <a:pPr>
              <a:defRPr/>
            </a:pPr>
            <a:r>
              <a:rPr lang="ru-RU"/>
              <a:t>Включает вручную аннотированные радиологические данные нескольких анатомических структур (например, почек, легких, мочевого пузыря и т. Д.) Из нескольких различных методов визуализации (например, КТ и МР). Можно использовать для разработки и оценки моделей по сравнению с эталонами. Доступ: </a:t>
            </a:r>
            <a:r>
              <a:rPr lang="ru-RU" u="sng">
                <a:hlinkClick r:id="rId2" tooltip="http://www.visceral.eu/"/>
              </a:rPr>
              <a:t>http://www.visceral.eu/</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458"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Bicubic spline interpolation</a:t>
            </a:r>
            <a:endParaRPr lang="ru-RU" sz="2100">
              <a:solidFill>
                <a:schemeClr val="bg1"/>
              </a:solidFill>
              <a:latin typeface="DendaNewBlackCondC"/>
            </a:endParaRPr>
          </a:p>
        </p:txBody>
      </p:sp>
      <p:pic>
        <p:nvPicPr>
          <p:cNvPr id="19459"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396875" y="1268413"/>
            <a:ext cx="5113338" cy="2886075"/>
          </a:xfrm>
          <a:prstGeom prst="rect">
            <a:avLst/>
          </a:prstGeom>
          <a:noFill/>
          <a:ln w="9525">
            <a:noFill/>
            <a:miter lim="800000"/>
            <a:headEnd/>
            <a:tailEnd/>
          </a:ln>
        </p:spPr>
      </p:pic>
      <p:pic>
        <p:nvPicPr>
          <p:cNvPr id="19460" name="Picture 3"/>
          <p:cNvPicPr>
            <a:picLocks noChangeAspect="1" noChangeArrowheads="1"/>
          </p:cNvPicPr>
          <p:nvPr/>
        </p:nvPicPr>
        <p:blipFill>
          <a:blip r:embed="rId3">
            <a:clrChange>
              <a:clrFrom>
                <a:srgbClr val="FFFFFF"/>
              </a:clrFrom>
              <a:clrTo>
                <a:srgbClr val="FFFFFF">
                  <a:alpha val="0"/>
                </a:srgbClr>
              </a:clrTo>
            </a:clrChange>
          </a:blip>
          <a:stretch/>
        </p:blipFill>
        <p:spPr bwMode="auto">
          <a:xfrm>
            <a:off x="4716463" y="1268413"/>
            <a:ext cx="4622799" cy="2800350"/>
          </a:xfrm>
          <a:prstGeom prst="rect">
            <a:avLst/>
          </a:prstGeom>
          <a:noFill/>
          <a:ln w="9525">
            <a:noFill/>
            <a:miter lim="800000"/>
            <a:headEnd/>
            <a:tailEnd/>
          </a:ln>
        </p:spPr>
      </p:pic>
      <p:pic>
        <p:nvPicPr>
          <p:cNvPr id="19461" name="Picture 4"/>
          <p:cNvPicPr>
            <a:picLocks noChangeAspect="1" noChangeArrowheads="1"/>
          </p:cNvPicPr>
          <p:nvPr/>
        </p:nvPicPr>
        <p:blipFill>
          <a:blip r:embed="rId4">
            <a:clrChange>
              <a:clrFrom>
                <a:srgbClr val="FFFFFF"/>
              </a:clrFrom>
              <a:clrTo>
                <a:srgbClr val="FFFFFF">
                  <a:alpha val="0"/>
                </a:srgbClr>
              </a:clrTo>
            </a:clrChange>
          </a:blip>
          <a:stretch/>
        </p:blipFill>
        <p:spPr bwMode="auto">
          <a:xfrm>
            <a:off x="2411413" y="3575050"/>
            <a:ext cx="4651375" cy="3282950"/>
          </a:xfrm>
          <a:prstGeom prst="rect">
            <a:avLst/>
          </a:prstGeom>
          <a:noFill/>
          <a:ln w="9525">
            <a:noFill/>
            <a:miter lim="800000"/>
            <a:headEnd/>
            <a:tailEnd/>
          </a:ln>
        </p:spPr>
      </p:pic>
      <p:sp>
        <p:nvSpPr>
          <p:cNvPr id="19462" name="Rectangle 2"/>
          <p:cNvSpPr>
            <a:spLocks noChangeArrowheads="1" noGrp="1"/>
          </p:cNvSpPr>
          <p:nvPr>
            <p:ph type="title"/>
          </p:nvPr>
        </p:nvSpPr>
        <p:spPr bwMode="auto"/>
        <p:txBody>
          <a:bodyPr>
            <a:normAutofit/>
          </a:bodyPr>
          <a:lstStyle/>
          <a:p>
            <a:pPr>
              <a:defRPr/>
            </a:pPr>
            <a:r>
              <a:rPr lang="en-US" sz="3600"/>
              <a:t>Bicubic</a:t>
            </a:r>
            <a:r>
              <a:rPr lang="en-US" sz="3600"/>
              <a:t> </a:t>
            </a:r>
            <a:r>
              <a:rPr lang="en-US" sz="3600"/>
              <a:t>Spline</a:t>
            </a:r>
            <a:r>
              <a:rPr lang="en-US" sz="3600"/>
              <a:t> interpolation</a:t>
            </a:r>
            <a:endParaRPr lang="ru-RU" sz="3600">
              <a:solidFill>
                <a:srgbClr val="0065BD"/>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482"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Bicubic spline interpolation</a:t>
            </a:r>
            <a:endParaRPr lang="ru-RU" sz="2100">
              <a:solidFill>
                <a:schemeClr val="bg1"/>
              </a:solidFill>
              <a:latin typeface="DendaNewBlackCondC"/>
            </a:endParaRPr>
          </a:p>
        </p:txBody>
      </p:sp>
      <p:pic>
        <p:nvPicPr>
          <p:cNvPr id="20483"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1258888" y="1341438"/>
            <a:ext cx="6626225" cy="5229225"/>
          </a:xfrm>
          <a:prstGeom prst="rect">
            <a:avLst/>
          </a:prstGeom>
          <a:noFill/>
          <a:ln w="9525">
            <a:noFill/>
            <a:miter lim="800000"/>
            <a:headEnd/>
            <a:tailEnd/>
          </a:ln>
        </p:spPr>
      </p:pic>
      <p:sp>
        <p:nvSpPr>
          <p:cNvPr id="4" name="Заголовок 3"/>
          <p:cNvSpPr>
            <a:spLocks noGrp="1"/>
          </p:cNvSpPr>
          <p:nvPr>
            <p:ph type="title"/>
          </p:nvPr>
        </p:nvSpPr>
        <p:spPr bwMode="auto"/>
        <p:txBody>
          <a:bodyPr/>
          <a:lstStyle/>
          <a:p>
            <a:pPr>
              <a:defRPr/>
            </a:pPr>
            <a:r>
              <a:rPr lang="en-US"/>
              <a:t>Bicubic</a:t>
            </a:r>
            <a:r>
              <a:rPr lang="en-US"/>
              <a:t> </a:t>
            </a:r>
            <a:r>
              <a:rPr lang="en-US"/>
              <a:t>Spline</a:t>
            </a:r>
            <a:r>
              <a:rPr lang="en-US"/>
              <a:t>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506"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Bicubic spline interpolation</a:t>
            </a:r>
            <a:endParaRPr lang="ru-RU" sz="2100">
              <a:solidFill>
                <a:schemeClr val="bg1"/>
              </a:solidFill>
              <a:latin typeface="DendaNewBlackCondC"/>
            </a:endParaRPr>
          </a:p>
        </p:txBody>
      </p:sp>
      <p:pic>
        <p:nvPicPr>
          <p:cNvPr id="21507" name="Picture 4" descr="https://lh3.googleusercontent.com/koNRAURju6W4ioQZNAosq47oPkmjqr6663nhpWJQpCsys-5b4qyZQvtNnJ4-8aLcHprakmE1nILo9dpOhWmWM_IUme2lWQuS2M7wuon6htmCmX8Wfyr0DGiivYNKcqHppy0"/>
          <p:cNvPicPr>
            <a:picLocks noChangeAspect="1" noChangeArrowheads="1"/>
          </p:cNvPicPr>
          <p:nvPr/>
        </p:nvPicPr>
        <p:blipFill>
          <a:blip r:embed="rId2"/>
          <a:stretch/>
        </p:blipFill>
        <p:spPr bwMode="auto">
          <a:xfrm>
            <a:off x="3348038" y="1060450"/>
            <a:ext cx="3367087" cy="3914775"/>
          </a:xfrm>
          <a:prstGeom prst="rect">
            <a:avLst/>
          </a:prstGeom>
          <a:noFill/>
          <a:ln w="9525">
            <a:noFill/>
            <a:miter lim="800000"/>
            <a:headEnd/>
            <a:tailEnd/>
          </a:ln>
        </p:spPr>
      </p:pic>
      <p:pic>
        <p:nvPicPr>
          <p:cNvPr id="21508" name="Picture 6" descr="https://lh5.googleusercontent.com/NjDk6_hYmNmKe3j8NidJmLQBYne2dukvK2_bEEhaFCIcYfEzwMZJsw_5Yb-Hg4ETsw3V_oOKqY3zxdJyHEY3iztCUVUt2NCiRdBOaeWrqSu38IIhX3qJr8yFrOumpgKtrG8"/>
          <p:cNvPicPr>
            <a:picLocks noChangeAspect="1" noChangeArrowheads="1"/>
          </p:cNvPicPr>
          <p:nvPr/>
        </p:nvPicPr>
        <p:blipFill>
          <a:blip r:embed="rId3"/>
          <a:stretch/>
        </p:blipFill>
        <p:spPr bwMode="auto">
          <a:xfrm>
            <a:off x="0" y="1052513"/>
            <a:ext cx="3657600" cy="3895725"/>
          </a:xfrm>
          <a:prstGeom prst="rect">
            <a:avLst/>
          </a:prstGeom>
          <a:noFill/>
          <a:ln w="9525">
            <a:noFill/>
            <a:miter lim="800000"/>
            <a:headEnd/>
            <a:tailEnd/>
          </a:ln>
        </p:spPr>
      </p:pic>
      <p:pic>
        <p:nvPicPr>
          <p:cNvPr id="21509" name="Picture 2" descr="https://lh3.googleusercontent.com/4XSO4DEM0WaBr7neu_07TDcS55Whp4GYlVsDGnXK9BM8RMVIZJkN9K5XgzyI5U9TIcYi3OPinpUeStKTI5M1kuCmgl0Suszk41x1GSC4tWzx3WPkIzA7oYHCtU_GI1hc0Fg"/>
          <p:cNvPicPr>
            <a:picLocks noChangeAspect="1" noChangeArrowheads="1"/>
          </p:cNvPicPr>
          <p:nvPr/>
        </p:nvPicPr>
        <p:blipFill>
          <a:blip r:embed="rId4"/>
          <a:stretch/>
        </p:blipFill>
        <p:spPr bwMode="auto">
          <a:xfrm>
            <a:off x="5572125" y="4879975"/>
            <a:ext cx="4281488" cy="1978025"/>
          </a:xfrm>
          <a:prstGeom prst="rect">
            <a:avLst/>
          </a:prstGeom>
          <a:noFill/>
          <a:ln w="9525">
            <a:noFill/>
            <a:miter lim="800000"/>
            <a:headEnd/>
            <a:tailEnd/>
          </a:ln>
        </p:spPr>
      </p:pic>
      <p:sp>
        <p:nvSpPr>
          <p:cNvPr id="6" name="Заголовок 5"/>
          <p:cNvSpPr>
            <a:spLocks noGrp="1"/>
          </p:cNvSpPr>
          <p:nvPr>
            <p:ph type="title"/>
          </p:nvPr>
        </p:nvSpPr>
        <p:spPr bwMode="auto"/>
        <p:txBody>
          <a:bodyPr/>
          <a:lstStyle/>
          <a:p>
            <a:pPr>
              <a:defRPr/>
            </a:pPr>
            <a:r>
              <a:rPr lang="en-US"/>
              <a:t>Bicubic</a:t>
            </a:r>
            <a:r>
              <a:rPr lang="en-US"/>
              <a:t> </a:t>
            </a:r>
            <a:r>
              <a:rPr lang="en-US"/>
              <a:t>Spline</a:t>
            </a:r>
            <a:r>
              <a:rPr lang="en-US"/>
              <a:t>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2530"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Bicubic Spline interpolation</a:t>
            </a:r>
            <a:endParaRPr lang="ru-RU" sz="2100">
              <a:solidFill>
                <a:schemeClr val="bg1"/>
              </a:solidFill>
              <a:latin typeface="DendaNewBlackCondC"/>
            </a:endParaRPr>
          </a:p>
        </p:txBody>
      </p:sp>
      <p:sp>
        <p:nvSpPr>
          <p:cNvPr id="22531" name="Rectangle 6"/>
          <p:cNvSpPr>
            <a:spLocks noChangeArrowheads="1"/>
          </p:cNvSpPr>
          <p:nvPr/>
        </p:nvSpPr>
        <p:spPr bwMode="auto">
          <a:xfrm>
            <a:off x="449263" y="2852738"/>
            <a:ext cx="8245475" cy="1152525"/>
          </a:xfrm>
          <a:prstGeom prst="rect">
            <a:avLst/>
          </a:prstGeom>
          <a:noFill/>
          <a:ln w="9525">
            <a:noFill/>
            <a:miter lim="800000"/>
            <a:headEnd/>
            <a:tailEnd/>
          </a:ln>
        </p:spPr>
        <p:txBody>
          <a:bodyPr/>
          <a:lstStyle/>
          <a:p>
            <a:pPr>
              <a:spcBef>
                <a:spcPts val="0"/>
              </a:spcBef>
              <a:defRPr/>
            </a:pPr>
            <a:r>
              <a:rPr lang="en-US">
                <a:latin typeface="+mn-lt"/>
              </a:rPr>
              <a:t>Drawbacks:</a:t>
            </a:r>
            <a:endParaRPr/>
          </a:p>
          <a:p>
            <a:pPr>
              <a:spcBef>
                <a:spcPts val="0"/>
              </a:spcBef>
              <a:buFont typeface="Arial"/>
              <a:buChar char="•"/>
              <a:defRPr/>
            </a:pPr>
            <a:r>
              <a:rPr lang="en-US">
                <a:latin typeface="+mn-lt"/>
              </a:rPr>
              <a:t> 10 times slower than the nearest neighbor interpolation. </a:t>
            </a:r>
            <a:endParaRPr/>
          </a:p>
          <a:p>
            <a:pPr>
              <a:spcBef>
                <a:spcPts val="0"/>
              </a:spcBef>
              <a:buFont typeface="Arial"/>
              <a:buChar char="•"/>
              <a:defRPr/>
            </a:pPr>
            <a:r>
              <a:rPr lang="en-US">
                <a:latin typeface="+mn-lt"/>
              </a:rPr>
              <a:t> 7 times slower than bilinear interpolation. </a:t>
            </a:r>
            <a:endParaRPr/>
          </a:p>
          <a:p>
            <a:pPr>
              <a:spcBef>
                <a:spcPts val="0"/>
              </a:spcBef>
              <a:defRPr/>
            </a:pPr>
            <a:endParaRPr lang="en-US">
              <a:latin typeface="DendaNewC"/>
            </a:endParaRPr>
          </a:p>
          <a:p>
            <a:pPr>
              <a:spcBef>
                <a:spcPts val="0"/>
              </a:spcBef>
              <a:defRPr/>
            </a:pPr>
            <a:endParaRPr lang="ru-RU">
              <a:latin typeface="DendaNewC"/>
            </a:endParaRPr>
          </a:p>
        </p:txBody>
      </p:sp>
      <p:sp>
        <p:nvSpPr>
          <p:cNvPr id="4" name="Заголовок 3"/>
          <p:cNvSpPr>
            <a:spLocks noGrp="1"/>
          </p:cNvSpPr>
          <p:nvPr>
            <p:ph type="title"/>
          </p:nvPr>
        </p:nvSpPr>
        <p:spPr bwMode="auto"/>
        <p:txBody>
          <a:bodyPr>
            <a:normAutofit/>
          </a:bodyPr>
          <a:lstStyle/>
          <a:p>
            <a:pPr>
              <a:defRPr/>
            </a:pPr>
            <a:r>
              <a:rPr lang="en-US"/>
              <a:t>Bicubic</a:t>
            </a:r>
            <a:r>
              <a:rPr lang="en-US"/>
              <a:t> </a:t>
            </a:r>
            <a:r>
              <a:rPr lang="en-US"/>
              <a:t>Spline</a:t>
            </a:r>
            <a:r>
              <a:rPr lang="en-US"/>
              <a:t> interpolation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3554" name="Rectangle 2"/>
          <p:cNvSpPr>
            <a:spLocks noChangeArrowheads="1" noGrp="1"/>
          </p:cNvSpPr>
          <p:nvPr>
            <p:ph type="title"/>
          </p:nvPr>
        </p:nvSpPr>
        <p:spPr bwMode="auto"/>
        <p:txBody>
          <a:bodyPr>
            <a:normAutofit fontScale="90000"/>
          </a:bodyPr>
          <a:lstStyle/>
          <a:p>
            <a:pPr algn="l">
              <a:defRPr/>
            </a:pPr>
            <a:r>
              <a:rPr lang="ru-RU" sz="3600">
                <a:solidFill>
                  <a:srgbClr val="0065BD"/>
                </a:solidFill>
                <a:latin typeface="DendaNewC"/>
              </a:rPr>
              <a:t>Интерполяция методом ближайшего соседа</a:t>
            </a:r>
            <a:endParaRPr/>
          </a:p>
        </p:txBody>
      </p:sp>
      <p:sp>
        <p:nvSpPr>
          <p:cNvPr id="23555"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Examples</a:t>
            </a:r>
            <a:endParaRPr lang="ru-RU" sz="2100">
              <a:solidFill>
                <a:schemeClr val="bg1"/>
              </a:solidFill>
              <a:latin typeface="DendaNewBlackCondC"/>
            </a:endParaRPr>
          </a:p>
        </p:txBody>
      </p:sp>
      <p:pic>
        <p:nvPicPr>
          <p:cNvPr id="23556"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1254125" y="2133600"/>
            <a:ext cx="6635750" cy="44592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4578" name="Rectangle 2"/>
          <p:cNvSpPr>
            <a:spLocks noChangeArrowheads="1" noGrp="1"/>
          </p:cNvSpPr>
          <p:nvPr>
            <p:ph type="title"/>
          </p:nvPr>
        </p:nvSpPr>
        <p:spPr bwMode="auto"/>
        <p:txBody>
          <a:bodyPr>
            <a:normAutofit/>
          </a:bodyPr>
          <a:lstStyle/>
          <a:p>
            <a:pPr algn="l">
              <a:defRPr/>
            </a:pPr>
            <a:r>
              <a:rPr lang="ru-RU" sz="3600">
                <a:solidFill>
                  <a:srgbClr val="0065BD"/>
                </a:solidFill>
                <a:latin typeface="DendaNewC"/>
              </a:rPr>
              <a:t>Билинейная интерполяция</a:t>
            </a:r>
            <a:endParaRPr/>
          </a:p>
        </p:txBody>
      </p:sp>
      <p:sp>
        <p:nvSpPr>
          <p:cNvPr id="24579"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Examples</a:t>
            </a:r>
            <a:endParaRPr lang="ru-RU" sz="2100">
              <a:solidFill>
                <a:schemeClr val="bg1"/>
              </a:solidFill>
              <a:latin typeface="DendaNewBlackCondC"/>
            </a:endParaRPr>
          </a:p>
        </p:txBody>
      </p:sp>
      <p:pic>
        <p:nvPicPr>
          <p:cNvPr id="24580"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1565275" y="2063750"/>
            <a:ext cx="6013450" cy="448151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602" name="Rectangle 2"/>
          <p:cNvSpPr>
            <a:spLocks noChangeArrowheads="1" noGrp="1"/>
          </p:cNvSpPr>
          <p:nvPr>
            <p:ph type="title"/>
          </p:nvPr>
        </p:nvSpPr>
        <p:spPr bwMode="auto"/>
        <p:txBody>
          <a:bodyPr>
            <a:normAutofit/>
          </a:bodyPr>
          <a:lstStyle/>
          <a:p>
            <a:pPr algn="l">
              <a:defRPr/>
            </a:pPr>
            <a:r>
              <a:rPr lang="ru-RU" sz="3600">
                <a:solidFill>
                  <a:srgbClr val="0065BD"/>
                </a:solidFill>
                <a:latin typeface="DendaNewC"/>
              </a:rPr>
              <a:t>Бикубическая сплайн-интерполяция</a:t>
            </a:r>
            <a:endParaRPr/>
          </a:p>
        </p:txBody>
      </p:sp>
      <p:sp>
        <p:nvSpPr>
          <p:cNvPr id="25603"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Examples</a:t>
            </a:r>
            <a:endParaRPr lang="ru-RU" sz="2100">
              <a:solidFill>
                <a:schemeClr val="bg1"/>
              </a:solidFill>
              <a:latin typeface="DendaNewBlackCondC"/>
            </a:endParaRPr>
          </a:p>
        </p:txBody>
      </p:sp>
      <p:pic>
        <p:nvPicPr>
          <p:cNvPr id="25604" name="Picture 2"/>
          <p:cNvPicPr>
            <a:picLocks noChangeAspect="1" noChangeArrowheads="1"/>
          </p:cNvPicPr>
          <p:nvPr/>
        </p:nvPicPr>
        <p:blipFill>
          <a:blip r:embed="rId2">
            <a:clrChange>
              <a:clrFrom>
                <a:srgbClr val="FFFFFF"/>
              </a:clrFrom>
              <a:clrTo>
                <a:srgbClr val="FFFFFF">
                  <a:alpha val="0"/>
                </a:srgbClr>
              </a:clrTo>
            </a:clrChange>
          </a:blip>
          <a:stretch/>
        </p:blipFill>
        <p:spPr bwMode="auto">
          <a:xfrm>
            <a:off x="1446213" y="2205038"/>
            <a:ext cx="6251575" cy="465296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626" name="Rectangle 4"/>
          <p:cNvSpPr>
            <a:spLocks noChangeArrowheads="1"/>
          </p:cNvSpPr>
          <p:nvPr/>
        </p:nvSpPr>
        <p:spPr bwMode="auto">
          <a:xfrm>
            <a:off x="971550" y="549275"/>
            <a:ext cx="7772400" cy="287338"/>
          </a:xfrm>
          <a:prstGeom prst="rect">
            <a:avLst/>
          </a:prstGeom>
          <a:noFill/>
          <a:ln w="9525">
            <a:noFill/>
            <a:miter lim="800000"/>
            <a:headEnd/>
            <a:tailEnd/>
          </a:ln>
        </p:spPr>
        <p:txBody>
          <a:bodyPr anchor="ctr"/>
          <a:lstStyle/>
          <a:p>
            <a:pPr algn="r">
              <a:defRPr/>
            </a:pPr>
            <a:r>
              <a:rPr lang="en-US" sz="2100">
                <a:solidFill>
                  <a:schemeClr val="bg1"/>
                </a:solidFill>
                <a:latin typeface="DendaNewBlackCondC"/>
              </a:rPr>
              <a:t>Examples</a:t>
            </a:r>
            <a:endParaRPr lang="ru-RU" sz="2100">
              <a:solidFill>
                <a:schemeClr val="bg1"/>
              </a:solidFill>
              <a:latin typeface="DendaNewBlackCondC"/>
            </a:endParaRPr>
          </a:p>
        </p:txBody>
      </p:sp>
      <p:pic>
        <p:nvPicPr>
          <p:cNvPr id="26627" name="Объект 2"/>
          <p:cNvPicPr>
            <a:picLocks noChangeArrowheads="1"/>
          </p:cNvPicPr>
          <p:nvPr/>
        </p:nvPicPr>
        <p:blipFill>
          <a:blip r:embed="rId2"/>
          <a:srcRect l="0" t="-375" r="17287" b="-375"/>
          <a:stretch/>
        </p:blipFill>
        <p:spPr bwMode="auto">
          <a:xfrm>
            <a:off x="0" y="2143125"/>
            <a:ext cx="3429000" cy="1647825"/>
          </a:xfrm>
          <a:prstGeom prst="rect">
            <a:avLst/>
          </a:prstGeom>
          <a:noFill/>
          <a:ln w="9525">
            <a:noFill/>
            <a:miter lim="800000"/>
            <a:headEnd/>
            <a:tailEnd/>
          </a:ln>
        </p:spPr>
      </p:pic>
      <p:pic>
        <p:nvPicPr>
          <p:cNvPr id="26628" name="Picture 1"/>
          <p:cNvPicPr>
            <a:picLocks noChangeAspect="1" noChangeArrowheads="1"/>
          </p:cNvPicPr>
          <p:nvPr/>
        </p:nvPicPr>
        <p:blipFill>
          <a:blip r:embed="rId3"/>
          <a:stretch/>
        </p:blipFill>
        <p:spPr bwMode="auto">
          <a:xfrm>
            <a:off x="3500438" y="2143125"/>
            <a:ext cx="5654675" cy="1657350"/>
          </a:xfrm>
          <a:prstGeom prst="rect">
            <a:avLst/>
          </a:prstGeom>
          <a:noFill/>
          <a:ln w="9525">
            <a:noFill/>
            <a:miter lim="800000"/>
            <a:headEnd/>
            <a:tailEnd/>
          </a:ln>
        </p:spPr>
      </p:pic>
      <p:grpSp>
        <p:nvGrpSpPr>
          <p:cNvPr id="2" name="Group 3"/>
          <p:cNvGrpSpPr/>
          <p:nvPr/>
        </p:nvGrpSpPr>
        <p:grpSpPr bwMode="auto">
          <a:xfrm>
            <a:off x="428625" y="2214563"/>
            <a:ext cx="447675" cy="1181099"/>
            <a:chOff x="4560" y="1087"/>
            <a:chExt cx="705" cy="1860"/>
          </a:xfrm>
        </p:grpSpPr>
        <p:cxnSp>
          <p:nvCxnSpPr>
            <p:cNvPr id="26634" name="AutoShape 7"/>
            <p:cNvCxnSpPr>
              <a:cxnSpLocks noChangeShapeType="1"/>
            </p:cNvCxnSpPr>
            <p:nvPr/>
          </p:nvCxnSpPr>
          <p:spPr bwMode="auto">
            <a:xfrm flipV="1">
              <a:off x="4560" y="1087"/>
              <a:ext cx="0" cy="1830"/>
            </a:xfrm>
            <a:prstGeom prst="straightConnector1">
              <a:avLst/>
            </a:prstGeom>
            <a:noFill/>
            <a:ln w="19050">
              <a:solidFill>
                <a:srgbClr val="FFFFFF"/>
              </a:solidFill>
              <a:round/>
              <a:headEnd/>
              <a:tailEnd/>
            </a:ln>
          </p:spPr>
        </p:cxnSp>
        <p:cxnSp>
          <p:nvCxnSpPr>
            <p:cNvPr id="26635" name="AutoShape 6"/>
            <p:cNvCxnSpPr>
              <a:cxnSpLocks noChangeShapeType="1"/>
            </p:cNvCxnSpPr>
            <p:nvPr/>
          </p:nvCxnSpPr>
          <p:spPr bwMode="auto">
            <a:xfrm flipV="1">
              <a:off x="4560" y="1087"/>
              <a:ext cx="285" cy="1860"/>
            </a:xfrm>
            <a:prstGeom prst="straightConnector1">
              <a:avLst/>
            </a:prstGeom>
            <a:noFill/>
            <a:ln w="19050">
              <a:solidFill>
                <a:srgbClr val="FFFFFF"/>
              </a:solidFill>
              <a:round/>
              <a:headEnd/>
              <a:tailEnd/>
            </a:ln>
          </p:spPr>
        </p:cxnSp>
        <p:cxnSp>
          <p:nvCxnSpPr>
            <p:cNvPr id="26636" name="AutoShape 5"/>
            <p:cNvCxnSpPr>
              <a:cxnSpLocks noChangeShapeType="1"/>
            </p:cNvCxnSpPr>
            <p:nvPr/>
          </p:nvCxnSpPr>
          <p:spPr bwMode="auto">
            <a:xfrm flipV="1">
              <a:off x="4560" y="1087"/>
              <a:ext cx="495" cy="1860"/>
            </a:xfrm>
            <a:prstGeom prst="straightConnector1">
              <a:avLst/>
            </a:prstGeom>
            <a:noFill/>
            <a:ln w="19050">
              <a:solidFill>
                <a:srgbClr val="FFFFFF"/>
              </a:solidFill>
              <a:round/>
              <a:headEnd/>
              <a:tailEnd/>
            </a:ln>
          </p:spPr>
        </p:cxnSp>
        <p:cxnSp>
          <p:nvCxnSpPr>
            <p:cNvPr id="26637" name="AutoShape 4"/>
            <p:cNvCxnSpPr>
              <a:cxnSpLocks noChangeShapeType="1"/>
            </p:cNvCxnSpPr>
            <p:nvPr/>
          </p:nvCxnSpPr>
          <p:spPr bwMode="auto">
            <a:xfrm flipV="1">
              <a:off x="4560" y="1177"/>
              <a:ext cx="705" cy="1770"/>
            </a:xfrm>
            <a:prstGeom prst="straightConnector1">
              <a:avLst/>
            </a:prstGeom>
            <a:noFill/>
            <a:ln w="19050">
              <a:solidFill>
                <a:srgbClr val="FFFFFF"/>
              </a:solidFill>
              <a:round/>
              <a:headEnd/>
              <a:tailEnd/>
            </a:ln>
          </p:spPr>
        </p:cxnSp>
      </p:grpSp>
      <p:sp>
        <p:nvSpPr>
          <p:cNvPr id="26630"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defRPr/>
            </a:pPr>
            <a:endParaRPr lang="ru-RU"/>
          </a:p>
        </p:txBody>
      </p:sp>
      <p:sp>
        <p:nvSpPr>
          <p:cNvPr id="26631" name="Rectangle 9"/>
          <p:cNvSpPr>
            <a:spLocks noChangeArrowheads="1"/>
          </p:cNvSpPr>
          <p:nvPr/>
        </p:nvSpPr>
        <p:spPr bwMode="auto">
          <a:xfrm>
            <a:off x="0" y="482600"/>
            <a:ext cx="9144000" cy="0"/>
          </a:xfrm>
          <a:prstGeom prst="rect">
            <a:avLst/>
          </a:prstGeom>
          <a:noFill/>
          <a:ln w="9525">
            <a:noFill/>
            <a:miter lim="800000"/>
            <a:headEnd/>
            <a:tailEnd/>
          </a:ln>
        </p:spPr>
        <p:txBody>
          <a:bodyPr wrap="none" anchor="ctr">
            <a:spAutoFit/>
          </a:bodyPr>
          <a:lstStyle/>
          <a:p>
            <a:pPr>
              <a:defRPr/>
            </a:pPr>
            <a:endParaRPr lang="ru-RU"/>
          </a:p>
        </p:txBody>
      </p:sp>
      <p:sp>
        <p:nvSpPr>
          <p:cNvPr id="26632" name="Rectangle 10"/>
          <p:cNvSpPr>
            <a:spLocks noChangeArrowheads="1"/>
          </p:cNvSpPr>
          <p:nvPr/>
        </p:nvSpPr>
        <p:spPr bwMode="auto">
          <a:xfrm>
            <a:off x="0" y="1558925"/>
            <a:ext cx="9144000" cy="0"/>
          </a:xfrm>
          <a:prstGeom prst="rect">
            <a:avLst/>
          </a:prstGeom>
          <a:noFill/>
          <a:ln w="9525">
            <a:noFill/>
            <a:miter lim="800000"/>
            <a:headEnd/>
            <a:tailEnd/>
          </a:ln>
        </p:spPr>
        <p:txBody>
          <a:bodyPr wrap="none" anchor="ctr">
            <a:spAutoFit/>
          </a:bodyPr>
          <a:lstStyle/>
          <a:p>
            <a:pPr algn="ctr">
              <a:defRPr/>
            </a:pPr>
            <a:r>
              <a:rPr lang="ru-RU" sz="1000">
                <a:cs typeface="Times New Roman"/>
              </a:rPr>
              <a:t>   </a:t>
            </a:r>
            <a:endParaRPr lang="ru-RU"/>
          </a:p>
        </p:txBody>
      </p:sp>
      <p:sp>
        <p:nvSpPr>
          <p:cNvPr id="26633" name="Rectangle 11"/>
          <p:cNvSpPr>
            <a:spLocks noChangeArrowheads="1"/>
          </p:cNvSpPr>
          <p:nvPr/>
        </p:nvSpPr>
        <p:spPr bwMode="auto">
          <a:xfrm>
            <a:off x="0" y="3786188"/>
            <a:ext cx="8929688" cy="1446212"/>
          </a:xfrm>
          <a:prstGeom prst="rect">
            <a:avLst/>
          </a:prstGeom>
          <a:noFill/>
          <a:ln w="9525">
            <a:noFill/>
            <a:miter lim="800000"/>
            <a:headEnd/>
            <a:tailEnd/>
          </a:ln>
        </p:spPr>
        <p:txBody>
          <a:bodyPr anchor="ctr">
            <a:spAutoFit/>
          </a:bodyPr>
          <a:lstStyle/>
          <a:p>
            <a:pPr algn="ctr">
              <a:defRPr/>
            </a:pPr>
            <a:r>
              <a:rPr lang="ru-RU" sz="1100">
                <a:cs typeface="Times New Roman"/>
              </a:rPr>
              <a:t>       а)		б)		в)		         г)		  д)</a:t>
            </a:r>
            <a:endParaRPr lang="ru-RU" sz="1000"/>
          </a:p>
          <a:p>
            <a:pPr algn="ctr">
              <a:defRPr/>
            </a:pPr>
            <a:endParaRPr lang="en-US" sz="1100">
              <a:cs typeface="Times New Roman"/>
            </a:endParaRPr>
          </a:p>
          <a:p>
            <a:pPr>
              <a:defRPr/>
            </a:pPr>
            <a:r>
              <a:rPr lang="ru-RU" sz="1100">
                <a:cs typeface="Times New Roman"/>
              </a:rPr>
              <a:t>Рис.</a:t>
            </a:r>
            <a:r>
              <a:rPr lang="en-US" sz="1100">
                <a:cs typeface="Times New Roman"/>
              </a:rPr>
              <a:t> </a:t>
            </a:r>
            <a:endParaRPr/>
          </a:p>
          <a:p>
            <a:pPr>
              <a:defRPr/>
            </a:pPr>
            <a:r>
              <a:rPr lang="ru-RU" sz="1100">
                <a:cs typeface="Times New Roman"/>
              </a:rPr>
              <a:t>Пример 2</a:t>
            </a:r>
            <a:r>
              <a:rPr lang="en-US" sz="1100">
                <a:cs typeface="Times New Roman"/>
              </a:rPr>
              <a:t>D </a:t>
            </a:r>
            <a:r>
              <a:rPr lang="ru-RU" sz="1100">
                <a:cs typeface="Times New Roman"/>
              </a:rPr>
              <a:t>искажений, вносимых фильтрацией в границу между зоной нулей (серые узлы) и единиц (белые узлы): </a:t>
            </a:r>
            <a:endParaRPr lang="en-US" sz="1100">
              <a:cs typeface="Times New Roman"/>
            </a:endParaRPr>
          </a:p>
          <a:p>
            <a:pPr>
              <a:defRPr/>
            </a:pPr>
            <a:r>
              <a:rPr lang="ru-RU" sz="1100">
                <a:cs typeface="Times New Roman"/>
              </a:rPr>
              <a:t>а) билинейной; б) бикубической;  черным цветом показаны изолинии для интерполированных значений, белым – лучи, вдоль которых выполняется интегрирование. </a:t>
            </a:r>
            <a:endParaRPr lang="en-US" sz="1100">
              <a:cs typeface="Times New Roman"/>
            </a:endParaRPr>
          </a:p>
          <a:p>
            <a:pPr algn="ctr">
              <a:defRPr/>
            </a:pPr>
            <a:endParaRPr lang="en-US" sz="1100">
              <a:cs typeface="Times New Roman"/>
            </a:endParaRPr>
          </a:p>
          <a:p>
            <a:pPr algn="ctr">
              <a:defRPr/>
            </a:pPr>
            <a:r>
              <a:rPr lang="ru-RU" sz="1100">
                <a:cs typeface="Times New Roman"/>
              </a:rPr>
              <a:t>Проявление тех же эффектов в плоском медицинском изображении на черно-серой и серо-белой границах во фрагментах г) и д).</a:t>
            </a:r>
            <a:endParaRPr lang="ru-RU" sz="2800"/>
          </a:p>
        </p:txBody>
      </p:sp>
      <p:sp>
        <p:nvSpPr>
          <p:cNvPr id="14" name="Заголовок 13"/>
          <p:cNvSpPr>
            <a:spLocks noGrp="1"/>
          </p:cNvSpPr>
          <p:nvPr>
            <p:ph type="title"/>
          </p:nvPr>
        </p:nvSpPr>
        <p:spPr bwMode="auto"/>
        <p:txBody>
          <a:bodyPr/>
          <a:lstStyle/>
          <a:p>
            <a:pPr>
              <a:defRPr/>
            </a:pPr>
            <a:r>
              <a:rPr lang="ru-RU"/>
              <a:t>Примеры</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650" name="Rectangle 5"/>
          <p:cNvSpPr>
            <a:spLocks noChangeArrowheads="1"/>
          </p:cNvSpPr>
          <p:nvPr/>
        </p:nvSpPr>
        <p:spPr bwMode="auto">
          <a:xfrm>
            <a:off x="755650" y="1341438"/>
            <a:ext cx="4176713" cy="2520950"/>
          </a:xfrm>
          <a:prstGeom prst="rect">
            <a:avLst/>
          </a:prstGeom>
          <a:noFill/>
          <a:ln w="9525">
            <a:noFill/>
            <a:miter lim="800000"/>
            <a:headEnd/>
            <a:tailEnd/>
          </a:ln>
        </p:spPr>
        <p:txBody>
          <a:bodyPr anchor="ctr"/>
          <a:lstStyle/>
          <a:p>
            <a:pPr>
              <a:defRPr/>
            </a:pPr>
            <a:r>
              <a:rPr lang="en-US" sz="3600">
                <a:solidFill>
                  <a:schemeClr val="bg1"/>
                </a:solidFill>
                <a:latin typeface="DendaNewC"/>
              </a:rPr>
              <a:t>Nonlinear interpolation methods</a:t>
            </a:r>
            <a:endParaRPr/>
          </a:p>
        </p:txBody>
      </p:sp>
      <p:pic>
        <p:nvPicPr>
          <p:cNvPr id="27651" name="Picture 8" descr="Prezent_Logo_Eng"/>
          <p:cNvPicPr>
            <a:picLocks noChangeAspect="1" noChangeArrowheads="1"/>
          </p:cNvPicPr>
          <p:nvPr/>
        </p:nvPicPr>
        <p:blipFill>
          <a:blip r:embed="rId2"/>
          <a:stretch/>
        </p:blipFill>
        <p:spPr bwMode="auto">
          <a:xfrm>
            <a:off x="827088" y="692150"/>
            <a:ext cx="2952750" cy="642938"/>
          </a:xfrm>
          <a:prstGeom prst="rect">
            <a:avLst/>
          </a:prstGeom>
          <a:noFill/>
          <a:ln w="9525">
            <a:noFill/>
            <a:miter lim="800000"/>
            <a:headEnd/>
            <a:tailEnd/>
          </a:ln>
        </p:spPr>
      </p:pic>
      <p:sp>
        <p:nvSpPr>
          <p:cNvPr id="4" name="Заголовок 3"/>
          <p:cNvSpPr>
            <a:spLocks noGrp="1"/>
          </p:cNvSpPr>
          <p:nvPr>
            <p:ph type="ctrTitle"/>
          </p:nvPr>
        </p:nvSpPr>
        <p:spPr bwMode="auto"/>
        <p:txBody>
          <a:bodyPr/>
          <a:lstStyle/>
          <a:p>
            <a:pPr>
              <a:defRPr/>
            </a:pPr>
            <a:r>
              <a:rPr lang="ru-RU"/>
              <a:t>Нелинейная интерполяция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650" name="Rectangle 4"/>
          <p:cNvSpPr>
            <a:spLocks noChangeArrowheads="1"/>
          </p:cNvSpPr>
          <p:nvPr/>
        </p:nvSpPr>
        <p:spPr bwMode="auto">
          <a:xfrm>
            <a:off x="3357563" y="428625"/>
            <a:ext cx="5386387" cy="500063"/>
          </a:xfrm>
          <a:prstGeom prst="rect">
            <a:avLst/>
          </a:prstGeom>
          <a:noFill/>
          <a:ln w="9525">
            <a:noFill/>
            <a:miter lim="800000"/>
            <a:headEnd/>
            <a:tailEnd/>
          </a:ln>
        </p:spPr>
        <p:txBody>
          <a:bodyPr anchor="ctr"/>
          <a:lstStyle/>
          <a:p>
            <a:pPr algn="r">
              <a:defRPr/>
            </a:pPr>
            <a:r>
              <a:rPr lang="en-US" sz="2400">
                <a:solidFill>
                  <a:schemeClr val="bg1"/>
                </a:solidFill>
                <a:latin typeface="+mn-lt"/>
              </a:rPr>
              <a:t>Lanczos</a:t>
            </a:r>
            <a:r>
              <a:rPr lang="ru-RU" sz="2400">
                <a:solidFill>
                  <a:schemeClr val="bg1"/>
                </a:solidFill>
                <a:latin typeface="+mn-lt"/>
              </a:rPr>
              <a:t> </a:t>
            </a:r>
            <a:r>
              <a:rPr lang="en-US" sz="2400">
                <a:solidFill>
                  <a:schemeClr val="bg1"/>
                </a:solidFill>
                <a:latin typeface="+mn-lt"/>
              </a:rPr>
              <a:t>filters 4X4, 6X6 and 8X8</a:t>
            </a:r>
            <a:endParaRPr/>
          </a:p>
        </p:txBody>
      </p:sp>
      <p:pic>
        <p:nvPicPr>
          <p:cNvPr id="28675" name="Picture 3" descr="https://lh5.googleusercontent.com/UTmhphU5JvxXlLsFOuU1-_cRMXj0k1NQIK_Agaaz0yeWCaKYDC75bmotnLG1vg9UQuM0Q-DtOl2pLY-YwdnNvNgMCxr-MkuJ4kJuDouUuYDrn7qSb-V3weOSNdJicdTJhII"/>
          <p:cNvPicPr>
            <a:picLocks noChangeAspect="1" noChangeArrowheads="1"/>
          </p:cNvPicPr>
          <p:nvPr/>
        </p:nvPicPr>
        <p:blipFill>
          <a:blip r:embed="rId2"/>
          <a:stretch/>
        </p:blipFill>
        <p:spPr bwMode="auto">
          <a:xfrm>
            <a:off x="142875" y="4365625"/>
            <a:ext cx="3228975" cy="762000"/>
          </a:xfrm>
          <a:prstGeom prst="rect">
            <a:avLst/>
          </a:prstGeom>
          <a:noFill/>
          <a:ln w="9525">
            <a:noFill/>
            <a:miter lim="800000"/>
            <a:headEnd/>
            <a:tailEnd/>
          </a:ln>
        </p:spPr>
      </p:pic>
      <p:pic>
        <p:nvPicPr>
          <p:cNvPr id="28676" name="Picture 4" descr="https://lh5.googleusercontent.com/u3FOAbwP6iOszefXU__S9Zwg6zPYjxn4qNlnVspTDVCps0onPLoCkoLB3e5VEk30Zu_yeWjVbLYOn0sQRgk2pFhXvsFDVCpUCf1sgV6Jj-WsUp-A37060ZhNBvQAXSEHxs4"/>
          <p:cNvPicPr>
            <a:picLocks noChangeAspect="1" noChangeArrowheads="1"/>
          </p:cNvPicPr>
          <p:nvPr/>
        </p:nvPicPr>
        <p:blipFill>
          <a:blip r:embed="rId3"/>
          <a:stretch/>
        </p:blipFill>
        <p:spPr bwMode="auto">
          <a:xfrm>
            <a:off x="142875" y="3789363"/>
            <a:ext cx="2619375" cy="400050"/>
          </a:xfrm>
          <a:prstGeom prst="rect">
            <a:avLst/>
          </a:prstGeom>
          <a:noFill/>
          <a:ln w="9525">
            <a:noFill/>
            <a:miter lim="800000"/>
            <a:headEnd/>
            <a:tailEnd/>
          </a:ln>
        </p:spPr>
      </p:pic>
      <p:pic>
        <p:nvPicPr>
          <p:cNvPr id="28677" name="Picture 5" descr="https://lh4.googleusercontent.com/ed83z3ZrLujSXEpXxt5KokLFYsdkye8Myn2hzfaHSAea9H1Tai3BOJMA6mjEorzvzycgcoqnnrsPXJ79OaZdK55fBqGvWRqNHIuaGSbjkA9rIQ2vD0f7fNw_O6O_QlTjaLc"/>
          <p:cNvPicPr>
            <a:picLocks noChangeAspect="1" noChangeArrowheads="1"/>
          </p:cNvPicPr>
          <p:nvPr/>
        </p:nvPicPr>
        <p:blipFill>
          <a:blip r:embed="rId4"/>
          <a:stretch/>
        </p:blipFill>
        <p:spPr bwMode="auto">
          <a:xfrm>
            <a:off x="142875" y="2852738"/>
            <a:ext cx="5200650" cy="847725"/>
          </a:xfrm>
          <a:prstGeom prst="rect">
            <a:avLst/>
          </a:prstGeom>
          <a:noFill/>
          <a:ln w="9525">
            <a:noFill/>
            <a:miter lim="800000"/>
            <a:headEnd/>
            <a:tailEnd/>
          </a:ln>
        </p:spPr>
      </p:pic>
      <p:pic>
        <p:nvPicPr>
          <p:cNvPr id="28678" name="Picture 2" descr="https://lh6.googleusercontent.com/zSpbLa9fYRKOeumnCmiStcfju57khtExpQvcCRrjbZdr3taOwjYdL2gn0Qd_Df1Z5PajOp8D2qVm78xVe76ElgVRchiwN5BwMK8RqdTk9JJwXehJpOTKRr0b-h0UdwTEpeo"/>
          <p:cNvPicPr>
            <a:picLocks noChangeAspect="1" noChangeArrowheads="1"/>
          </p:cNvPicPr>
          <p:nvPr/>
        </p:nvPicPr>
        <p:blipFill>
          <a:blip r:embed="rId5"/>
          <a:stretch/>
        </p:blipFill>
        <p:spPr bwMode="auto">
          <a:xfrm>
            <a:off x="114300" y="1930400"/>
            <a:ext cx="5314950" cy="785813"/>
          </a:xfrm>
          <a:prstGeom prst="rect">
            <a:avLst/>
          </a:prstGeom>
          <a:noFill/>
          <a:ln w="9525">
            <a:noFill/>
            <a:miter lim="800000"/>
            <a:headEnd/>
            <a:tailEnd/>
          </a:ln>
        </p:spPr>
      </p:pic>
      <p:sp>
        <p:nvSpPr>
          <p:cNvPr id="28679" name="TextBox 11"/>
          <p:cNvSpPr txBox="1">
            <a:spLocks noChangeArrowheads="1"/>
          </p:cNvSpPr>
          <p:nvPr/>
        </p:nvSpPr>
        <p:spPr bwMode="auto">
          <a:xfrm>
            <a:off x="2928938" y="3773488"/>
            <a:ext cx="1928812" cy="369887"/>
          </a:xfrm>
          <a:prstGeom prst="rect">
            <a:avLst/>
          </a:prstGeom>
          <a:noFill/>
          <a:ln w="9525">
            <a:noFill/>
            <a:miter lim="800000"/>
            <a:headEnd/>
            <a:tailEnd/>
          </a:ln>
        </p:spPr>
        <p:txBody>
          <a:bodyPr wrap="none">
            <a:spAutoFit/>
          </a:bodyPr>
          <a:lstStyle/>
          <a:p>
            <a:pPr>
              <a:defRPr/>
            </a:pPr>
            <a:r>
              <a:rPr lang="en-US"/>
              <a:t>Separable filter!!!</a:t>
            </a:r>
            <a:endParaRPr lang="ru-RU"/>
          </a:p>
        </p:txBody>
      </p:sp>
      <p:sp>
        <p:nvSpPr>
          <p:cNvPr id="27656" name="Rectangle 2"/>
          <p:cNvSpPr>
            <a:spLocks noChangeArrowheads="1" noGrp="1"/>
          </p:cNvSpPr>
          <p:nvPr>
            <p:ph type="title"/>
          </p:nvPr>
        </p:nvSpPr>
        <p:spPr bwMode="auto"/>
        <p:txBody>
          <a:bodyPr>
            <a:normAutofit/>
          </a:bodyPr>
          <a:lstStyle/>
          <a:p>
            <a:pPr>
              <a:defRPr/>
            </a:pPr>
            <a:r>
              <a:rPr lang="en-US" sz="3600">
                <a:solidFill>
                  <a:srgbClr val="0065BD"/>
                </a:solidFill>
                <a:latin typeface="+mn-lt"/>
              </a:rPr>
              <a:t>Lanczos</a:t>
            </a:r>
            <a:r>
              <a:rPr lang="en-US" sz="3600">
                <a:solidFill>
                  <a:srgbClr val="0065BD"/>
                </a:solidFill>
                <a:latin typeface="+mn-lt"/>
              </a:rPr>
              <a:t> filters 4X4, 6X6 and 8X8</a:t>
            </a:r>
            <a:endParaRPr/>
          </a:p>
        </p:txBody>
      </p:sp>
      <p:pic>
        <p:nvPicPr>
          <p:cNvPr id="28681" name="Picture 10" descr="https://upload.wikimedia.org/wikipedia/commons/thumb/6/6a/Lanczos-kernel.svg/400px-Lanczos-kernel.svg.png"/>
          <p:cNvPicPr>
            <a:picLocks noChangeAspect="1" noChangeArrowheads="1"/>
          </p:cNvPicPr>
          <p:nvPr/>
        </p:nvPicPr>
        <p:blipFill>
          <a:blip r:embed="rId6"/>
          <a:stretch/>
        </p:blipFill>
        <p:spPr bwMode="auto">
          <a:xfrm>
            <a:off x="5500688" y="1344613"/>
            <a:ext cx="3571875" cy="535781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Изображения диабетической </a:t>
            </a:r>
            <a:r>
              <a:rPr lang="ru-RU" b="1"/>
              <a:t>ретинопатии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(diabetic retinopathy). </a:t>
            </a:r>
            <a:endParaRPr lang="ru-RU"/>
          </a:p>
          <a:p>
            <a:pPr>
              <a:defRPr/>
            </a:pPr>
            <a:r>
              <a:rPr lang="ru-RU"/>
              <a:t>База данных включает изображения сетчатки высокого разрешения, которые клиницисты аннотируют по шкале тяжести 0-4, для выявления диабетической </a:t>
            </a:r>
            <a:r>
              <a:rPr lang="ru-RU"/>
              <a:t>ретинопатии</a:t>
            </a:r>
            <a:r>
              <a:rPr lang="ru-RU"/>
              <a:t>. Этот набор данных является частью завершившегося конкурса </a:t>
            </a:r>
            <a:r>
              <a:rPr lang="ru-RU"/>
              <a:t>Kaggle</a:t>
            </a:r>
            <a:r>
              <a:rPr lang="ru-RU"/>
              <a:t>, который, как правило, является отличным источником общедоступных наборов данных. Доступ: </a:t>
            </a:r>
            <a:r>
              <a:rPr lang="ru-RU" u="sng">
                <a:hlinkClick r:id="rId2" tooltip="https://www.kaggle.com/c/diabetic-retinopathy-detection"/>
              </a:rPr>
              <a:t>https://www.kaggle.com/c/diabetic-retinopathy-detection</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8674" name="Rectangle 4"/>
          <p:cNvSpPr>
            <a:spLocks noChangeArrowheads="1"/>
          </p:cNvSpPr>
          <p:nvPr/>
        </p:nvSpPr>
        <p:spPr bwMode="auto">
          <a:xfrm>
            <a:off x="4429125" y="549275"/>
            <a:ext cx="4314825" cy="307975"/>
          </a:xfrm>
          <a:prstGeom prst="rect">
            <a:avLst/>
          </a:prstGeom>
          <a:noFill/>
          <a:ln w="9525">
            <a:noFill/>
            <a:miter lim="800000"/>
            <a:headEnd/>
            <a:tailEnd/>
          </a:ln>
        </p:spPr>
        <p:txBody>
          <a:bodyPr anchor="ctr"/>
          <a:lstStyle/>
          <a:p>
            <a:pPr algn="r">
              <a:defRPr/>
            </a:pPr>
            <a:r>
              <a:rPr lang="en-US" sz="2400">
                <a:solidFill>
                  <a:schemeClr val="bg1"/>
                </a:solidFill>
                <a:latin typeface="+mn-lt"/>
              </a:rPr>
              <a:t>Lanczos</a:t>
            </a:r>
            <a:r>
              <a:rPr lang="en-US" sz="2400">
                <a:solidFill>
                  <a:schemeClr val="bg1"/>
                </a:solidFill>
                <a:latin typeface="+mn-lt"/>
              </a:rPr>
              <a:t> 4X4, 6X6 and 8X8</a:t>
            </a:r>
            <a:endParaRPr/>
          </a:p>
        </p:txBody>
      </p:sp>
      <p:pic>
        <p:nvPicPr>
          <p:cNvPr id="29699" name="Picture 2" descr="https://lh3.googleusercontent.com/UQxzWegKduA-_EBmhAQa50IqJQ_c9zVwf5d-4R23VSFHTMWmvsCIZtQtA6lM04eONT4MG9qoUprfLTNUdQsYM1IDvj-3hAf1-vGNL_VqmgAGukMLevHaKFv8UAdkWf4vYgI"/>
          <p:cNvPicPr>
            <a:picLocks noChangeAspect="1" noChangeArrowheads="1"/>
          </p:cNvPicPr>
          <p:nvPr/>
        </p:nvPicPr>
        <p:blipFill>
          <a:blip r:embed="rId2">
            <a:clrChange>
              <a:clrFrom>
                <a:srgbClr val="FFFFFF"/>
              </a:clrFrom>
              <a:clrTo>
                <a:srgbClr val="FFFFFF">
                  <a:alpha val="0"/>
                </a:srgbClr>
              </a:clrTo>
            </a:clrChange>
          </a:blip>
          <a:stretch/>
        </p:blipFill>
        <p:spPr bwMode="auto">
          <a:xfrm>
            <a:off x="2071688" y="1281113"/>
            <a:ext cx="4587875" cy="4967287"/>
          </a:xfrm>
          <a:prstGeom prst="rect">
            <a:avLst/>
          </a:prstGeom>
          <a:noFill/>
          <a:ln w="9525">
            <a:noFill/>
            <a:miter lim="800000"/>
            <a:headEnd/>
            <a:tailEnd/>
          </a:ln>
        </p:spPr>
      </p:pic>
      <p:sp>
        <p:nvSpPr>
          <p:cNvPr id="4" name="Заголовок 3"/>
          <p:cNvSpPr>
            <a:spLocks noGrp="1"/>
          </p:cNvSpPr>
          <p:nvPr>
            <p:ph type="title"/>
          </p:nvPr>
        </p:nvSpPr>
        <p:spPr bwMode="auto"/>
        <p:txBody>
          <a:bodyPr>
            <a:normAutofit/>
          </a:bodyPr>
          <a:lstStyle/>
          <a:p>
            <a:pPr>
              <a:defRPr/>
            </a:pPr>
            <a:r>
              <a:rPr lang="en-US"/>
              <a:t>Lanczos</a:t>
            </a:r>
            <a:r>
              <a:rPr lang="en-US"/>
              <a:t> filters 4X4, 6X6 and 8X8</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ru-RU"/>
              <a:t>Детекторы и дескрипторы</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Обзор</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normAutofit/>
          </a:bodyPr>
          <a:lstStyle/>
          <a:p>
            <a:pPr>
              <a:defRPr/>
            </a:pPr>
            <a:r>
              <a:rPr lang="ru-RU"/>
              <a:t>Инварианты</a:t>
            </a:r>
            <a:endParaRPr/>
          </a:p>
          <a:p>
            <a:pPr>
              <a:defRPr/>
            </a:pPr>
            <a:r>
              <a:rPr lang="ru-RU"/>
              <a:t>локализация особенных точек:</a:t>
            </a:r>
            <a:endParaRPr/>
          </a:p>
          <a:p>
            <a:pPr lvl="1">
              <a:defRPr/>
            </a:pPr>
            <a:r>
              <a:rPr lang="ru-RU"/>
              <a:t>детектор </a:t>
            </a:r>
            <a:r>
              <a:rPr lang="en-US"/>
              <a:t>Hessian</a:t>
            </a:r>
            <a:endParaRPr/>
          </a:p>
          <a:p>
            <a:pPr lvl="1">
              <a:defRPr/>
            </a:pPr>
            <a:r>
              <a:rPr lang="ru-RU"/>
              <a:t>детектор </a:t>
            </a:r>
            <a:r>
              <a:rPr lang="ru-RU"/>
              <a:t>Harris</a:t>
            </a:r>
            <a:endParaRPr lang="ru-RU"/>
          </a:p>
          <a:p>
            <a:pPr>
              <a:defRPr/>
            </a:pPr>
            <a:r>
              <a:rPr lang="ru-RU"/>
              <a:t>Инвариантность к масштабу</a:t>
            </a:r>
            <a:endParaRPr/>
          </a:p>
          <a:p>
            <a:pPr lvl="1">
              <a:defRPr/>
            </a:pPr>
            <a:r>
              <a:rPr lang="ru-RU"/>
              <a:t>детектор (LOG)</a:t>
            </a:r>
            <a:endParaRPr/>
          </a:p>
          <a:p>
            <a:pPr lvl="1">
              <a:defRPr/>
            </a:pPr>
            <a:r>
              <a:rPr lang="ru-RU"/>
              <a:t>детектор (DOG)</a:t>
            </a:r>
            <a:endParaRPr/>
          </a:p>
          <a:p>
            <a:pPr>
              <a:defRPr/>
            </a:pPr>
            <a:r>
              <a:rPr lang="ru-RU"/>
              <a:t>Дескрипторы локальных особенностей</a:t>
            </a:r>
            <a:endParaRPr/>
          </a:p>
          <a:p>
            <a:pPr lvl="1">
              <a:defRPr/>
            </a:pPr>
            <a:r>
              <a:rPr lang="ru-RU"/>
              <a:t>(SIFT)</a:t>
            </a:r>
            <a:endParaRPr/>
          </a:p>
          <a:p>
            <a:pPr lvl="1">
              <a:defRPr/>
            </a:pPr>
            <a:r>
              <a:rPr lang="ru-RU"/>
              <a:t>(GLOH)</a:t>
            </a:r>
            <a:endParaRPr/>
          </a:p>
          <a:p>
            <a:pPr>
              <a:defRPr/>
            </a:pPr>
            <a:r>
              <a:rPr lang="ru-RU"/>
              <a:t>Другое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Введение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Анализируем локальные особенности</a:t>
            </a:r>
            <a:endParaRPr/>
          </a:p>
          <a:p>
            <a:pPr>
              <a:defRPr/>
            </a:pPr>
            <a:r>
              <a:rPr lang="ru-RU"/>
              <a:t>Применяется:</a:t>
            </a:r>
            <a:endParaRPr/>
          </a:p>
          <a:p>
            <a:pPr lvl="1">
              <a:defRPr/>
            </a:pPr>
            <a:r>
              <a:rPr lang="ru-RU"/>
              <a:t>Обнаружение (детектирование) объекта</a:t>
            </a:r>
            <a:endParaRPr/>
          </a:p>
          <a:p>
            <a:pPr lvl="1">
              <a:defRPr/>
            </a:pPr>
            <a:r>
              <a:rPr lang="ru-RU"/>
              <a:t>Нахождение соответствий на изображениях (поиск объектов)</a:t>
            </a:r>
            <a:endParaRPr/>
          </a:p>
          <a:p>
            <a:pPr lvl="1">
              <a:defRPr/>
            </a:pPr>
            <a:r>
              <a:rPr lang="ru-RU"/>
              <a:t>«склейка» изображений (панорамы)</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Требования к дескрипторам</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Необходимо: обнаружить одинаковые точки (независимо друг от друга) на каждом изображении, участвующем в обработке.</a:t>
            </a:r>
            <a:endParaRPr/>
          </a:p>
          <a:p>
            <a:pPr>
              <a:defRPr/>
            </a:pPr>
            <a:r>
              <a:rPr lang="ru-RU"/>
              <a:t>Инвариантность к переносу, повороту, масштабу.</a:t>
            </a:r>
            <a:endParaRPr/>
          </a:p>
          <a:p>
            <a:pPr>
              <a:defRPr/>
            </a:pPr>
            <a:r>
              <a:rPr lang="ru-RU"/>
              <a:t>Инвариантность к аффинным преобразованиям.</a:t>
            </a:r>
            <a:endParaRPr/>
          </a:p>
          <a:p>
            <a:pPr>
              <a:defRPr/>
            </a:pPr>
            <a:r>
              <a:rPr lang="ru-RU"/>
              <a:t>Инвариантность к наличию шума, размытости и т. Д.</a:t>
            </a:r>
            <a:endParaRPr/>
          </a:p>
          <a:p>
            <a:pPr>
              <a:defRPr/>
            </a:pPr>
            <a:r>
              <a:rPr lang="ru-RU"/>
              <a:t>Положение: устойчивость к изменению формы и освещенности.</a:t>
            </a:r>
            <a:endParaRPr/>
          </a:p>
          <a:p>
            <a:pPr>
              <a:defRPr/>
            </a:pPr>
            <a:r>
              <a:rPr lang="ru-RU"/>
              <a:t>Различимость: область должна содержать «интересную», «отличимую» информацию.</a:t>
            </a:r>
            <a:endParaRPr/>
          </a:p>
          <a:p>
            <a:pPr>
              <a:defRPr/>
            </a:pPr>
            <a:r>
              <a:rPr lang="ru-RU"/>
              <a:t>Количество: детектор должен выдавать достаточно точек, чтобы описать/охарактеризовать изображение.</a:t>
            </a:r>
            <a:endParaRPr/>
          </a:p>
          <a:p>
            <a:pPr>
              <a:defRPr/>
            </a:pPr>
            <a:r>
              <a:rPr lang="ru-RU"/>
              <a:t>Эффективность (по времени).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Особые точки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7500" lnSpcReduction="20000"/>
          </a:bodyPr>
          <a:lstStyle/>
          <a:p>
            <a:pPr>
              <a:defRPr/>
            </a:pPr>
            <a:r>
              <a:rPr lang="ru-RU"/>
              <a:t>В 1992 </a:t>
            </a:r>
            <a:r>
              <a:rPr lang="ru-RU"/>
              <a:t>Haralick</a:t>
            </a:r>
            <a:r>
              <a:rPr lang="ru-RU"/>
              <a:t> и </a:t>
            </a:r>
            <a:r>
              <a:rPr lang="ru-RU"/>
              <a:t>Shapir</a:t>
            </a:r>
            <a:r>
              <a:rPr lang="ru-RU"/>
              <a:t> [10] выделили следующие требования к особым точкам в виде следующих свойств:</a:t>
            </a:r>
            <a:br>
              <a:rPr lang="ru-RU"/>
            </a:br>
            <a:r>
              <a:rPr lang="ru-RU" i="1"/>
              <a:t>Отличимость</a:t>
            </a:r>
            <a:r>
              <a:rPr lang="ru-RU" i="1"/>
              <a:t> (</a:t>
            </a:r>
            <a:r>
              <a:rPr lang="ru-RU" i="1"/>
              <a:t>distinctness</a:t>
            </a:r>
            <a:r>
              <a:rPr lang="ru-RU" i="1"/>
              <a:t>)</a:t>
            </a:r>
            <a:r>
              <a:rPr lang="ru-RU"/>
              <a:t> – особая точка должна явно выделяться на фоне и быть отличимой (уникальной) в своей окрестности.</a:t>
            </a:r>
            <a:endParaRPr/>
          </a:p>
          <a:p>
            <a:pPr>
              <a:defRPr/>
            </a:pPr>
            <a:r>
              <a:rPr lang="ru-RU" i="1"/>
              <a:t>Инвариантность (</a:t>
            </a:r>
            <a:r>
              <a:rPr lang="ru-RU" i="1"/>
              <a:t>invariance</a:t>
            </a:r>
            <a:r>
              <a:rPr lang="ru-RU" i="1"/>
              <a:t>)</a:t>
            </a:r>
            <a:r>
              <a:rPr lang="ru-RU"/>
              <a:t> – определение особой точки должно быть независимо к аффинным преобразованиям.</a:t>
            </a:r>
            <a:endParaRPr/>
          </a:p>
          <a:p>
            <a:pPr>
              <a:defRPr/>
            </a:pPr>
            <a:r>
              <a:rPr lang="ru-RU" i="1"/>
              <a:t>Стабильность (</a:t>
            </a:r>
            <a:r>
              <a:rPr lang="ru-RU" i="1"/>
              <a:t>stability</a:t>
            </a:r>
            <a:r>
              <a:rPr lang="ru-RU" i="1"/>
              <a:t>)</a:t>
            </a:r>
            <a:r>
              <a:rPr lang="ru-RU"/>
              <a:t> – определение особой точки должно быть устойчиво к шумам и ошибкам.</a:t>
            </a:r>
            <a:endParaRPr/>
          </a:p>
          <a:p>
            <a:pPr>
              <a:defRPr/>
            </a:pPr>
            <a:r>
              <a:rPr lang="ru-RU" i="1"/>
              <a:t>Уникальность (</a:t>
            </a:r>
            <a:r>
              <a:rPr lang="ru-RU" i="1"/>
              <a:t>uniqueness</a:t>
            </a:r>
            <a:r>
              <a:rPr lang="ru-RU" i="1"/>
              <a:t>)</a:t>
            </a:r>
            <a:r>
              <a:rPr lang="ru-RU"/>
              <a:t> – кроме локальной </a:t>
            </a:r>
            <a:r>
              <a:rPr lang="ru-RU"/>
              <a:t>отличимости</a:t>
            </a:r>
            <a:r>
              <a:rPr lang="ru-RU"/>
              <a:t>, особая точка должна обладать глобальной уникальностью для улучшения различимости повторяющихся паттернов.</a:t>
            </a:r>
            <a:endParaRPr/>
          </a:p>
          <a:p>
            <a:pPr>
              <a:defRPr/>
            </a:pPr>
            <a:r>
              <a:rPr lang="ru-RU" i="1"/>
              <a:t>Интерпретируемость (</a:t>
            </a:r>
            <a:r>
              <a:rPr lang="ru-RU" i="1"/>
              <a:t>interpretability</a:t>
            </a:r>
            <a:r>
              <a:rPr lang="ru-RU" i="1"/>
              <a:t>)</a:t>
            </a:r>
            <a:r>
              <a:rPr lang="ru-RU"/>
              <a:t> – особые точки должны определяться так, чтобы их можно было использовать для анализа соответствий и выявления интерпретируемой информации из изображения.</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Особые точки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25000" lnSpcReduction="20000"/>
          </a:bodyPr>
          <a:lstStyle/>
          <a:p>
            <a:pPr>
              <a:defRPr/>
            </a:pPr>
            <a:r>
              <a:rPr lang="ru-RU" sz="6400"/>
              <a:t>Tuytelaars</a:t>
            </a:r>
            <a:r>
              <a:rPr lang="ru-RU" sz="6400"/>
              <a:t> и </a:t>
            </a:r>
            <a:r>
              <a:rPr lang="ru-RU" sz="6400"/>
              <a:t>Mikolajczyk</a:t>
            </a:r>
            <a:r>
              <a:rPr lang="ru-RU" sz="6400"/>
              <a:t> (2006) выделили следующие свойства, которыми должны обладать особые точки:</a:t>
            </a:r>
            <a:br>
              <a:rPr lang="ru-RU" sz="6400"/>
            </a:br>
            <a:r>
              <a:rPr lang="ru-RU" sz="6400" i="1"/>
              <a:t>Повторяемость (</a:t>
            </a:r>
            <a:r>
              <a:rPr lang="ru-RU" sz="6400" i="1"/>
              <a:t>repeatability</a:t>
            </a:r>
            <a:r>
              <a:rPr lang="ru-RU" sz="6400" i="1"/>
              <a:t>)</a:t>
            </a:r>
            <a:r>
              <a:rPr lang="ru-RU" sz="6400"/>
              <a:t> – особая точка находится в одном и том же месте сцены или объекта изображения, несмотря на изменения точки обзора и освещённости.</a:t>
            </a:r>
            <a:endParaRPr/>
          </a:p>
          <a:p>
            <a:pPr>
              <a:defRPr/>
            </a:pPr>
            <a:r>
              <a:rPr lang="ru-RU" sz="6400" i="1"/>
              <a:t>Отличительность / информативность (</a:t>
            </a:r>
            <a:r>
              <a:rPr lang="ru-RU" sz="6400" i="1"/>
              <a:t>distinctiveness</a:t>
            </a:r>
            <a:r>
              <a:rPr lang="ru-RU" sz="6400" i="1"/>
              <a:t>/</a:t>
            </a:r>
            <a:r>
              <a:rPr lang="ru-RU" sz="6400" i="1"/>
              <a:t>informativeness</a:t>
            </a:r>
            <a:r>
              <a:rPr lang="ru-RU" sz="6400" i="1"/>
              <a:t>)</a:t>
            </a:r>
            <a:r>
              <a:rPr lang="ru-RU" sz="6400"/>
              <a:t> – окрестности особых точек должны иметь большие отличия друг от друга, так, чтобы возможно было выделить и сопоставить особые точки.</a:t>
            </a:r>
            <a:endParaRPr/>
          </a:p>
          <a:p>
            <a:pPr>
              <a:defRPr/>
            </a:pPr>
            <a:r>
              <a:rPr lang="ru-RU" sz="6400" i="1"/>
              <a:t>Локальность (</a:t>
            </a:r>
            <a:r>
              <a:rPr lang="ru-RU" sz="6400" i="1"/>
              <a:t>locality</a:t>
            </a:r>
            <a:r>
              <a:rPr lang="ru-RU" sz="6400" i="1"/>
              <a:t>)</a:t>
            </a:r>
            <a:r>
              <a:rPr lang="ru-RU" sz="6400"/>
              <a:t> – особая точка должна занимать небольшую область изображения, чтобы быть уменьшить вероятность чувствительности к геометрическим и фотометрическим искажениям между двумя изображениями, снятых в различных точках обзора.</a:t>
            </a:r>
            <a:endParaRPr/>
          </a:p>
          <a:p>
            <a:pPr>
              <a:defRPr/>
            </a:pPr>
            <a:r>
              <a:rPr lang="ru-RU" sz="6400" i="1"/>
              <a:t>Количество (</a:t>
            </a:r>
            <a:r>
              <a:rPr lang="ru-RU" sz="6400" i="1"/>
              <a:t>quantity</a:t>
            </a:r>
            <a:r>
              <a:rPr lang="ru-RU" sz="6400" i="1"/>
              <a:t>)</a:t>
            </a:r>
            <a:r>
              <a:rPr lang="ru-RU" sz="6400"/>
              <a:t> – число обнаруженных особых точек должно быть достаточно большим, так чтобы их хватило для обнаружения даже небольших объектов. Однако оптимальное количество особых точек зависит от предметной области. В идеале количество обнаруженных особых точек должно адаптивно определяться с использованием простого и интуитивного порога. Плотность расположения особых точек должна отражать информационное содержимое изображения, чтобы обеспечить его компактное представление.</a:t>
            </a:r>
            <a:endParaRPr/>
          </a:p>
          <a:p>
            <a:pPr>
              <a:defRPr/>
            </a:pPr>
            <a:r>
              <a:rPr lang="ru-RU" sz="6400" i="1"/>
              <a:t>Точность (</a:t>
            </a:r>
            <a:r>
              <a:rPr lang="ru-RU" sz="6400" i="1"/>
              <a:t>accuracy</a:t>
            </a:r>
            <a:r>
              <a:rPr lang="ru-RU" sz="6400" i="1"/>
              <a:t>)</a:t>
            </a:r>
            <a:r>
              <a:rPr lang="ru-RU" sz="6400"/>
              <a:t> – обнаруженные особые точки должны точно </a:t>
            </a:r>
            <a:r>
              <a:rPr lang="ru-RU" sz="6400"/>
              <a:t>локализовываться</a:t>
            </a:r>
            <a:r>
              <a:rPr lang="ru-RU" sz="6400"/>
              <a:t>, как в исходном изображении, так и взятом в другом масштабе.</a:t>
            </a:r>
            <a:endParaRPr/>
          </a:p>
          <a:p>
            <a:pPr>
              <a:defRPr/>
            </a:pPr>
            <a:r>
              <a:rPr lang="ru-RU" sz="6400" i="1"/>
              <a:t>Эффективность (</a:t>
            </a:r>
            <a:r>
              <a:rPr lang="ru-RU" sz="6400" i="1"/>
              <a:t>efficiency</a:t>
            </a:r>
            <a:r>
              <a:rPr lang="ru-RU" sz="6400" i="1"/>
              <a:t>)</a:t>
            </a:r>
            <a:r>
              <a:rPr lang="ru-RU" sz="6400"/>
              <a:t> – время обнаружения особых точек на изображении должно быть допустимым в критичных по времени приложениях.</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Список детекторов</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b="1"/>
              <a:t>Смотри изменение функции градиента в двух направлениях!!!!</a:t>
            </a:r>
            <a:endParaRPr/>
          </a:p>
          <a:p>
            <a:pPr lvl="1">
              <a:defRPr/>
            </a:pPr>
            <a:r>
              <a:rPr lang="en-US" b="1"/>
              <a:t>Moravec</a:t>
            </a:r>
            <a:r>
              <a:rPr lang="en-US" b="1"/>
              <a:t> detector</a:t>
            </a:r>
            <a:endParaRPr lang="ru-RU" b="1"/>
          </a:p>
          <a:p>
            <a:pPr lvl="1">
              <a:defRPr/>
            </a:pPr>
            <a:r>
              <a:rPr lang="en-US" b="1"/>
              <a:t>Hessian/ Harris corner detection</a:t>
            </a:r>
            <a:endParaRPr/>
          </a:p>
          <a:p>
            <a:pPr lvl="1">
              <a:defRPr/>
            </a:pPr>
            <a:r>
              <a:rPr lang="en-US" b="1"/>
              <a:t>Laplacian</a:t>
            </a:r>
            <a:r>
              <a:rPr lang="en-US" b="1"/>
              <a:t> of Gaussian (LOG) detector</a:t>
            </a:r>
            <a:endParaRPr/>
          </a:p>
          <a:p>
            <a:pPr lvl="1">
              <a:defRPr/>
            </a:pPr>
            <a:r>
              <a:rPr lang="en-US" b="1"/>
              <a:t>Difference of Gaussian (DOG) detector</a:t>
            </a:r>
            <a:endParaRPr/>
          </a:p>
          <a:p>
            <a:pPr lvl="1">
              <a:defRPr/>
            </a:pPr>
            <a:r>
              <a:rPr lang="en-US" b="1">
                <a:solidFill>
                  <a:schemeClr val="bg1">
                    <a:lumMod val="85000"/>
                  </a:schemeClr>
                </a:solidFill>
              </a:rPr>
              <a:t>Hessian/ Harris </a:t>
            </a:r>
            <a:r>
              <a:rPr lang="en-US" b="1">
                <a:solidFill>
                  <a:schemeClr val="bg1">
                    <a:lumMod val="85000"/>
                  </a:schemeClr>
                </a:solidFill>
              </a:rPr>
              <a:t>Laplacian</a:t>
            </a:r>
            <a:r>
              <a:rPr lang="en-US" b="1">
                <a:solidFill>
                  <a:schemeClr val="bg1">
                    <a:lumMod val="85000"/>
                  </a:schemeClr>
                </a:solidFill>
              </a:rPr>
              <a:t> detector</a:t>
            </a:r>
            <a:endParaRPr/>
          </a:p>
          <a:p>
            <a:pPr lvl="1">
              <a:defRPr/>
            </a:pPr>
            <a:r>
              <a:rPr lang="en-US" b="1">
                <a:solidFill>
                  <a:schemeClr val="bg1">
                    <a:lumMod val="85000"/>
                  </a:schemeClr>
                </a:solidFill>
              </a:rPr>
              <a:t>Hessian/ Harris Affine detector</a:t>
            </a:r>
            <a:endParaRPr/>
          </a:p>
          <a:p>
            <a:pPr lvl="1">
              <a:defRPr/>
            </a:pPr>
            <a:r>
              <a:rPr lang="en-US" b="1">
                <a:solidFill>
                  <a:schemeClr val="bg1">
                    <a:lumMod val="85000"/>
                  </a:schemeClr>
                </a:solidFill>
              </a:rPr>
              <a:t>Maximally Stable </a:t>
            </a:r>
            <a:r>
              <a:rPr lang="en-US" b="1">
                <a:solidFill>
                  <a:schemeClr val="bg1">
                    <a:lumMod val="85000"/>
                  </a:schemeClr>
                </a:solidFill>
              </a:rPr>
              <a:t>Extremal</a:t>
            </a:r>
            <a:r>
              <a:rPr lang="en-US" b="1">
                <a:solidFill>
                  <a:schemeClr val="bg1">
                    <a:lumMod val="85000"/>
                  </a:schemeClr>
                </a:solidFill>
              </a:rPr>
              <a:t> Regions (MSER)</a:t>
            </a:r>
            <a:endParaRPr/>
          </a:p>
          <a:p>
            <a:pPr lvl="1">
              <a:defRPr/>
            </a:pPr>
            <a:r>
              <a:rPr lang="en-US" b="1">
                <a:solidFill>
                  <a:schemeClr val="bg1">
                    <a:lumMod val="85000"/>
                  </a:schemeClr>
                </a:solidFill>
              </a:rPr>
              <a:t>Many others ….</a:t>
            </a:r>
            <a:endParaRPr lang="ru-RU">
              <a:solidFill>
                <a:schemeClr val="bg1">
                  <a:lumMod val="85000"/>
                </a:schemeClr>
              </a:solidFill>
            </a:endParaRPr>
          </a:p>
        </p:txBody>
      </p:sp>
      <p:pic>
        <p:nvPicPr>
          <p:cNvPr id="2050" name="Picture 2"/>
          <p:cNvPicPr>
            <a:picLocks noChangeAspect="1" noChangeArrowheads="1"/>
          </p:cNvPicPr>
          <p:nvPr/>
        </p:nvPicPr>
        <p:blipFill>
          <a:blip r:embed="rId2"/>
          <a:stretch/>
        </p:blipFill>
        <p:spPr bwMode="auto">
          <a:xfrm>
            <a:off x="827584" y="4941168"/>
            <a:ext cx="6276628" cy="202825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Последовательность действий</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3898776" cy="4937760"/>
          </a:xfrm>
        </p:spPr>
        <p:txBody>
          <a:bodyPr>
            <a:normAutofit fontScale="92500" lnSpcReduction="10000"/>
          </a:bodyPr>
          <a:lstStyle/>
          <a:p>
            <a:pPr marL="514350" indent="-514350">
              <a:buFont typeface="+mj-lt"/>
              <a:buAutoNum type="arabicPeriod"/>
              <a:defRPr/>
            </a:pPr>
            <a:r>
              <a:rPr lang="ru-RU"/>
              <a:t>Найти особенные точки на изображении.</a:t>
            </a:r>
            <a:endParaRPr/>
          </a:p>
          <a:p>
            <a:pPr marL="514350" indent="-514350">
              <a:buFont typeface="+mj-lt"/>
              <a:buAutoNum type="arabicPeriod"/>
              <a:defRPr/>
            </a:pPr>
            <a:r>
              <a:rPr lang="ru-RU"/>
              <a:t>Рассмотреть область вокруг каждой особенной точки</a:t>
            </a:r>
            <a:endParaRPr/>
          </a:p>
          <a:p>
            <a:pPr marL="514350" indent="-514350">
              <a:buFont typeface="+mj-lt"/>
              <a:buAutoNum type="arabicPeriod"/>
              <a:defRPr/>
            </a:pPr>
            <a:r>
              <a:rPr lang="ru-RU"/>
              <a:t>Вычислить дескриптор особенной точки, нормализовать значения.</a:t>
            </a:r>
            <a:endParaRPr/>
          </a:p>
          <a:p>
            <a:pPr marL="514350" indent="-514350">
              <a:buFont typeface="+mj-lt"/>
              <a:buAutoNum type="arabicPeriod"/>
              <a:defRPr/>
            </a:pPr>
            <a:r>
              <a:rPr lang="ru-RU"/>
              <a:t>Сопоставить дескрипторы двух изображений.</a:t>
            </a:r>
            <a:endParaRPr/>
          </a:p>
        </p:txBody>
      </p:sp>
      <p:pic>
        <p:nvPicPr>
          <p:cNvPr id="1026" name="Picture 2"/>
          <p:cNvPicPr>
            <a:picLocks noChangeAspect="1" noChangeArrowheads="1"/>
          </p:cNvPicPr>
          <p:nvPr/>
        </p:nvPicPr>
        <p:blipFill>
          <a:blip r:embed="rId2"/>
          <a:stretch/>
        </p:blipFill>
        <p:spPr bwMode="auto">
          <a:xfrm>
            <a:off x="4419244" y="1196752"/>
            <a:ext cx="4724756" cy="517438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Moravec</a:t>
            </a:r>
            <a:r>
              <a:rPr lang="en-US"/>
              <a:t> detector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85000" lnSpcReduction="10000"/>
          </a:bodyPr>
          <a:lstStyle/>
          <a:p>
            <a:pPr marL="514350" indent="-514350">
              <a:buFont typeface="+mj-lt"/>
              <a:buAutoNum type="arabicPeriod"/>
              <a:defRPr/>
            </a:pPr>
            <a:r>
              <a:rPr lang="ru-RU"/>
              <a:t>Для каждого пикселя </a:t>
            </a:r>
            <a:r>
              <a:rPr lang="ru-RU" i="1"/>
              <a:t>(</a:t>
            </a:r>
            <a:r>
              <a:rPr lang="ru-RU" i="1"/>
              <a:t>x,y</a:t>
            </a:r>
            <a:r>
              <a:rPr lang="ru-RU" i="1"/>
              <a:t>)</a:t>
            </a:r>
            <a:r>
              <a:rPr lang="ru-RU"/>
              <a:t> в изображении вычислить изменение интенсивности</a:t>
            </a:r>
            <a:endParaRPr lang="en-US"/>
          </a:p>
          <a:p>
            <a:pPr marL="514350" indent="-514350">
              <a:buFont typeface="+mj-lt"/>
              <a:buAutoNum type="arabicPeriod"/>
              <a:defRPr/>
            </a:pPr>
            <a:endParaRPr lang="en-US"/>
          </a:p>
          <a:p>
            <a:pPr marL="514350" indent="-514350">
              <a:buFont typeface="+mj-lt"/>
              <a:buAutoNum type="arabicPeriod"/>
              <a:defRPr/>
            </a:pPr>
            <a:endParaRPr lang="en-US"/>
          </a:p>
          <a:p>
            <a:pPr marL="514350" indent="-514350">
              <a:buFont typeface="+mj-lt"/>
              <a:buAutoNum type="arabicPeriod"/>
              <a:defRPr/>
            </a:pPr>
            <a:endParaRPr lang="en-US"/>
          </a:p>
          <a:p>
            <a:pPr marL="514350" indent="-514350">
              <a:buFont typeface="+mj-lt"/>
              <a:buAutoNum type="arabicPeriod"/>
              <a:defRPr/>
            </a:pPr>
            <a:r>
              <a:rPr lang="ru-RU"/>
              <a:t>Построить карту вероятности нахождения углов в каждом пикселе </a:t>
            </a:r>
            <a:r>
              <a:rPr lang="ru-RU" i="1"/>
              <a:t>(</a:t>
            </a:r>
            <a:r>
              <a:rPr lang="ru-RU" i="1"/>
              <a:t>x,y</a:t>
            </a:r>
            <a:r>
              <a:rPr lang="ru-RU" i="1"/>
              <a:t>)</a:t>
            </a:r>
            <a:r>
              <a:rPr lang="ru-RU"/>
              <a:t> изображения посредством вычисления оценочной функции . То есть определяется направление, которому соответствует наименьшее изменение интенсивности, т.к. угол должен иметь смежные ребра.</a:t>
            </a:r>
            <a:endParaRPr lang="en-US"/>
          </a:p>
          <a:p>
            <a:pPr marL="514350" indent="-514350">
              <a:buFont typeface="+mj-lt"/>
              <a:buAutoNum type="arabicPeriod"/>
              <a:defRPr/>
            </a:pPr>
            <a:r>
              <a:rPr lang="ru-RU"/>
              <a:t>Отсечь пиксели, в которых значения </a:t>
            </a:r>
            <a:r>
              <a:rPr lang="ru-RU" i="1"/>
              <a:t>C(</a:t>
            </a:r>
            <a:r>
              <a:rPr lang="ru-RU" i="1"/>
              <a:t>x,y</a:t>
            </a:r>
            <a:r>
              <a:rPr lang="ru-RU" i="1"/>
              <a:t>)</a:t>
            </a:r>
            <a:r>
              <a:rPr lang="ru-RU"/>
              <a:t> ниже порогового значения </a:t>
            </a:r>
            <a:r>
              <a:rPr lang="ru-RU" i="1"/>
              <a:t>T</a:t>
            </a:r>
            <a:r>
              <a:rPr lang="ru-RU"/>
              <a:t>.</a:t>
            </a:r>
            <a:endParaRPr lang="en-US"/>
          </a:p>
          <a:p>
            <a:pPr marL="514350" indent="-514350">
              <a:buFont typeface="+mj-lt"/>
              <a:buAutoNum type="arabicPeriod"/>
              <a:defRPr/>
            </a:pPr>
            <a:r>
              <a:rPr lang="ru-RU"/>
              <a:t>Подавление не максимумов. Все полученные ненулевые элементы карты соответствуют углам на изображении.</a:t>
            </a:r>
            <a:endParaRPr/>
          </a:p>
        </p:txBody>
      </p:sp>
      <p:pic>
        <p:nvPicPr>
          <p:cNvPr id="6147" name="Picture 3"/>
          <p:cNvPicPr>
            <a:picLocks noChangeAspect="1" noChangeArrowheads="1"/>
          </p:cNvPicPr>
          <p:nvPr/>
        </p:nvPicPr>
        <p:blipFill>
          <a:blip r:embed="rId2"/>
          <a:stretch/>
        </p:blipFill>
        <p:spPr bwMode="auto">
          <a:xfrm>
            <a:off x="1691680" y="1916832"/>
            <a:ext cx="5454144" cy="100811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b="1"/>
              <a:t>Скрининг рака шейки матки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r>
              <a:rPr lang="en-US"/>
              <a:t>(Cervical Cancer Screening).</a:t>
            </a:r>
            <a:endParaRPr lang="ru-RU"/>
          </a:p>
          <a:p>
            <a:pPr>
              <a:defRPr/>
            </a:pPr>
            <a:r>
              <a:rPr lang="ru-RU"/>
              <a:t>Еще один источник данных конкурсов </a:t>
            </a:r>
            <a:r>
              <a:rPr lang="ru-RU"/>
              <a:t>kaggle</a:t>
            </a:r>
            <a:r>
              <a:rPr lang="ru-RU"/>
              <a:t>, на этот раз использовался при разработке алгоритмов для правильной классификации типов шейки матки на основе соответствующих изображений. Набор данных включает различные типы шейки матки, которые считаются нормальными (не раковыми), но поскольку зоны трансформации не всегда видны, некоторые пациенты нуждаются в дополнительном тестировании, а некоторые нет. Доступ: </a:t>
            </a:r>
            <a:r>
              <a:rPr lang="ru-RU" u="sng">
                <a:hlinkClick r:id="rId2" tooltip="https://www.kaggle.com/c/intel-mobileodt-cervical-cancer-screening/data"/>
              </a:rPr>
              <a:t>https://www.kaggle.com/c/intel-mobileodt-cervical-cancer-screening/data</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Hessian corner detector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Поиск мест на изображении, которые имеют сильное изменение вдоль двух ортогональных направлений.</a:t>
            </a:r>
            <a:endParaRPr/>
          </a:p>
          <a:p>
            <a:pPr>
              <a:defRPr/>
            </a:pPr>
            <a:endParaRPr lang="ru-RU"/>
          </a:p>
          <a:p>
            <a:pPr>
              <a:defRPr/>
            </a:pPr>
            <a:endParaRPr lang="ru-RU"/>
          </a:p>
          <a:p>
            <a:pPr>
              <a:defRPr/>
            </a:pPr>
            <a:endParaRPr lang="ru-RU"/>
          </a:p>
          <a:p>
            <a:pPr marL="514350" indent="-514350">
              <a:buFont typeface="+mj-lt"/>
              <a:buAutoNum type="arabicPeriod"/>
              <a:defRPr/>
            </a:pPr>
            <a:r>
              <a:rPr lang="ru-RU"/>
              <a:t>Подсчитать градиент.</a:t>
            </a:r>
            <a:endParaRPr/>
          </a:p>
          <a:p>
            <a:pPr marL="514350" indent="-514350">
              <a:buFont typeface="+mj-lt"/>
              <a:buAutoNum type="arabicPeriod"/>
              <a:defRPr/>
            </a:pPr>
            <a:r>
              <a:rPr lang="ru-RU"/>
              <a:t>Выполнить подавление </a:t>
            </a:r>
            <a:r>
              <a:rPr lang="ru-RU"/>
              <a:t>немаксимумов</a:t>
            </a:r>
            <a:r>
              <a:rPr lang="ru-RU"/>
              <a:t> в окне 3 * 3.</a:t>
            </a:r>
            <a:endParaRPr/>
          </a:p>
          <a:p>
            <a:pPr marL="514350" indent="-514350">
              <a:buFont typeface="+mj-lt"/>
              <a:buAutoNum type="arabicPeriod"/>
              <a:defRPr/>
            </a:pPr>
            <a:r>
              <a:rPr lang="ru-RU"/>
              <a:t>Оставить точки, в которых </a:t>
            </a:r>
            <a:r>
              <a:rPr lang="ru-RU"/>
              <a:t>det</a:t>
            </a:r>
            <a:r>
              <a:rPr lang="ru-RU"/>
              <a:t> (H)&gt; </a:t>
            </a:r>
            <a:r>
              <a:rPr lang="ru-RU"/>
              <a:t>θ </a:t>
            </a:r>
            <a:r>
              <a:rPr lang="ru-RU"/>
              <a:t>(</a:t>
            </a:r>
            <a:r>
              <a:rPr lang="ru-RU"/>
              <a:t>θ </a:t>
            </a:r>
            <a:r>
              <a:rPr lang="ru-RU"/>
              <a:t>– порог)</a:t>
            </a:r>
            <a:endParaRPr/>
          </a:p>
        </p:txBody>
      </p:sp>
      <p:pic>
        <p:nvPicPr>
          <p:cNvPr id="3074" name="Picture 2"/>
          <p:cNvPicPr>
            <a:picLocks noChangeAspect="1" noChangeArrowheads="1"/>
          </p:cNvPicPr>
          <p:nvPr/>
        </p:nvPicPr>
        <p:blipFill>
          <a:blip r:embed="rId2"/>
          <a:stretch/>
        </p:blipFill>
        <p:spPr bwMode="auto">
          <a:xfrm>
            <a:off x="4197498" y="2542430"/>
            <a:ext cx="3565110" cy="146017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Harris detector</a:t>
            </a:r>
            <a:r>
              <a:rPr lang="ru-RU"/>
              <a:t> </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r>
              <a:rPr lang="ru-RU"/>
              <a:t>Выделение «истинных» углов и </a:t>
            </a:r>
            <a:r>
              <a:rPr lang="ru-RU"/>
              <a:t>сильно-текстурированных</a:t>
            </a:r>
            <a:r>
              <a:rPr lang="ru-RU"/>
              <a:t> областей.</a:t>
            </a:r>
            <a:endParaRPr/>
          </a:p>
        </p:txBody>
      </p:sp>
      <p:pic>
        <p:nvPicPr>
          <p:cNvPr id="4098" name="Picture 2"/>
          <p:cNvPicPr>
            <a:picLocks noChangeAspect="1" noChangeArrowheads="1"/>
          </p:cNvPicPr>
          <p:nvPr/>
        </p:nvPicPr>
        <p:blipFill>
          <a:blip r:embed="rId2"/>
          <a:stretch/>
        </p:blipFill>
        <p:spPr bwMode="auto">
          <a:xfrm>
            <a:off x="1835696" y="1268760"/>
            <a:ext cx="5654055" cy="379869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Harris Corner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Локализация мест, имеющих изменение информации в двух основных направлениях.</a:t>
            </a:r>
            <a:endParaRPr/>
          </a:p>
          <a:p>
            <a:pPr>
              <a:defRPr/>
            </a:pPr>
            <a:r>
              <a:rPr lang="ru-RU"/>
              <a:t>Рассмотрим матрицу автокорреляции:</a:t>
            </a:r>
            <a:endParaRPr/>
          </a:p>
          <a:p>
            <a:pPr>
              <a:defRPr/>
            </a:pPr>
            <a:endParaRPr lang="ru-RU"/>
          </a:p>
          <a:p>
            <a:pPr>
              <a:defRPr/>
            </a:pPr>
            <a:endParaRPr lang="ru-RU"/>
          </a:p>
          <a:p>
            <a:pPr>
              <a:defRPr/>
            </a:pPr>
            <a:endParaRPr lang="ru-RU"/>
          </a:p>
          <a:p>
            <a:pPr>
              <a:defRPr/>
            </a:pPr>
            <a:r>
              <a:rPr lang="ru-RU"/>
              <a:t>С – гауссова сумма</a:t>
            </a:r>
            <a:endParaRPr/>
          </a:p>
          <a:p>
            <a:pPr>
              <a:defRPr/>
            </a:pPr>
            <a:endParaRPr lang="ru-RU"/>
          </a:p>
          <a:p>
            <a:pPr>
              <a:defRPr/>
            </a:pPr>
            <a:endParaRPr lang="ru-RU"/>
          </a:p>
        </p:txBody>
      </p:sp>
      <p:pic>
        <p:nvPicPr>
          <p:cNvPr id="5123" name="Picture 3"/>
          <p:cNvPicPr>
            <a:picLocks noChangeAspect="1" noChangeArrowheads="1"/>
          </p:cNvPicPr>
          <p:nvPr/>
        </p:nvPicPr>
        <p:blipFill>
          <a:blip r:embed="rId2"/>
          <a:stretch/>
        </p:blipFill>
        <p:spPr bwMode="auto">
          <a:xfrm>
            <a:off x="683568" y="2636912"/>
            <a:ext cx="7724774" cy="1009650"/>
          </a:xfrm>
          <a:prstGeom prst="rect">
            <a:avLst/>
          </a:prstGeom>
          <a:noFill/>
          <a:ln w="9525">
            <a:noFill/>
            <a:miter lim="800000"/>
            <a:headEnd/>
            <a:tailEnd/>
          </a:ln>
        </p:spPr>
      </p:pic>
      <p:pic>
        <p:nvPicPr>
          <p:cNvPr id="5124" name="Picture 4"/>
          <p:cNvPicPr>
            <a:picLocks noChangeAspect="1" noChangeArrowheads="1"/>
          </p:cNvPicPr>
          <p:nvPr/>
        </p:nvPicPr>
        <p:blipFill>
          <a:blip r:embed="rId3"/>
          <a:stretch/>
        </p:blipFill>
        <p:spPr bwMode="auto">
          <a:xfrm>
            <a:off x="755576" y="4437112"/>
            <a:ext cx="7210425" cy="1219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7170" name="Picture 2"/>
          <p:cNvPicPr>
            <a:picLocks noChangeAspect="1" noChangeArrowheads="1"/>
          </p:cNvPicPr>
          <p:nvPr/>
        </p:nvPicPr>
        <p:blipFill>
          <a:blip r:embed="rId2"/>
          <a:stretch/>
        </p:blipFill>
        <p:spPr bwMode="auto">
          <a:xfrm>
            <a:off x="395536" y="1844824"/>
            <a:ext cx="8534073" cy="806766"/>
          </a:xfrm>
          <a:prstGeom prst="rect">
            <a:avLst/>
          </a:prstGeom>
          <a:noFill/>
          <a:ln w="9525">
            <a:noFill/>
            <a:miter lim="800000"/>
            <a:headEnd/>
            <a:tailEnd/>
          </a:ln>
        </p:spPr>
      </p:pic>
      <p:pic>
        <p:nvPicPr>
          <p:cNvPr id="7171" name="Picture 3"/>
          <p:cNvPicPr>
            <a:picLocks noChangeAspect="1" noChangeArrowheads="1"/>
          </p:cNvPicPr>
          <p:nvPr/>
        </p:nvPicPr>
        <p:blipFill>
          <a:blip r:embed="rId3"/>
          <a:stretch/>
        </p:blipFill>
        <p:spPr bwMode="auto">
          <a:xfrm>
            <a:off x="1043608" y="2924944"/>
            <a:ext cx="7048500" cy="1628775"/>
          </a:xfrm>
          <a:prstGeom prst="rect">
            <a:avLst/>
          </a:prstGeom>
          <a:noFill/>
          <a:ln w="9525">
            <a:noFill/>
            <a:miter lim="800000"/>
            <a:headEnd/>
            <a:tailEnd/>
          </a:ln>
        </p:spPr>
      </p:pic>
      <p:pic>
        <p:nvPicPr>
          <p:cNvPr id="7172" name="Picture 4"/>
          <p:cNvPicPr>
            <a:picLocks noChangeAspect="1" noChangeArrowheads="1"/>
          </p:cNvPicPr>
          <p:nvPr/>
        </p:nvPicPr>
        <p:blipFill>
          <a:blip r:embed="rId4"/>
          <a:stretch/>
        </p:blipFill>
        <p:spPr bwMode="auto">
          <a:xfrm>
            <a:off x="2483768" y="4581128"/>
            <a:ext cx="2028825" cy="695325"/>
          </a:xfrm>
          <a:prstGeom prst="rect">
            <a:avLst/>
          </a:prstGeom>
          <a:noFill/>
          <a:ln w="9525">
            <a:noFill/>
            <a:miter lim="800000"/>
            <a:headEnd/>
            <a:tailEnd/>
          </a:ln>
        </p:spPr>
      </p:pic>
      <p:sp>
        <p:nvSpPr>
          <p:cNvPr id="10" name="Прямоугольник 9"/>
          <p:cNvSpPr/>
          <p:nvPr/>
        </p:nvSpPr>
        <p:spPr bwMode="auto">
          <a:xfrm>
            <a:off x="5508104" y="3284984"/>
            <a:ext cx="3635896" cy="2862322"/>
          </a:xfrm>
          <a:prstGeom prst="rect">
            <a:avLst/>
          </a:prstGeom>
        </p:spPr>
        <p:txBody>
          <a:bodyPr wrap="square">
            <a:spAutoFit/>
          </a:bodyPr>
          <a:lstStyle/>
          <a:p>
            <a:pPr>
              <a:defRPr/>
            </a:pPr>
            <a:r>
              <a:rPr lang="ru-RU"/>
              <a:t>Угол характеризуется большими изменениями функции </a:t>
            </a:r>
            <a:r>
              <a:rPr lang="ru-RU" i="1"/>
              <a:t>E(</a:t>
            </a:r>
            <a:r>
              <a:rPr lang="ru-RU" i="1"/>
              <a:t>x,y</a:t>
            </a:r>
            <a:r>
              <a:rPr lang="ru-RU" i="1"/>
              <a:t>)</a:t>
            </a:r>
            <a:r>
              <a:rPr lang="ru-RU"/>
              <a:t> по всем возможным направлениям </a:t>
            </a:r>
            <a:r>
              <a:rPr lang="ru-RU" i="1"/>
              <a:t>(</a:t>
            </a:r>
            <a:r>
              <a:rPr lang="ru-RU" i="1"/>
              <a:t>x,y</a:t>
            </a:r>
            <a:r>
              <a:rPr lang="ru-RU" i="1"/>
              <a:t>)</a:t>
            </a:r>
            <a:r>
              <a:rPr lang="ru-RU"/>
              <a:t>, что эквивалентно большим по модулю собственным значениям матрицы </a:t>
            </a:r>
            <a:r>
              <a:rPr lang="ru-RU" i="1"/>
              <a:t>M</a:t>
            </a:r>
            <a:r>
              <a:rPr lang="ru-RU"/>
              <a:t>. Расположение собственных значений приведено на следующем рисунке.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194" name="Picture 2"/>
          <p:cNvPicPr>
            <a:picLocks noChangeAspect="1" noChangeArrowheads="1" noGrp="1"/>
          </p:cNvPicPr>
          <p:nvPr>
            <p:ph sz="quarter" idx="1"/>
          </p:nvPr>
        </p:nvPicPr>
        <p:blipFill>
          <a:blip r:embed="rId2"/>
          <a:stretch/>
        </p:blipFill>
        <p:spPr bwMode="auto">
          <a:xfrm>
            <a:off x="1187624" y="1628800"/>
            <a:ext cx="6819900" cy="393382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9218" name="Picture 2"/>
          <p:cNvPicPr>
            <a:picLocks noChangeAspect="1" noChangeArrowheads="1" noGrp="1"/>
          </p:cNvPicPr>
          <p:nvPr>
            <p:ph sz="quarter" idx="1"/>
          </p:nvPr>
        </p:nvPicPr>
        <p:blipFill>
          <a:blip r:embed="rId2"/>
          <a:stretch/>
        </p:blipFill>
        <p:spPr bwMode="auto">
          <a:xfrm>
            <a:off x="539552" y="1412776"/>
            <a:ext cx="7723798" cy="1108769"/>
          </a:xfrm>
          <a:prstGeom prst="rect">
            <a:avLst/>
          </a:prstGeom>
          <a:noFill/>
          <a:ln w="9525">
            <a:noFill/>
            <a:miter lim="800000"/>
            <a:headEnd/>
            <a:tailEnd/>
          </a:ln>
        </p:spPr>
      </p:pic>
      <p:sp>
        <p:nvSpPr>
          <p:cNvPr id="8" name="TextBox 7"/>
          <p:cNvSpPr txBox="1"/>
          <p:nvPr/>
        </p:nvSpPr>
        <p:spPr bwMode="auto">
          <a:xfrm>
            <a:off x="683568" y="2564904"/>
            <a:ext cx="7668344" cy="3693319"/>
          </a:xfrm>
          <a:prstGeom prst="rect">
            <a:avLst/>
          </a:prstGeom>
          <a:noFill/>
        </p:spPr>
        <p:txBody>
          <a:bodyPr wrap="square" rtlCol="0">
            <a:spAutoFit/>
          </a:bodyPr>
          <a:lstStyle/>
          <a:p>
            <a:pPr>
              <a:buFont typeface="Arial"/>
              <a:buChar char="•"/>
              <a:defRPr/>
            </a:pPr>
            <a:r>
              <a:rPr lang="ru-RU"/>
              <a:t>значение </a:t>
            </a:r>
            <a:r>
              <a:rPr lang="ru-RU" i="1"/>
              <a:t>R</a:t>
            </a:r>
            <a:r>
              <a:rPr lang="ru-RU"/>
              <a:t> положительно для угловых особых точек.</a:t>
            </a:r>
            <a:endParaRPr lang="en-US"/>
          </a:p>
          <a:p>
            <a:pPr>
              <a:buFont typeface="Arial"/>
              <a:buChar char="•"/>
              <a:defRPr/>
            </a:pPr>
            <a:r>
              <a:rPr lang="ru-RU"/>
              <a:t>отсечение точек по найденному порогу </a:t>
            </a:r>
            <a:endParaRPr lang="en-US"/>
          </a:p>
          <a:p>
            <a:pPr>
              <a:buFont typeface="Arial"/>
              <a:buChar char="•"/>
              <a:defRPr/>
            </a:pPr>
            <a:r>
              <a:rPr lang="ru-RU"/>
              <a:t>Подавление </a:t>
            </a:r>
            <a:r>
              <a:rPr lang="ru-RU"/>
              <a:t>не-максимумов</a:t>
            </a:r>
            <a:r>
              <a:rPr lang="ru-RU"/>
              <a:t> по окрестности</a:t>
            </a:r>
            <a:endParaRPr/>
          </a:p>
          <a:p>
            <a:pPr>
              <a:defRPr/>
            </a:pPr>
            <a:br>
              <a:rPr lang="ru-RU"/>
            </a:br>
            <a:br>
              <a:rPr lang="ru-RU"/>
            </a:br>
            <a:r>
              <a:rPr lang="ru-RU"/>
              <a:t>+ инвариантен к поворотам, </a:t>
            </a:r>
            <a:endParaRPr/>
          </a:p>
          <a:p>
            <a:pPr>
              <a:defRPr/>
            </a:pPr>
            <a:r>
              <a:rPr lang="ru-RU"/>
              <a:t>+частично инвариантен к аффинным изменениям интенсивности. </a:t>
            </a:r>
            <a:endParaRPr/>
          </a:p>
          <a:p>
            <a:pPr>
              <a:defRPr/>
            </a:pPr>
            <a:endParaRPr lang="ru-RU"/>
          </a:p>
          <a:p>
            <a:pPr>
              <a:defRPr/>
            </a:pPr>
            <a:r>
              <a:rPr lang="ru-RU"/>
              <a:t>-чувствительность к шуму и </a:t>
            </a:r>
            <a:endParaRPr/>
          </a:p>
          <a:p>
            <a:pPr>
              <a:defRPr/>
            </a:pPr>
            <a:r>
              <a:rPr lang="ru-RU"/>
              <a:t>-зависимость детектора от масштаба изображения (для устранения этого недостатка используют многомасштабный детектор Харриса (</a:t>
            </a:r>
            <a:r>
              <a:rPr lang="ru-RU"/>
              <a:t>multi-scale</a:t>
            </a:r>
            <a:r>
              <a:rPr lang="ru-RU"/>
              <a:t> </a:t>
            </a:r>
            <a:r>
              <a:rPr lang="ru-RU"/>
              <a:t>Harris</a:t>
            </a:r>
            <a:r>
              <a:rPr lang="ru-RU"/>
              <a:t> </a:t>
            </a:r>
            <a:r>
              <a:rPr lang="ru-RU"/>
              <a:t>detector</a:t>
            </a:r>
            <a:r>
              <a:rPr lang="ru-RU"/>
              <a:t>)).</a:t>
            </a:r>
            <a:br>
              <a:rPr lang="ru-RU"/>
            </a:br>
            <a:endParaRPr lang="ru-RU"/>
          </a:p>
        </p:txBody>
      </p:sp>
      <p:pic>
        <p:nvPicPr>
          <p:cNvPr id="9219" name="Picture 3"/>
          <p:cNvPicPr>
            <a:picLocks noChangeAspect="1" noChangeArrowheads="1"/>
          </p:cNvPicPr>
          <p:nvPr/>
        </p:nvPicPr>
        <p:blipFill>
          <a:blip r:embed="rId3"/>
          <a:stretch/>
        </p:blipFill>
        <p:spPr bwMode="auto">
          <a:xfrm>
            <a:off x="5436096" y="1772816"/>
            <a:ext cx="2238772" cy="79237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0242" name="Picture 2"/>
          <p:cNvPicPr>
            <a:picLocks noChangeAspect="1" noChangeArrowheads="1"/>
          </p:cNvPicPr>
          <p:nvPr/>
        </p:nvPicPr>
        <p:blipFill>
          <a:blip r:embed="rId2"/>
          <a:stretch/>
        </p:blipFill>
        <p:spPr bwMode="auto">
          <a:xfrm>
            <a:off x="395536" y="1196752"/>
            <a:ext cx="8968939" cy="519338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1266" name="Picture 2"/>
          <p:cNvPicPr>
            <a:picLocks noChangeAspect="1" noChangeArrowheads="1" noGrp="1"/>
          </p:cNvPicPr>
          <p:nvPr>
            <p:ph sz="quarter" idx="1"/>
          </p:nvPr>
        </p:nvPicPr>
        <p:blipFill>
          <a:blip r:embed="rId2"/>
          <a:stretch/>
        </p:blipFill>
        <p:spPr bwMode="auto">
          <a:xfrm>
            <a:off x="457200" y="1321389"/>
            <a:ext cx="8229600" cy="473274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Harris detector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Точные углы</a:t>
            </a:r>
            <a:endParaRPr/>
          </a:p>
        </p:txBody>
      </p:sp>
      <p:pic>
        <p:nvPicPr>
          <p:cNvPr id="12290" name="Picture 2"/>
          <p:cNvPicPr>
            <a:picLocks noChangeAspect="1" noChangeArrowheads="1"/>
          </p:cNvPicPr>
          <p:nvPr/>
        </p:nvPicPr>
        <p:blipFill>
          <a:blip r:embed="rId2"/>
          <a:stretch/>
        </p:blipFill>
        <p:spPr bwMode="auto">
          <a:xfrm>
            <a:off x="755576" y="1988840"/>
            <a:ext cx="7458075" cy="472439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b="1"/>
              <a:t>Laplacian</a:t>
            </a:r>
            <a:r>
              <a:rPr lang="en-US" b="1"/>
              <a:t> of Gaussian (LOG)</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5194920" cy="4937760"/>
          </a:xfrm>
        </p:spPr>
        <p:txBody>
          <a:bodyPr>
            <a:normAutofit fontScale="85000" lnSpcReduction="10000"/>
          </a:bodyPr>
          <a:lstStyle/>
          <a:p>
            <a:pPr>
              <a:defRPr/>
            </a:pPr>
            <a:r>
              <a:rPr lang="ru-RU"/>
              <a:t>Многомасштабность</a:t>
            </a:r>
            <a:r>
              <a:rPr lang="ru-RU"/>
              <a:t>.</a:t>
            </a:r>
            <a:endParaRPr/>
          </a:p>
          <a:p>
            <a:pPr>
              <a:defRPr/>
            </a:pPr>
            <a:r>
              <a:rPr lang="ru-RU"/>
              <a:t>Вмето</a:t>
            </a:r>
            <a:r>
              <a:rPr lang="ru-RU"/>
              <a:t> пересечения с 0 (  для детектирования границ), </a:t>
            </a:r>
            <a:r>
              <a:rPr lang="ru-RU"/>
              <a:t>рассатривать</a:t>
            </a:r>
            <a:r>
              <a:rPr lang="ru-RU"/>
              <a:t> точку, которая максимум по 26 соседям (9+8+9).</a:t>
            </a:r>
            <a:endParaRPr/>
          </a:p>
          <a:p>
            <a:pPr>
              <a:defRPr/>
            </a:pPr>
            <a:r>
              <a:rPr lang="ru-RU"/>
              <a:t>LOG можно использовать для поиска характеристики масштаба объекта в данной точке.</a:t>
            </a:r>
            <a:endParaRPr/>
          </a:p>
          <a:p>
            <a:pPr>
              <a:defRPr/>
            </a:pPr>
            <a:r>
              <a:rPr lang="en-US"/>
              <a:t>L</a:t>
            </a:r>
            <a:r>
              <a:rPr lang="ru-RU"/>
              <a:t>OG может использоваться для нахождения масштабного инварианта</a:t>
            </a:r>
            <a:r>
              <a:rPr lang="en-US"/>
              <a:t> </a:t>
            </a:r>
            <a:r>
              <a:rPr lang="ru-RU"/>
              <a:t>регионы путем поиска экстремумов 3D (местоположение + масштаб)</a:t>
            </a:r>
            <a:endParaRPr/>
          </a:p>
          <a:p>
            <a:pPr>
              <a:defRPr/>
            </a:pPr>
            <a:r>
              <a:rPr lang="ru-RU"/>
              <a:t>LOG также используется для обнаружения краев</a:t>
            </a:r>
            <a:endParaRPr/>
          </a:p>
        </p:txBody>
      </p:sp>
      <p:pic>
        <p:nvPicPr>
          <p:cNvPr id="13314" name="Picture 2"/>
          <p:cNvPicPr>
            <a:picLocks noChangeAspect="1" noChangeArrowheads="1"/>
          </p:cNvPicPr>
          <p:nvPr/>
        </p:nvPicPr>
        <p:blipFill>
          <a:blip r:embed="rId2"/>
          <a:stretch/>
        </p:blipFill>
        <p:spPr bwMode="auto">
          <a:xfrm>
            <a:off x="6156176" y="2852936"/>
            <a:ext cx="2657475" cy="2657475"/>
          </a:xfrm>
          <a:prstGeom prst="rect">
            <a:avLst/>
          </a:prstGeom>
          <a:noFill/>
          <a:ln w="9525">
            <a:noFill/>
            <a:miter lim="800000"/>
            <a:headEnd/>
            <a:tailEnd/>
          </a:ln>
        </p:spPr>
      </p:pic>
      <p:pic>
        <p:nvPicPr>
          <p:cNvPr id="13315" name="Picture 3"/>
          <p:cNvPicPr>
            <a:picLocks noChangeAspect="1" noChangeArrowheads="1"/>
          </p:cNvPicPr>
          <p:nvPr/>
        </p:nvPicPr>
        <p:blipFill>
          <a:blip r:embed="rId3"/>
          <a:stretch/>
        </p:blipFill>
        <p:spPr bwMode="auto">
          <a:xfrm>
            <a:off x="4499992" y="1196752"/>
            <a:ext cx="4540771" cy="58437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b="1"/>
              <a:t>База данных сегментации мозговых опухолей</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 (Multimodal Brain Tumor Segmentation Challenge).</a:t>
            </a:r>
            <a:endParaRPr lang="ru-RU"/>
          </a:p>
          <a:p>
            <a:pPr>
              <a:defRPr/>
            </a:pPr>
            <a:r>
              <a:rPr lang="ru-RU"/>
              <a:t>Включает большой набор данных магнитно-резонансного сканирования опухолей головного мозга. Авторы постоянно расширяют этот набор данных с 2012 года. Доступ: </a:t>
            </a:r>
            <a:r>
              <a:rPr lang="ru-RU" u="sng">
                <a:hlinkClick r:id="rId2" tooltip="http://braintumorsegmentation.org/"/>
              </a:rPr>
              <a:t>http://braintumorsegmentation.org/</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4338" name="Picture 2"/>
          <p:cNvPicPr>
            <a:picLocks noChangeAspect="1" noChangeArrowheads="1"/>
          </p:cNvPicPr>
          <p:nvPr/>
        </p:nvPicPr>
        <p:blipFill>
          <a:blip r:embed="rId2"/>
          <a:stretch/>
        </p:blipFill>
        <p:spPr bwMode="auto">
          <a:xfrm>
            <a:off x="1835696" y="1295860"/>
            <a:ext cx="6279604" cy="489539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b="1"/>
              <a:t>Difference of Gaussian (DOG)</a:t>
            </a:r>
            <a:r>
              <a:rPr lang="ru-RU" b="1"/>
              <a:t> </a:t>
            </a:r>
            <a:r>
              <a:rPr lang="en-US" b="1"/>
              <a:t>Detector</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Приближение </a:t>
            </a:r>
            <a:r>
              <a:rPr lang="en-US"/>
              <a:t>LoG</a:t>
            </a:r>
            <a:r>
              <a:rPr lang="en-US"/>
              <a:t>  - </a:t>
            </a:r>
            <a:r>
              <a:rPr lang="en-US"/>
              <a:t>DoG</a:t>
            </a:r>
            <a:r>
              <a:rPr lang="en-US"/>
              <a:t> (</a:t>
            </a:r>
            <a:r>
              <a:rPr lang="ru-RU"/>
              <a:t>ускорение вычислений)</a:t>
            </a:r>
            <a:endParaRPr/>
          </a:p>
          <a:p>
            <a:pPr>
              <a:defRPr/>
            </a:pPr>
            <a:r>
              <a:rPr lang="ru-RU"/>
              <a:t>Рассмотрим регион, где DOG больше, чем заданный порог и масштаб относится к определенному диапазону</a:t>
            </a:r>
            <a:endParaRPr/>
          </a:p>
        </p:txBody>
      </p:sp>
      <p:pic>
        <p:nvPicPr>
          <p:cNvPr id="15362" name="Picture 2"/>
          <p:cNvPicPr>
            <a:picLocks noChangeAspect="1" noChangeArrowheads="1"/>
          </p:cNvPicPr>
          <p:nvPr/>
        </p:nvPicPr>
        <p:blipFill>
          <a:blip r:embed="rId2"/>
          <a:stretch/>
        </p:blipFill>
        <p:spPr bwMode="auto">
          <a:xfrm>
            <a:off x="5550395" y="2636912"/>
            <a:ext cx="3593604" cy="2276475"/>
          </a:xfrm>
          <a:prstGeom prst="rect">
            <a:avLst/>
          </a:prstGeom>
          <a:noFill/>
          <a:ln w="9525">
            <a:noFill/>
            <a:miter lim="800000"/>
            <a:headEnd/>
            <a:tailEnd/>
          </a:ln>
        </p:spPr>
      </p:pic>
      <p:pic>
        <p:nvPicPr>
          <p:cNvPr id="15363" name="Picture 3"/>
          <p:cNvPicPr>
            <a:picLocks noChangeAspect="1" noChangeArrowheads="1"/>
          </p:cNvPicPr>
          <p:nvPr/>
        </p:nvPicPr>
        <p:blipFill>
          <a:blip r:embed="rId3"/>
          <a:stretch/>
        </p:blipFill>
        <p:spPr bwMode="auto">
          <a:xfrm>
            <a:off x="1043608" y="3356992"/>
            <a:ext cx="3680098" cy="294407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6386" name="Picture 2"/>
          <p:cNvPicPr>
            <a:picLocks noChangeAspect="1" noChangeArrowheads="1"/>
          </p:cNvPicPr>
          <p:nvPr/>
        </p:nvPicPr>
        <p:blipFill>
          <a:blip r:embed="rId2"/>
          <a:stretch/>
        </p:blipFill>
        <p:spPr bwMode="auto">
          <a:xfrm>
            <a:off x="425996" y="1124744"/>
            <a:ext cx="8718004" cy="544481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17410" name="Picture 2"/>
          <p:cNvPicPr>
            <a:picLocks noChangeAspect="1" noChangeArrowheads="1"/>
          </p:cNvPicPr>
          <p:nvPr/>
        </p:nvPicPr>
        <p:blipFill>
          <a:blip r:embed="rId2"/>
          <a:stretch/>
        </p:blipFill>
        <p:spPr bwMode="auto">
          <a:xfrm>
            <a:off x="881063" y="495300"/>
            <a:ext cx="7381875" cy="586739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9458" name="Picture 2"/>
          <p:cNvPicPr>
            <a:picLocks noChangeAspect="1" noChangeArrowheads="1" noGrp="1"/>
          </p:cNvPicPr>
          <p:nvPr>
            <p:ph sz="quarter" idx="1"/>
          </p:nvPr>
        </p:nvPicPr>
        <p:blipFill>
          <a:blip r:embed="rId2"/>
          <a:stretch/>
        </p:blipFill>
        <p:spPr bwMode="auto">
          <a:xfrm>
            <a:off x="1573968" y="1219200"/>
            <a:ext cx="5996063"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Как найти соответствие между особенными точками?</a:t>
            </a:r>
            <a:endParaRPr/>
          </a:p>
        </p:txBody>
      </p:sp>
      <p:pic>
        <p:nvPicPr>
          <p:cNvPr id="18434" name="Picture 2"/>
          <p:cNvPicPr>
            <a:picLocks noChangeAspect="1" noChangeArrowheads="1"/>
          </p:cNvPicPr>
          <p:nvPr/>
        </p:nvPicPr>
        <p:blipFill>
          <a:blip r:embed="rId2"/>
          <a:stretch/>
        </p:blipFill>
        <p:spPr bwMode="auto">
          <a:xfrm>
            <a:off x="683568" y="2924944"/>
            <a:ext cx="8305800" cy="3371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b="1"/>
              <a:t>List of local feature descriptors</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b="1"/>
              <a:t>Scale Invariant Feature Transform (SIFT)</a:t>
            </a:r>
            <a:endParaRPr/>
          </a:p>
          <a:p>
            <a:pPr>
              <a:defRPr/>
            </a:pPr>
            <a:r>
              <a:rPr lang="en-US" b="1">
                <a:solidFill>
                  <a:schemeClr val="bg1">
                    <a:lumMod val="65000"/>
                  </a:schemeClr>
                </a:solidFill>
              </a:rPr>
              <a:t>Speed-Up Robust Feature (SURF)</a:t>
            </a:r>
            <a:endParaRPr/>
          </a:p>
          <a:p>
            <a:pPr>
              <a:defRPr/>
            </a:pPr>
            <a:r>
              <a:rPr lang="en-US" b="1">
                <a:solidFill>
                  <a:schemeClr val="bg1">
                    <a:lumMod val="65000"/>
                  </a:schemeClr>
                </a:solidFill>
              </a:rPr>
              <a:t>Histogram of Oriented Gradient (HOG)</a:t>
            </a:r>
            <a:endParaRPr/>
          </a:p>
          <a:p>
            <a:pPr>
              <a:defRPr/>
            </a:pPr>
            <a:r>
              <a:rPr lang="fr-FR" b="1"/>
              <a:t>Gradient Location Orientation Histogram (GLOH)</a:t>
            </a:r>
            <a:endParaRPr/>
          </a:p>
          <a:p>
            <a:pPr>
              <a:defRPr/>
            </a:pPr>
            <a:r>
              <a:rPr lang="en-US" b="1">
                <a:solidFill>
                  <a:schemeClr val="bg1">
                    <a:lumMod val="65000"/>
                  </a:schemeClr>
                </a:solidFill>
              </a:rPr>
              <a:t>PCA-SIFT</a:t>
            </a:r>
            <a:endParaRPr/>
          </a:p>
          <a:p>
            <a:pPr>
              <a:defRPr/>
            </a:pPr>
            <a:r>
              <a:rPr lang="en-US" b="1">
                <a:solidFill>
                  <a:schemeClr val="bg1">
                    <a:lumMod val="65000"/>
                  </a:schemeClr>
                </a:solidFill>
              </a:rPr>
              <a:t>Pyramidal HOG (PHOG)</a:t>
            </a:r>
            <a:endParaRPr/>
          </a:p>
          <a:p>
            <a:pPr>
              <a:defRPr/>
            </a:pPr>
            <a:r>
              <a:rPr lang="en-US" b="1">
                <a:solidFill>
                  <a:schemeClr val="bg1">
                    <a:lumMod val="65000"/>
                  </a:schemeClr>
                </a:solidFill>
              </a:rPr>
              <a:t>Pyramidal Histogram Of visual Words (PHOW)</a:t>
            </a:r>
            <a:endParaRPr/>
          </a:p>
          <a:p>
            <a:pPr>
              <a:defRPr/>
            </a:pPr>
            <a:r>
              <a:rPr lang="en-US" b="1">
                <a:solidFill>
                  <a:schemeClr val="bg1">
                    <a:lumMod val="65000"/>
                  </a:schemeClr>
                </a:solidFill>
              </a:rPr>
              <a:t>Others….(shape Context, Steerable filters, Spin images</a:t>
            </a:r>
            <a:endParaRPr lang="ru-RU">
              <a:solidFill>
                <a:schemeClr val="bg1">
                  <a:lumMod val="6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b="1"/>
              <a:t>Scale Invariant Feature Transform (SIFT)</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en-US"/>
              <a:t>Step 1: Scale-space </a:t>
            </a:r>
            <a:r>
              <a:rPr lang="en-US"/>
              <a:t>extrema</a:t>
            </a:r>
            <a:r>
              <a:rPr lang="en-US"/>
              <a:t> Detection – </a:t>
            </a:r>
            <a:r>
              <a:rPr lang="ru-RU"/>
              <a:t>детектировать особенные точки с использование </a:t>
            </a:r>
            <a:r>
              <a:rPr lang="en-US"/>
              <a:t>DoG</a:t>
            </a:r>
            <a:r>
              <a:rPr lang="en-US"/>
              <a:t>.</a:t>
            </a:r>
            <a:endParaRPr/>
          </a:p>
          <a:p>
            <a:pPr>
              <a:defRPr/>
            </a:pPr>
            <a:r>
              <a:rPr lang="en-US"/>
              <a:t>Step 2: </a:t>
            </a:r>
            <a:r>
              <a:rPr lang="en-US"/>
              <a:t>Keypoint</a:t>
            </a:r>
            <a:r>
              <a:rPr lang="en-US"/>
              <a:t> Localization – </a:t>
            </a:r>
            <a:r>
              <a:rPr lang="ru-RU"/>
              <a:t>Определите местоположение и масштаб</a:t>
            </a:r>
            <a:r>
              <a:rPr lang="en-US"/>
              <a:t> </a:t>
            </a:r>
            <a:r>
              <a:rPr lang="ru-RU"/>
              <a:t>в каждой особенной точке.</a:t>
            </a:r>
            <a:endParaRPr lang="en-US"/>
          </a:p>
          <a:p>
            <a:pPr>
              <a:defRPr/>
            </a:pPr>
            <a:r>
              <a:rPr lang="en-US"/>
              <a:t> Step 3: Orientation Estimation – </a:t>
            </a:r>
            <a:r>
              <a:rPr lang="ru-RU"/>
              <a:t>Рассчитать локальные градиенты изображения для присвоения ориентации каждой локализованной ключевой точке.</a:t>
            </a:r>
            <a:endParaRPr/>
          </a:p>
          <a:p>
            <a:pPr>
              <a:defRPr/>
            </a:pPr>
            <a:r>
              <a:rPr lang="ru-RU"/>
              <a:t>Сохранить направление, масштаб и положение.</a:t>
            </a:r>
            <a:endParaRPr/>
          </a:p>
          <a:p>
            <a:pPr>
              <a:defRPr/>
            </a:pPr>
            <a:r>
              <a:rPr lang="en-US"/>
              <a:t>Step 4: </a:t>
            </a:r>
            <a:r>
              <a:rPr lang="en-US"/>
              <a:t>Keypoint</a:t>
            </a:r>
            <a:r>
              <a:rPr lang="en-US"/>
              <a:t> Descriptor - </a:t>
            </a:r>
            <a:r>
              <a:rPr lang="ru-RU"/>
              <a:t>Извлечь локальные градиенты изображения в выбранном масштабе вокруг ключевой точки и сформировать представление, инвариантное к локальному искажению формы и освещению.</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a:t>Step 1: Scale-space </a:t>
            </a:r>
            <a:r>
              <a:rPr lang="en-US"/>
              <a:t>extrema</a:t>
            </a:r>
            <a:r>
              <a:rPr lang="en-US"/>
              <a:t> Detection – </a:t>
            </a:r>
            <a:r>
              <a:rPr lang="ru-RU"/>
              <a:t>детектировать особенные точки с использование </a:t>
            </a:r>
            <a:r>
              <a:rPr lang="en-US"/>
              <a:t>DoG</a:t>
            </a:r>
            <a:r>
              <a:rPr lang="en-US"/>
              <a:t>.</a:t>
            </a:r>
            <a:br>
              <a:rPr lang="en-US"/>
            </a:b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0483" name="Picture 3"/>
          <p:cNvPicPr>
            <a:picLocks noChangeAspect="1" noChangeArrowheads="1"/>
          </p:cNvPicPr>
          <p:nvPr/>
        </p:nvPicPr>
        <p:blipFill>
          <a:blip r:embed="rId2"/>
          <a:stretch/>
        </p:blipFill>
        <p:spPr bwMode="auto">
          <a:xfrm>
            <a:off x="107504" y="2564904"/>
            <a:ext cx="8877300" cy="3876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a:t>Step 2: </a:t>
            </a:r>
            <a:r>
              <a:rPr lang="en-US"/>
              <a:t>Keypoint</a:t>
            </a:r>
            <a:r>
              <a:rPr lang="en-US"/>
              <a:t> Localization – </a:t>
            </a:r>
            <a:r>
              <a:rPr lang="ru-RU"/>
              <a:t>Определите местоположение и масштаб</a:t>
            </a:r>
            <a:r>
              <a:rPr lang="en-US"/>
              <a:t> </a:t>
            </a:r>
            <a:r>
              <a:rPr lang="ru-RU"/>
              <a:t>в каждой особенной точке.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Цель: отбросить точки низкой контрастности и точки, лежащие на границе (не угол).</a:t>
            </a:r>
            <a:endParaRPr/>
          </a:p>
          <a:p>
            <a:pPr>
              <a:defRPr/>
            </a:pPr>
            <a:r>
              <a:rPr lang="ru-RU"/>
              <a:t>О контрастности</a:t>
            </a:r>
            <a:endParaRPr/>
          </a:p>
          <a:p>
            <a:pPr>
              <a:defRPr/>
            </a:pPr>
            <a:endParaRPr lang="ru-RU"/>
          </a:p>
          <a:p>
            <a:pPr>
              <a:defRPr/>
            </a:pPr>
            <a:endParaRPr lang="ru-RU"/>
          </a:p>
          <a:p>
            <a:pPr>
              <a:defRPr/>
            </a:pPr>
            <a:endParaRPr lang="ru-RU"/>
          </a:p>
          <a:p>
            <a:pPr>
              <a:defRPr/>
            </a:pPr>
            <a:endParaRPr lang="ru-RU"/>
          </a:p>
          <a:p>
            <a:pPr>
              <a:defRPr/>
            </a:pPr>
            <a:r>
              <a:rPr lang="ru-RU"/>
              <a:t>Вычислить локальные максимумы. Удалить минимумы.</a:t>
            </a:r>
            <a:endParaRPr lang="en-US"/>
          </a:p>
          <a:p>
            <a:pPr>
              <a:defRPr/>
            </a:pPr>
            <a:endParaRPr lang="ru-RU"/>
          </a:p>
        </p:txBody>
      </p:sp>
      <p:pic>
        <p:nvPicPr>
          <p:cNvPr id="21506" name="Picture 2"/>
          <p:cNvPicPr>
            <a:picLocks noChangeAspect="1" noChangeArrowheads="1"/>
          </p:cNvPicPr>
          <p:nvPr/>
        </p:nvPicPr>
        <p:blipFill>
          <a:blip r:embed="rId2"/>
          <a:stretch/>
        </p:blipFill>
        <p:spPr bwMode="auto">
          <a:xfrm>
            <a:off x="1475656" y="2708920"/>
            <a:ext cx="5575945" cy="1602768"/>
          </a:xfrm>
          <a:prstGeom prst="rect">
            <a:avLst/>
          </a:prstGeom>
          <a:noFill/>
          <a:ln w="9525">
            <a:noFill/>
            <a:miter lim="800000"/>
            <a:headEnd/>
            <a:tailEnd/>
          </a:ln>
        </p:spPr>
      </p:pic>
      <p:pic>
        <p:nvPicPr>
          <p:cNvPr id="21507" name="Picture 3"/>
          <p:cNvPicPr>
            <a:picLocks noChangeAspect="1" noChangeArrowheads="1"/>
          </p:cNvPicPr>
          <p:nvPr/>
        </p:nvPicPr>
        <p:blipFill>
          <a:blip r:embed="rId3"/>
          <a:stretch/>
        </p:blipFill>
        <p:spPr bwMode="auto">
          <a:xfrm>
            <a:off x="1115616" y="5301208"/>
            <a:ext cx="6553200" cy="676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b="1"/>
              <a:t>DDSM:</a:t>
            </a:r>
            <a:r>
              <a:rPr lang="ru-RU" b="1"/>
              <a:t>Цифровая база данных для </a:t>
            </a:r>
            <a:r>
              <a:rPr lang="ru-RU" b="1"/>
              <a:t>скрининговой</a:t>
            </a:r>
            <a:r>
              <a:rPr lang="ru-RU" b="1"/>
              <a:t> маммографии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База данных содержит около 2500 исследований. </a:t>
            </a:r>
            <a:endParaRPr/>
          </a:p>
          <a:p>
            <a:pPr>
              <a:defRPr/>
            </a:pPr>
            <a:r>
              <a:rPr lang="ru-RU"/>
              <a:t>Каждое исследование включает в себя два изображения каждой молочной железы, а также некоторую связанную информацию о пациенте (возраст на момент исследования, рейтинг плотности груди ACR, рейтинг тонкости для отклонений, описание отклонений от нормы для ключевого слова ACR) и информацию об изображении (сканер, пространственное разрешение, ... ). </a:t>
            </a:r>
            <a:endParaRPr/>
          </a:p>
          <a:p>
            <a:pPr>
              <a:defRPr/>
            </a:pPr>
            <a:r>
              <a:rPr lang="ru-RU"/>
              <a:t>Изображения, содержащие подозрительные области, имеют связанную с пиксельной о расположении и ​​типах подозрительных областей. </a:t>
            </a:r>
            <a:endParaRPr/>
          </a:p>
          <a:p>
            <a:pPr>
              <a:defRPr/>
            </a:pPr>
            <a:r>
              <a:rPr lang="ru-RU"/>
              <a:t>Доступ</a:t>
            </a:r>
            <a:r>
              <a:rPr lang="en-US"/>
              <a:t>: </a:t>
            </a:r>
            <a:r>
              <a:rPr lang="en-US" u="sng">
                <a:hlinkClick r:id="rId2" tooltip="http://marathon.csee.usf.edu/Mammography/Database.html"/>
              </a:rPr>
              <a:t>http://marathon.csee.usf.edu/Mammography/Database.html</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DoG</a:t>
            </a:r>
            <a:r>
              <a:rPr lang="en-US"/>
              <a:t> </a:t>
            </a:r>
            <a:r>
              <a:rPr lang="ru-RU"/>
              <a:t>дает слишком много граничных точек</a:t>
            </a:r>
            <a:endParaRPr/>
          </a:p>
          <a:p>
            <a:pPr>
              <a:defRPr/>
            </a:pPr>
            <a:r>
              <a:rPr lang="ru-RU"/>
              <a:t>Решение:</a:t>
            </a:r>
            <a:endParaRPr/>
          </a:p>
          <a:p>
            <a:pPr>
              <a:defRPr/>
            </a:pPr>
            <a:r>
              <a:rPr lang="ru-RU"/>
              <a:t>-для границ одно собственное значение много больше другого.</a:t>
            </a:r>
            <a:endParaRPr/>
          </a:p>
          <a:p>
            <a:pPr>
              <a:defRPr/>
            </a:pPr>
            <a:r>
              <a:rPr lang="ru-RU"/>
              <a:t>Для углов данного эффекта не наблюдается.</a:t>
            </a:r>
            <a:endParaRPr/>
          </a:p>
          <a:p>
            <a:pPr>
              <a:defRPr/>
            </a:pPr>
            <a:endParaRPr lang="ru-RU"/>
          </a:p>
        </p:txBody>
      </p:sp>
      <p:pic>
        <p:nvPicPr>
          <p:cNvPr id="22531" name="Picture 3"/>
          <p:cNvPicPr>
            <a:picLocks noChangeAspect="1" noChangeArrowheads="1"/>
          </p:cNvPicPr>
          <p:nvPr/>
        </p:nvPicPr>
        <p:blipFill>
          <a:blip r:embed="rId2"/>
          <a:stretch/>
        </p:blipFill>
        <p:spPr bwMode="auto">
          <a:xfrm>
            <a:off x="827584" y="3531559"/>
            <a:ext cx="7884368" cy="273055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Autofit/>
          </a:bodyPr>
          <a:lstStyle/>
          <a:p>
            <a:pPr>
              <a:defRPr/>
            </a:pPr>
            <a:r>
              <a:rPr lang="en-US" sz="2000"/>
              <a:t>Step 3: Orientation Estimation – </a:t>
            </a:r>
            <a:r>
              <a:rPr lang="ru-RU" sz="2000"/>
              <a:t>Рассчитать локальные градиенты изображения для присвоения ориентации каждой локализованной ключевой точке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Цель: получить инвариантность к повороту.</a:t>
            </a:r>
            <a:endParaRPr/>
          </a:p>
        </p:txBody>
      </p:sp>
      <p:pic>
        <p:nvPicPr>
          <p:cNvPr id="23555" name="Picture 3"/>
          <p:cNvPicPr>
            <a:picLocks noChangeAspect="1" noChangeArrowheads="1"/>
          </p:cNvPicPr>
          <p:nvPr/>
        </p:nvPicPr>
        <p:blipFill>
          <a:blip r:embed="rId2"/>
          <a:stretch/>
        </p:blipFill>
        <p:spPr bwMode="auto">
          <a:xfrm>
            <a:off x="395536" y="2276872"/>
            <a:ext cx="8993599" cy="2012429"/>
          </a:xfrm>
          <a:prstGeom prst="rect">
            <a:avLst/>
          </a:prstGeom>
          <a:noFill/>
          <a:ln w="9525">
            <a:noFill/>
            <a:miter lim="800000"/>
            <a:headEnd/>
            <a:tailEnd/>
          </a:ln>
        </p:spPr>
      </p:pic>
      <p:pic>
        <p:nvPicPr>
          <p:cNvPr id="23556" name="Picture 4"/>
          <p:cNvPicPr>
            <a:picLocks noChangeAspect="1" noChangeArrowheads="1"/>
          </p:cNvPicPr>
          <p:nvPr/>
        </p:nvPicPr>
        <p:blipFill>
          <a:blip r:embed="rId3"/>
          <a:stretch/>
        </p:blipFill>
        <p:spPr bwMode="auto">
          <a:xfrm>
            <a:off x="2843807" y="4005064"/>
            <a:ext cx="3571875" cy="23145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4474840" cy="4937760"/>
          </a:xfrm>
        </p:spPr>
        <p:txBody>
          <a:bodyPr>
            <a:normAutofit lnSpcReduction="10000"/>
          </a:bodyPr>
          <a:lstStyle/>
          <a:p>
            <a:pPr>
              <a:defRPr/>
            </a:pPr>
            <a:r>
              <a:rPr lang="ru-RU"/>
              <a:t>Вычислить взвешенную (магнитуда, коэффициенты ядра гаусса) гистограмму направлений локального градиента, рассчитанных в выбранном масштабе</a:t>
            </a:r>
            <a:endParaRPr/>
          </a:p>
          <a:p>
            <a:pPr>
              <a:defRPr/>
            </a:pPr>
            <a:r>
              <a:rPr lang="ru-RU"/>
              <a:t>Назначить ориентацию региона - пик сглаженной гистограммы</a:t>
            </a:r>
            <a:endParaRPr/>
          </a:p>
          <a:p>
            <a:pPr>
              <a:defRPr/>
            </a:pPr>
            <a:r>
              <a:rPr lang="ru-RU"/>
              <a:t>Несколько пиков – несколько ключевых точек.</a:t>
            </a:r>
            <a:endParaRPr/>
          </a:p>
        </p:txBody>
      </p:sp>
      <p:pic>
        <p:nvPicPr>
          <p:cNvPr id="24578" name="Picture 2"/>
          <p:cNvPicPr>
            <a:picLocks noChangeAspect="1" noChangeArrowheads="1"/>
          </p:cNvPicPr>
          <p:nvPr/>
        </p:nvPicPr>
        <p:blipFill>
          <a:blip r:embed="rId2"/>
          <a:stretch/>
        </p:blipFill>
        <p:spPr bwMode="auto">
          <a:xfrm>
            <a:off x="4932040" y="836712"/>
            <a:ext cx="3781425" cy="5791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Autofit/>
          </a:bodyPr>
          <a:lstStyle/>
          <a:p>
            <a:pPr>
              <a:defRPr/>
            </a:pPr>
            <a:r>
              <a:rPr lang="en-US" sz="2000"/>
              <a:t>Step 4: </a:t>
            </a:r>
            <a:r>
              <a:rPr lang="en-US" sz="2000"/>
              <a:t>Keypoint</a:t>
            </a:r>
            <a:r>
              <a:rPr lang="en-US" sz="2000"/>
              <a:t> Descriptor - </a:t>
            </a:r>
            <a:r>
              <a:rPr lang="ru-RU" sz="2000"/>
              <a:t>Извлечь локальные градиенты изображения в выбранном масштабе вокруг ключевой точки и сформировать представление, инвариантное к локальному искажению формы и освещению.</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a:xfrm>
            <a:off x="457200" y="1219200"/>
            <a:ext cx="5122912" cy="4937760"/>
          </a:xfrm>
        </p:spPr>
        <p:txBody>
          <a:bodyPr>
            <a:normAutofit fontScale="92500" lnSpcReduction="20000"/>
          </a:bodyPr>
          <a:lstStyle/>
          <a:p>
            <a:pPr>
              <a:defRPr/>
            </a:pPr>
            <a:r>
              <a:rPr lang="ru-RU"/>
              <a:t>Получаем локальный дескриптор( </a:t>
            </a:r>
            <a:r>
              <a:rPr lang="ru-RU"/>
              <a:t>отличаюющий</a:t>
            </a:r>
            <a:r>
              <a:rPr lang="ru-RU"/>
              <a:t>), и инвариантный к изменению типа освещения и аффинного изменения.</a:t>
            </a:r>
            <a:endParaRPr/>
          </a:p>
          <a:p>
            <a:pPr>
              <a:defRPr/>
            </a:pPr>
            <a:endParaRPr lang="ru-RU"/>
          </a:p>
          <a:p>
            <a:pPr>
              <a:defRPr/>
            </a:pPr>
            <a:r>
              <a:rPr lang="ru-RU"/>
              <a:t>Рассматривается прямоугольная сетка 16 * 16 в направлении доминирующей ориентации региона.</a:t>
            </a:r>
            <a:endParaRPr/>
          </a:p>
          <a:p>
            <a:pPr>
              <a:defRPr/>
            </a:pPr>
            <a:r>
              <a:rPr lang="ru-RU"/>
              <a:t>Разделить регион на 4 * 4 </a:t>
            </a:r>
            <a:r>
              <a:rPr lang="ru-RU"/>
              <a:t>субрегиона</a:t>
            </a:r>
            <a:r>
              <a:rPr lang="ru-RU"/>
              <a:t>.</a:t>
            </a:r>
            <a:endParaRPr/>
          </a:p>
          <a:p>
            <a:pPr>
              <a:defRPr/>
            </a:pPr>
            <a:r>
              <a:rPr lang="ru-RU"/>
              <a:t>Гауссова </a:t>
            </a:r>
            <a:r>
              <a:rPr lang="ru-RU"/>
              <a:t>фильтраця</a:t>
            </a:r>
            <a:r>
              <a:rPr lang="ru-RU"/>
              <a:t> области, что дает больший вес центральным пикселям дескриптора.</a:t>
            </a:r>
            <a:endParaRPr/>
          </a:p>
        </p:txBody>
      </p:sp>
      <p:pic>
        <p:nvPicPr>
          <p:cNvPr id="25602" name="Picture 2"/>
          <p:cNvPicPr>
            <a:picLocks noChangeAspect="1" noChangeArrowheads="1"/>
          </p:cNvPicPr>
          <p:nvPr/>
        </p:nvPicPr>
        <p:blipFill>
          <a:blip r:embed="rId2"/>
          <a:stretch/>
        </p:blipFill>
        <p:spPr bwMode="auto">
          <a:xfrm>
            <a:off x="5400675" y="2420888"/>
            <a:ext cx="3743325" cy="36861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r>
              <a:rPr lang="ru-RU"/>
              <a:t>Вычислить гистограмму ( 8 </a:t>
            </a:r>
            <a:r>
              <a:rPr lang="ru-RU"/>
              <a:t>бинов</a:t>
            </a:r>
            <a:r>
              <a:rPr lang="ru-RU"/>
              <a:t>)  для каждого </a:t>
            </a:r>
            <a:r>
              <a:rPr lang="ru-RU"/>
              <a:t>субрегиона</a:t>
            </a:r>
            <a:r>
              <a:rPr lang="ru-RU"/>
              <a:t>, взвешенного по величине и гауссову окну (</a:t>
            </a:r>
            <a:r>
              <a:rPr lang="ru-RU"/>
              <a:t>σ </a:t>
            </a:r>
            <a:r>
              <a:rPr lang="ru-RU"/>
              <a:t>- половина размера окна).</a:t>
            </a:r>
            <a:endParaRPr/>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r>
              <a:rPr lang="ru-RU"/>
              <a:t>Нормализовать 128-компонентный вектор (инвариантность к освещению)</a:t>
            </a:r>
            <a:endParaRPr/>
          </a:p>
        </p:txBody>
      </p:sp>
      <p:pic>
        <p:nvPicPr>
          <p:cNvPr id="26626" name="Picture 2"/>
          <p:cNvPicPr>
            <a:picLocks noChangeAspect="1" noChangeArrowheads="1"/>
          </p:cNvPicPr>
          <p:nvPr/>
        </p:nvPicPr>
        <p:blipFill>
          <a:blip r:embed="rId2"/>
          <a:stretch/>
        </p:blipFill>
        <p:spPr bwMode="auto">
          <a:xfrm>
            <a:off x="971599" y="2362048"/>
            <a:ext cx="7380312" cy="268505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7650" name="Picture 2"/>
          <p:cNvPicPr>
            <a:picLocks noChangeAspect="1" noChangeArrowheads="1"/>
          </p:cNvPicPr>
          <p:nvPr/>
        </p:nvPicPr>
        <p:blipFill>
          <a:blip r:embed="rId2"/>
          <a:stretch/>
        </p:blipFill>
        <p:spPr bwMode="auto">
          <a:xfrm>
            <a:off x="0" y="1268760"/>
            <a:ext cx="8733626" cy="496535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8674" name="Picture 2"/>
          <p:cNvPicPr>
            <a:picLocks noChangeAspect="1" noChangeArrowheads="1"/>
          </p:cNvPicPr>
          <p:nvPr/>
        </p:nvPicPr>
        <p:blipFill>
          <a:blip r:embed="rId2"/>
          <a:stretch/>
        </p:blipFill>
        <p:spPr bwMode="auto">
          <a:xfrm>
            <a:off x="539552" y="1340768"/>
            <a:ext cx="8295853" cy="498866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29698" name="Picture 2"/>
          <p:cNvPicPr>
            <a:picLocks noChangeAspect="1" noChangeArrowheads="1"/>
          </p:cNvPicPr>
          <p:nvPr/>
        </p:nvPicPr>
        <p:blipFill>
          <a:blip r:embed="rId2"/>
          <a:stretch/>
        </p:blipFill>
        <p:spPr bwMode="auto">
          <a:xfrm>
            <a:off x="683568" y="1628800"/>
            <a:ext cx="8748464" cy="16287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fr-FR" b="1"/>
              <a:t>Gradient Location Orientation Histogram (GLOH)</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Первые 3 шага – аналогичны </a:t>
            </a:r>
            <a:r>
              <a:rPr lang="en-US"/>
              <a:t>SIFT</a:t>
            </a:r>
            <a:endParaRPr/>
          </a:p>
          <a:p>
            <a:pPr>
              <a:defRPr/>
            </a:pPr>
            <a:r>
              <a:rPr lang="ru-RU"/>
              <a:t>Создание дескриптора</a:t>
            </a:r>
            <a:endParaRPr/>
          </a:p>
          <a:p>
            <a:pPr lvl="1">
              <a:defRPr/>
            </a:pPr>
            <a:r>
              <a:rPr lang="ru-RU"/>
              <a:t>Рассматриваются </a:t>
            </a:r>
            <a:r>
              <a:rPr lang="ru-RU"/>
              <a:t>лог-полярные</a:t>
            </a:r>
            <a:r>
              <a:rPr lang="ru-RU"/>
              <a:t> координаты</a:t>
            </a:r>
            <a:endParaRPr/>
          </a:p>
          <a:p>
            <a:pPr lvl="2">
              <a:defRPr/>
            </a:pPr>
            <a:r>
              <a:rPr lang="ru-RU"/>
              <a:t>3 различных радиуса </a:t>
            </a:r>
            <a:endParaRPr/>
          </a:p>
          <a:p>
            <a:pPr lvl="2">
              <a:defRPr/>
            </a:pPr>
            <a:r>
              <a:rPr lang="ru-RU"/>
              <a:t>8 направлений углов</a:t>
            </a:r>
            <a:endParaRPr/>
          </a:p>
          <a:p>
            <a:pPr lvl="2">
              <a:defRPr/>
            </a:pPr>
            <a:r>
              <a:rPr lang="ru-RU"/>
              <a:t>Итого : 17 значений</a:t>
            </a:r>
            <a:endParaRPr/>
          </a:p>
          <a:p>
            <a:pPr lvl="1">
              <a:defRPr/>
            </a:pPr>
            <a:r>
              <a:rPr lang="ru-RU"/>
              <a:t>Для каждого региона: сформировать гистограмму (16 </a:t>
            </a:r>
            <a:r>
              <a:rPr lang="ru-RU"/>
              <a:t>бин</a:t>
            </a:r>
            <a:r>
              <a:rPr lang="ru-RU"/>
              <a:t>)</a:t>
            </a:r>
            <a:endParaRPr/>
          </a:p>
          <a:p>
            <a:pPr lvl="2">
              <a:defRPr/>
            </a:pPr>
            <a:r>
              <a:rPr lang="ru-RU"/>
              <a:t>Итого 16*17 = 272 значения.</a:t>
            </a:r>
            <a:endParaRPr/>
          </a:p>
          <a:p>
            <a:pPr lvl="1">
              <a:defRPr/>
            </a:pPr>
            <a:r>
              <a:rPr lang="ru-RU"/>
              <a:t>Квантовать вектор значений до 128 </a:t>
            </a:r>
            <a:r>
              <a:rPr lang="ru-RU"/>
              <a:t>бинов</a:t>
            </a:r>
            <a:r>
              <a:rPr lang="ru-RU"/>
              <a:t>.</a:t>
            </a:r>
            <a:endParaRPr/>
          </a:p>
        </p:txBody>
      </p:sp>
      <p:pic>
        <p:nvPicPr>
          <p:cNvPr id="31746" name="Picture 2" descr="Картинки по запросу GLOH"/>
          <p:cNvPicPr>
            <a:picLocks noChangeAspect="1" noChangeArrowheads="1"/>
          </p:cNvPicPr>
          <p:nvPr/>
        </p:nvPicPr>
        <p:blipFill>
          <a:blip r:embed="rId2"/>
          <a:stretch/>
        </p:blipFill>
        <p:spPr bwMode="auto">
          <a:xfrm>
            <a:off x="4788024" y="2420888"/>
            <a:ext cx="3055690" cy="142359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endParaRPr lang="ru-RU"/>
          </a:p>
        </p:txBody>
      </p:sp>
      <p:pic>
        <p:nvPicPr>
          <p:cNvPr id="54274" name="Picture 2"/>
          <p:cNvPicPr>
            <a:picLocks noChangeAspect="1" noChangeArrowheads="1"/>
          </p:cNvPicPr>
          <p:nvPr/>
        </p:nvPicPr>
        <p:blipFill>
          <a:blip r:embed="rId2"/>
          <a:stretch/>
        </p:blipFill>
        <p:spPr bwMode="auto">
          <a:xfrm>
            <a:off x="0" y="1943100"/>
            <a:ext cx="9934575" cy="29718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b="1"/>
              <a:t>INbreast</a:t>
            </a:r>
            <a:r>
              <a:rPr lang="en-US" b="1"/>
              <a:t>: Database for Digital Mammography</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INbreast</a:t>
            </a:r>
            <a:r>
              <a:rPr lang="ru-RU"/>
              <a:t> </a:t>
            </a:r>
            <a:r>
              <a:rPr lang="ru-RU"/>
              <a:t>включаеь</a:t>
            </a:r>
            <a:r>
              <a:rPr lang="ru-RU"/>
              <a:t> 115 случаев (410 изображений).</a:t>
            </a:r>
            <a:endParaRPr/>
          </a:p>
          <a:p>
            <a:pPr>
              <a:defRPr/>
            </a:pPr>
            <a:r>
              <a:rPr lang="ru-RU"/>
              <a:t>Несколько типов поражений (массы, </a:t>
            </a:r>
            <a:r>
              <a:rPr lang="ru-RU"/>
              <a:t>кальцификации</a:t>
            </a:r>
            <a:r>
              <a:rPr lang="ru-RU"/>
              <a:t>, асимметрии и искажения) включены. </a:t>
            </a:r>
            <a:endParaRPr/>
          </a:p>
          <a:p>
            <a:pPr>
              <a:defRPr/>
            </a:pPr>
            <a:r>
              <a:rPr lang="ru-RU"/>
              <a:t>Точные контуры поражений в формате XML.</a:t>
            </a:r>
            <a:endParaRPr/>
          </a:p>
          <a:p>
            <a:pPr>
              <a:defRPr/>
            </a:pPr>
            <a:r>
              <a:rPr lang="en-US"/>
              <a:t>Access: </a:t>
            </a:r>
            <a:r>
              <a:rPr lang="en-US" u="sng">
                <a:hlinkClick r:id="rId2" tooltip="http://medicalresearch.inescporto.pt/breastresearch/index.php/Get_INbreast_Database"/>
              </a:rPr>
              <a:t>http://medicalresearch.inescporto.pt/breastresearch/index.php/Get_INbreast_Database</a:t>
            </a:r>
            <a:endParaRPr lang="en-US"/>
          </a:p>
          <a:p>
            <a:pPr>
              <a:defRPr/>
            </a:pPr>
            <a:br>
              <a:rPr lang="en-US"/>
            </a:b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55298" name="Picture 2"/>
          <p:cNvPicPr>
            <a:picLocks noChangeAspect="1" noChangeArrowheads="1" noGrp="1"/>
          </p:cNvPicPr>
          <p:nvPr>
            <p:ph sz="quarter" idx="1"/>
          </p:nvPr>
        </p:nvPicPr>
        <p:blipFill>
          <a:blip r:embed="rId2"/>
          <a:stretch/>
        </p:blipFill>
        <p:spPr bwMode="auto">
          <a:xfrm>
            <a:off x="467544" y="1196752"/>
            <a:ext cx="7506092"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85000" lnSpcReduction="10000"/>
          </a:bodyPr>
          <a:lstStyle/>
          <a:p>
            <a:pPr>
              <a:defRPr/>
            </a:pPr>
            <a:r>
              <a:rPr lang="en-US" b="1"/>
              <a:t>Other Feature descriptors </a:t>
            </a:r>
            <a:r>
              <a:rPr lang="ru-RU" b="1"/>
              <a:t>:</a:t>
            </a:r>
            <a:endParaRPr lang="en-US" b="1"/>
          </a:p>
          <a:p>
            <a:pPr>
              <a:defRPr/>
            </a:pPr>
            <a:r>
              <a:rPr lang="en-US" b="1"/>
              <a:t>- LBP, LTP and variants, HAAR;</a:t>
            </a:r>
            <a:endParaRPr/>
          </a:p>
          <a:p>
            <a:pPr>
              <a:defRPr/>
            </a:pPr>
            <a:r>
              <a:rPr lang="en-US" b="1"/>
              <a:t>- PCA-SIFT, VLAD, MOSIFT,</a:t>
            </a:r>
            <a:endParaRPr/>
          </a:p>
          <a:p>
            <a:pPr>
              <a:defRPr/>
            </a:pPr>
            <a:r>
              <a:rPr lang="en-US" b="1"/>
              <a:t>- deep features, CNN, Fisher vector,</a:t>
            </a:r>
            <a:endParaRPr/>
          </a:p>
          <a:p>
            <a:pPr>
              <a:defRPr/>
            </a:pPr>
            <a:r>
              <a:rPr lang="en-US" b="1"/>
              <a:t>- SV-DSIFT, BF-DSIFT, LL-MO1SIFT, 1SIFT, VM1SIFT, VLADSIFT,</a:t>
            </a:r>
            <a:endParaRPr/>
          </a:p>
          <a:p>
            <a:pPr>
              <a:defRPr/>
            </a:pPr>
            <a:r>
              <a:rPr lang="en-US" b="1"/>
              <a:t>- DECAF, Fisher vector pyramid, IFV</a:t>
            </a:r>
            <a:endParaRPr/>
          </a:p>
          <a:p>
            <a:pPr>
              <a:defRPr/>
            </a:pPr>
            <a:r>
              <a:rPr lang="en-US" b="1"/>
              <a:t>- </a:t>
            </a:r>
            <a:r>
              <a:rPr lang="en-US" b="1"/>
              <a:t>Dirichlet</a:t>
            </a:r>
            <a:r>
              <a:rPr lang="en-US" b="1"/>
              <a:t> Histogram</a:t>
            </a:r>
            <a:endParaRPr/>
          </a:p>
          <a:p>
            <a:pPr>
              <a:defRPr/>
            </a:pPr>
            <a:r>
              <a:rPr lang="en-US" b="1"/>
              <a:t>- Simplex based STV (3-D), MSDR;</a:t>
            </a:r>
            <a:endParaRPr/>
          </a:p>
          <a:p>
            <a:pPr>
              <a:defRPr/>
            </a:pPr>
            <a:r>
              <a:rPr lang="en-US" b="1"/>
              <a:t>BOV-W, Steak flow, </a:t>
            </a:r>
            <a:r>
              <a:rPr lang="en-US" b="1"/>
              <a:t>tracklets</a:t>
            </a:r>
            <a:r>
              <a:rPr lang="en-US" b="1"/>
              <a:t>, </a:t>
            </a:r>
            <a:r>
              <a:rPr lang="en-US" b="1"/>
              <a:t>spatio</a:t>
            </a:r>
            <a:r>
              <a:rPr lang="en-US" b="1"/>
              <a:t>-temporal gradients,</a:t>
            </a:r>
            <a:endParaRPr/>
          </a:p>
          <a:p>
            <a:pPr>
              <a:defRPr/>
            </a:pPr>
            <a:r>
              <a:rPr lang="en-US" b="1"/>
              <a:t>LCS, LTDS, MRF, LDA, RFT, LCSS, MDA, DFM, Dynamic textures,</a:t>
            </a:r>
            <a:endParaRPr/>
          </a:p>
          <a:p>
            <a:pPr>
              <a:defRPr/>
            </a:pPr>
            <a:r>
              <a:rPr lang="en-US" b="1"/>
              <a:t>BOAW, HFST, SRC based MHOF, LBPTOPS, HOP</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1058" name="Rectangle 2"/>
          <p:cNvSpPr>
            <a:spLocks noChangeArrowheads="1" noGrp="1"/>
          </p:cNvSpPr>
          <p:nvPr>
            <p:ph type="ctrTitle"/>
          </p:nvPr>
        </p:nvSpPr>
        <p:spPr bwMode="auto"/>
        <p:txBody>
          <a:bodyPr/>
          <a:lstStyle/>
          <a:p>
            <a:pPr algn="ctr">
              <a:defRPr/>
            </a:pPr>
            <a:r>
              <a:rPr lang="ru-RU"/>
              <a:t>Сегментация изображений</a:t>
            </a:r>
            <a:endParaRPr/>
          </a:p>
        </p:txBody>
      </p:sp>
      <p:sp>
        <p:nvSpPr>
          <p:cNvPr id="24579" name="Text Box 3"/>
          <p:cNvSpPr txBox="1">
            <a:spLocks noChangeArrowheads="1"/>
          </p:cNvSpPr>
          <p:nvPr/>
        </p:nvSpPr>
        <p:spPr bwMode="auto">
          <a:xfrm>
            <a:off x="2428875" y="4484688"/>
            <a:ext cx="6357938" cy="10160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000">
                <a:cs typeface="Arial"/>
              </a:rPr>
              <a:t>По материалам презентации коллектива авторов:</a:t>
            </a:r>
            <a:endParaRPr/>
          </a:p>
          <a:p>
            <a:pPr>
              <a:defRPr/>
            </a:pPr>
            <a:r>
              <a:rPr lang="ru-RU" sz="2000">
                <a:solidFill>
                  <a:srgbClr val="FFFF00"/>
                </a:solidFill>
                <a:cs typeface="Arial"/>
              </a:rPr>
              <a:t>Владимир Вежневец, Антон Конушин</a:t>
            </a:r>
            <a:endParaRPr/>
          </a:p>
          <a:p>
            <a:pPr>
              <a:defRPr/>
            </a:pPr>
            <a:r>
              <a:rPr lang="ru-RU" sz="2000">
                <a:solidFill>
                  <a:srgbClr val="FFFF00"/>
                </a:solidFill>
                <a:cs typeface="Arial"/>
              </a:rPr>
              <a:t>Александр Вежневец</a:t>
            </a:r>
            <a:endParaRPr lang="en-US" sz="2000">
              <a:solidFill>
                <a:srgbClr val="FFFF00"/>
              </a:solidFill>
              <a:cs typeface="Arial"/>
            </a:endParaRPr>
          </a:p>
        </p:txBody>
      </p:sp>
      <p:sp>
        <p:nvSpPr>
          <p:cNvPr id="301060" name="Text Box 4"/>
          <p:cNvSpPr txBox="1">
            <a:spLocks noChangeArrowheads="1"/>
          </p:cNvSpPr>
          <p:nvPr/>
        </p:nvSpPr>
        <p:spPr bwMode="auto">
          <a:xfrm>
            <a:off x="4143375" y="5618163"/>
            <a:ext cx="4892675" cy="954087"/>
          </a:xfrm>
          <a:prstGeom prst="rect">
            <a:avLst/>
          </a:prstGeom>
          <a:noFill/>
          <a:ln w="9525">
            <a:noFill/>
            <a:miter lim="800000"/>
            <a:headEnd/>
            <a:tailEnd/>
          </a:ln>
          <a:effectLst/>
        </p:spPr>
        <p:txBody>
          <a:bodyPr>
            <a:spAutoFit/>
          </a:bodyPr>
          <a:lstStyle/>
          <a:p>
            <a:pPr>
              <a:defRPr/>
            </a:pPr>
            <a:r>
              <a:rPr lang="ru-RU" sz="1600" b="1">
                <a:solidFill>
                  <a:schemeClr val="tx2"/>
                </a:solidFill>
                <a:latin typeface="Arial"/>
              </a:rPr>
              <a:t>Курс – «Введение в компьютерное зрение»</a:t>
            </a:r>
            <a:endParaRPr lang="en-US" sz="2000">
              <a:latin typeface="Arial"/>
              <a:cs typeface="Arial"/>
            </a:endParaRPr>
          </a:p>
          <a:p>
            <a:pPr>
              <a:defRPr/>
            </a:pPr>
            <a:r>
              <a:rPr lang="ru-RU" sz="2000">
                <a:latin typeface="Arial"/>
                <a:cs typeface="Arial"/>
              </a:rPr>
              <a:t>МГУ ВМК, </a:t>
            </a:r>
            <a:r>
              <a:rPr lang="en-US" sz="2000">
                <a:latin typeface="Arial"/>
                <a:cs typeface="Arial"/>
              </a:rPr>
              <a:t>Graphics &amp; Media Lab, </a:t>
            </a:r>
            <a:br>
              <a:rPr lang="ru-RU" sz="2000">
                <a:latin typeface="Arial"/>
                <a:cs typeface="Arial"/>
              </a:rPr>
            </a:br>
            <a:r>
              <a:rPr lang="ru-RU" sz="2000">
                <a:latin typeface="Arial"/>
                <a:cs typeface="Arial"/>
              </a:rPr>
              <a:t>осень</a:t>
            </a:r>
            <a:r>
              <a:rPr lang="en-US" sz="2000">
                <a:latin typeface="Arial"/>
                <a:cs typeface="Arial"/>
              </a:rPr>
              <a:t> 200</a:t>
            </a:r>
            <a:r>
              <a:rPr lang="ru-RU" sz="2000">
                <a:latin typeface="Arial"/>
                <a:cs typeface="Arial"/>
              </a:rPr>
              <a:t>6</a:t>
            </a:r>
            <a:endParaRPr lang="en-US" sz="200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5602" name="Picture 2" descr="hand"/>
          <p:cNvPicPr>
            <a:picLocks noChangeAspect="1" noChangeArrowheads="1"/>
          </p:cNvPicPr>
          <p:nvPr/>
        </p:nvPicPr>
        <p:blipFill>
          <a:blip r:embed="rId2"/>
          <a:stretch/>
        </p:blipFill>
        <p:spPr bwMode="auto">
          <a:xfrm>
            <a:off x="2895600" y="4613275"/>
            <a:ext cx="2133600" cy="1711325"/>
          </a:xfrm>
          <a:prstGeom prst="rect">
            <a:avLst/>
          </a:prstGeom>
          <a:noFill/>
          <a:ln w="9525">
            <a:solidFill>
              <a:schemeClr val="tx1"/>
            </a:solidFill>
            <a:miter lim="800000"/>
            <a:headEnd/>
            <a:tailEnd/>
          </a:ln>
        </p:spPr>
      </p:pic>
      <p:pic>
        <p:nvPicPr>
          <p:cNvPr id="25603" name="Picture 3" descr="IMG_1730"/>
          <p:cNvPicPr>
            <a:picLocks noChangeAspect="1" noChangeArrowheads="1"/>
          </p:cNvPicPr>
          <p:nvPr/>
        </p:nvPicPr>
        <p:blipFill>
          <a:blip r:embed="rId3"/>
          <a:stretch/>
        </p:blipFill>
        <p:spPr bwMode="auto">
          <a:xfrm>
            <a:off x="381000" y="4610100"/>
            <a:ext cx="2286000" cy="1714500"/>
          </a:xfrm>
          <a:prstGeom prst="rect">
            <a:avLst/>
          </a:prstGeom>
          <a:noFill/>
          <a:ln w="9525">
            <a:solidFill>
              <a:schemeClr val="tx1"/>
            </a:solidFill>
            <a:miter lim="800000"/>
            <a:headEnd/>
            <a:tailEnd/>
          </a:ln>
        </p:spPr>
      </p:pic>
      <p:pic>
        <p:nvPicPr>
          <p:cNvPr id="176132" name="Picture 4" descr="IMG_1730"/>
          <p:cNvPicPr>
            <a:picLocks noChangeAspect="1" noChangeArrowheads="1"/>
          </p:cNvPicPr>
          <p:nvPr/>
        </p:nvPicPr>
        <p:blipFill>
          <a:blip r:embed="rId4"/>
          <a:stretch/>
        </p:blipFill>
        <p:spPr bwMode="auto">
          <a:xfrm>
            <a:off x="381000" y="4610100"/>
            <a:ext cx="2286000" cy="1714500"/>
          </a:xfrm>
          <a:prstGeom prst="rect">
            <a:avLst/>
          </a:prstGeom>
          <a:noFill/>
          <a:ln w="9525">
            <a:solidFill>
              <a:schemeClr val="tx1"/>
            </a:solidFill>
            <a:miter lim="800000"/>
            <a:headEnd/>
            <a:tailEnd/>
          </a:ln>
        </p:spPr>
      </p:pic>
      <p:pic>
        <p:nvPicPr>
          <p:cNvPr id="176133" name="Picture 5" descr="hand_s"/>
          <p:cNvPicPr>
            <a:picLocks noChangeAspect="1" noChangeArrowheads="1"/>
          </p:cNvPicPr>
          <p:nvPr/>
        </p:nvPicPr>
        <p:blipFill>
          <a:blip r:embed="rId5"/>
          <a:stretch/>
        </p:blipFill>
        <p:spPr bwMode="auto">
          <a:xfrm>
            <a:off x="2895600" y="4613275"/>
            <a:ext cx="2133600" cy="1711325"/>
          </a:xfrm>
          <a:prstGeom prst="rect">
            <a:avLst/>
          </a:prstGeom>
          <a:noFill/>
          <a:ln w="9525">
            <a:solidFill>
              <a:schemeClr val="tx1"/>
            </a:solidFill>
            <a:miter lim="800000"/>
            <a:headEnd/>
            <a:tailEnd/>
          </a:ln>
        </p:spPr>
      </p:pic>
      <p:sp>
        <p:nvSpPr>
          <p:cNvPr id="176134" name="Rectangle 6"/>
          <p:cNvSpPr>
            <a:spLocks noChangeArrowheads="1" noGrp="1" noRot="1"/>
          </p:cNvSpPr>
          <p:nvPr>
            <p:ph type="title"/>
          </p:nvPr>
        </p:nvSpPr>
        <p:spPr bwMode="auto"/>
        <p:txBody>
          <a:bodyPr/>
          <a:lstStyle/>
          <a:p>
            <a:pPr>
              <a:defRPr/>
            </a:pPr>
            <a:r>
              <a:rPr lang="ru-RU"/>
              <a:t>Что такое сегментация?</a:t>
            </a:r>
            <a:endParaRPr/>
          </a:p>
        </p:txBody>
      </p:sp>
      <p:sp>
        <p:nvSpPr>
          <p:cNvPr id="176135" name="Rectangle 7"/>
          <p:cNvSpPr>
            <a:spLocks noChangeArrowheads="1" noGrp="1"/>
          </p:cNvSpPr>
          <p:nvPr>
            <p:ph type="body" idx="1"/>
          </p:nvPr>
        </p:nvSpPr>
        <p:spPr bwMode="auto">
          <a:xfrm>
            <a:off x="457200" y="1600200"/>
            <a:ext cx="8229600" cy="2828925"/>
          </a:xfrm>
        </p:spPr>
        <p:txBody>
          <a:bodyPr/>
          <a:lstStyle/>
          <a:p>
            <a:pPr>
              <a:defRPr/>
            </a:pPr>
            <a:r>
              <a:rPr lang="ru-RU" sz="2800"/>
              <a:t>Анализ низкого уровня:</a:t>
            </a:r>
            <a:endParaRPr/>
          </a:p>
          <a:p>
            <a:pPr lvl="1">
              <a:defRPr/>
            </a:pPr>
            <a:r>
              <a:rPr lang="ru-RU" sz="2400"/>
              <a:t>разбиение на области «похожих» между собой пикселей </a:t>
            </a:r>
            <a:endParaRPr/>
          </a:p>
          <a:p>
            <a:pPr>
              <a:defRPr/>
            </a:pPr>
            <a:r>
              <a:rPr lang="ru-RU" sz="2800"/>
              <a:t>Анализ высокого уровня:</a:t>
            </a:r>
            <a:endParaRPr/>
          </a:p>
          <a:p>
            <a:pPr lvl="1">
              <a:defRPr/>
            </a:pPr>
            <a:r>
              <a:rPr lang="ru-RU" sz="2400"/>
              <a:t>отделение находящихся на изображении объектов от фона и друг от друга</a:t>
            </a:r>
            <a:endParaRPr/>
          </a:p>
        </p:txBody>
      </p:sp>
      <p:pic>
        <p:nvPicPr>
          <p:cNvPr id="25608" name="Picture 8"/>
          <p:cNvPicPr>
            <a:picLocks noChangeAspect="1" noChangeArrowheads="1"/>
          </p:cNvPicPr>
          <p:nvPr/>
        </p:nvPicPr>
        <p:blipFill>
          <a:blip r:embed="rId6"/>
          <a:stretch/>
        </p:blipFill>
        <p:spPr bwMode="auto">
          <a:xfrm>
            <a:off x="5334000" y="4568825"/>
            <a:ext cx="3200400" cy="1731963"/>
          </a:xfrm>
          <a:prstGeom prst="rect">
            <a:avLst/>
          </a:prstGeom>
          <a:noFill/>
          <a:ln>
            <a:noFill/>
          </a:ln>
        </p:spPr>
      </p:pic>
      <p:pic>
        <p:nvPicPr>
          <p:cNvPr id="176137" name="Picture 9"/>
          <p:cNvPicPr>
            <a:picLocks noChangeAspect="1" noChangeArrowheads="1"/>
          </p:cNvPicPr>
          <p:nvPr/>
        </p:nvPicPr>
        <p:blipFill>
          <a:blip r:embed="rId7"/>
          <a:stretch/>
        </p:blipFill>
        <p:spPr bwMode="auto">
          <a:xfrm>
            <a:off x="5334000" y="4592638"/>
            <a:ext cx="3200400" cy="173196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6132"/>
                                        </p:tgtEl>
                                        <p:attrNameLst>
                                          <p:attrName>style.visibility</p:attrName>
                                        </p:attrNameLst>
                                      </p:cBhvr>
                                      <p:to>
                                        <p:strVal val="visible"/>
                                      </p:to>
                                    </p:set>
                                    <p:animEffect transition="in" filter="wipe(up)">
                                      <p:cBhvr>
                                        <p:cTn id="7" dur="500"/>
                                        <p:tgtEl>
                                          <p:spTgt spid="176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76133"/>
                                        </p:tgtEl>
                                        <p:attrNameLst>
                                          <p:attrName>style.visibility</p:attrName>
                                        </p:attrNameLst>
                                      </p:cBhvr>
                                      <p:to>
                                        <p:strVal val="visible"/>
                                      </p:to>
                                    </p:set>
                                    <p:animEffect transition="in" filter="wipe(up)">
                                      <p:cBhvr>
                                        <p:cTn id="12" dur="500"/>
                                        <p:tgtEl>
                                          <p:spTgt spid="1761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endCondLst>
                                    <p:cond evt="begin" delay="0">
                                      <p:tn val="15"/>
                                    </p:cond>
                                  </p:endCondLst>
                                  <p:childTnLst>
                                    <p:set>
                                      <p:cBhvr>
                                        <p:cTn id="16" dur="1" fill="hold">
                                          <p:stCondLst>
                                            <p:cond delay="0"/>
                                          </p:stCondLst>
                                        </p:cTn>
                                        <p:tgtEl>
                                          <p:spTgt spid="176137"/>
                                        </p:tgtEl>
                                        <p:attrNameLst>
                                          <p:attrName>style.visibility</p:attrName>
                                        </p:attrNameLst>
                                      </p:cBhvr>
                                      <p:to>
                                        <p:strVal val="visible"/>
                                      </p:to>
                                    </p:set>
                                    <p:animEffect transition="in" filter="wipe(up)">
                                      <p:cBhvr>
                                        <p:cTn id="17" dur="500"/>
                                        <p:tgtEl>
                                          <p:spTgt spid="176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170" name="Rectangle 2"/>
          <p:cNvSpPr>
            <a:spLocks noChangeArrowheads="1" noGrp="1" noRot="1"/>
          </p:cNvSpPr>
          <p:nvPr>
            <p:ph type="title"/>
          </p:nvPr>
        </p:nvSpPr>
        <p:spPr bwMode="auto"/>
        <p:txBody>
          <a:bodyPr/>
          <a:lstStyle/>
          <a:p>
            <a:pPr>
              <a:defRPr/>
            </a:pPr>
            <a:r>
              <a:rPr lang="ru-RU"/>
              <a:t>Автоматика и интерактивность</a:t>
            </a:r>
            <a:endParaRPr/>
          </a:p>
        </p:txBody>
      </p:sp>
      <p:sp>
        <p:nvSpPr>
          <p:cNvPr id="7171" name="Rectangle 3"/>
          <p:cNvSpPr>
            <a:spLocks noChangeArrowheads="1" noGrp="1"/>
          </p:cNvSpPr>
          <p:nvPr>
            <p:ph type="body" idx="1"/>
          </p:nvPr>
        </p:nvSpPr>
        <p:spPr bwMode="auto"/>
        <p:txBody>
          <a:bodyPr/>
          <a:lstStyle/>
          <a:p>
            <a:pPr>
              <a:defRPr/>
            </a:pPr>
            <a:r>
              <a:rPr lang="ru-RU"/>
              <a:t>Подразделяем</a:t>
            </a:r>
            <a:endParaRPr/>
          </a:p>
          <a:p>
            <a:pPr lvl="1">
              <a:defRPr/>
            </a:pPr>
            <a:r>
              <a:rPr lang="ru-RU"/>
              <a:t>Автоматическая сегментация</a:t>
            </a:r>
            <a:endParaRPr/>
          </a:p>
          <a:p>
            <a:pPr lvl="2">
              <a:defRPr/>
            </a:pPr>
            <a:r>
              <a:rPr lang="ru-RU"/>
              <a:t>Сегментация производимая без взаимодействия с пользователем</a:t>
            </a:r>
            <a:endParaRPr/>
          </a:p>
          <a:p>
            <a:pPr lvl="3">
              <a:defRPr/>
            </a:pPr>
            <a:r>
              <a:rPr lang="ru-RU"/>
              <a:t>Картинка на входе, регионы на выходе</a:t>
            </a:r>
            <a:endParaRPr/>
          </a:p>
          <a:p>
            <a:pPr lvl="1">
              <a:defRPr/>
            </a:pPr>
            <a:r>
              <a:rPr lang="ru-RU"/>
              <a:t>Интерактивная сегментация</a:t>
            </a:r>
            <a:endParaRPr/>
          </a:p>
          <a:p>
            <a:pPr lvl="2">
              <a:defRPr/>
            </a:pPr>
            <a:r>
              <a:rPr lang="ru-RU"/>
              <a:t>Сегментация, управляемая пользователем, допускающая и</a:t>
            </a:r>
            <a:r>
              <a:rPr lang="en-US"/>
              <a:t>/</a:t>
            </a:r>
            <a:r>
              <a:rPr lang="ru-RU"/>
              <a:t>или требующая ввода дополнительной информации</a:t>
            </a:r>
            <a:endParaRPr/>
          </a:p>
          <a:p>
            <a:pPr lvl="3">
              <a:defRPr/>
            </a:pPr>
            <a:r>
              <a:rPr lang="ru-RU"/>
              <a:t>Пример – «волшебная палочка» в </a:t>
            </a:r>
            <a:r>
              <a:rPr lang="en-US"/>
              <a:t>Photoshop</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1506" name="Rectangle 2"/>
          <p:cNvSpPr>
            <a:spLocks noChangeArrowheads="1" noGrp="1" noRot="1"/>
          </p:cNvSpPr>
          <p:nvPr>
            <p:ph type="title"/>
          </p:nvPr>
        </p:nvSpPr>
        <p:spPr bwMode="auto"/>
        <p:txBody>
          <a:bodyPr/>
          <a:lstStyle/>
          <a:p>
            <a:pPr>
              <a:defRPr/>
            </a:pPr>
            <a:r>
              <a:rPr lang="ru-RU"/>
              <a:t>Применение сегментации</a:t>
            </a:r>
            <a:endParaRPr/>
          </a:p>
        </p:txBody>
      </p:sp>
      <p:sp>
        <p:nvSpPr>
          <p:cNvPr id="21507" name="Rectangle 3"/>
          <p:cNvSpPr>
            <a:spLocks noChangeArrowheads="1" noGrp="1"/>
          </p:cNvSpPr>
          <p:nvPr>
            <p:ph type="body" idx="1"/>
          </p:nvPr>
        </p:nvSpPr>
        <p:spPr bwMode="auto"/>
        <p:txBody>
          <a:bodyPr/>
          <a:lstStyle/>
          <a:p>
            <a:pPr>
              <a:defRPr/>
            </a:pPr>
            <a:r>
              <a:rPr lang="ru-RU"/>
              <a:t>Измерение параметров объектов</a:t>
            </a:r>
            <a:endParaRPr/>
          </a:p>
          <a:p>
            <a:pPr>
              <a:buFont typeface="Wingdings"/>
              <a:buNone/>
              <a:defRPr/>
            </a:pPr>
            <a:endParaRPr lang="ru-RU"/>
          </a:p>
        </p:txBody>
      </p:sp>
      <p:pic>
        <p:nvPicPr>
          <p:cNvPr id="27652" name="Picture 4"/>
          <p:cNvPicPr>
            <a:picLocks noChangeAspect="1" noChangeArrowheads="1"/>
          </p:cNvPicPr>
          <p:nvPr/>
        </p:nvPicPr>
        <p:blipFill>
          <a:blip r:embed="rId2"/>
          <a:stretch/>
        </p:blipFill>
        <p:spPr bwMode="auto">
          <a:xfrm>
            <a:off x="1674812" y="2667000"/>
            <a:ext cx="2439987" cy="2439988"/>
          </a:xfrm>
          <a:prstGeom prst="rect">
            <a:avLst/>
          </a:prstGeom>
          <a:noFill/>
          <a:ln>
            <a:noFill/>
          </a:ln>
        </p:spPr>
      </p:pic>
      <p:sp>
        <p:nvSpPr>
          <p:cNvPr id="27653" name="AutoShape 6"/>
          <p:cNvSpPr>
            <a:spLocks noChangeArrowheads="1"/>
          </p:cNvSpPr>
          <p:nvPr/>
        </p:nvSpPr>
        <p:spPr bwMode="auto">
          <a:xfrm>
            <a:off x="4343400" y="3505199"/>
            <a:ext cx="533400" cy="609600"/>
          </a:xfrm>
          <a:prstGeom prst="rightArrow">
            <a:avLst>
              <a:gd name="adj1" fmla="val 50000"/>
              <a:gd name="adj2" fmla="val 25000"/>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pic>
        <p:nvPicPr>
          <p:cNvPr id="27654" name="Picture 7"/>
          <p:cNvPicPr>
            <a:picLocks noChangeAspect="1" noChangeArrowheads="1"/>
          </p:cNvPicPr>
          <p:nvPr/>
        </p:nvPicPr>
        <p:blipFill>
          <a:blip r:embed="rId3"/>
          <a:stretch/>
        </p:blipFill>
        <p:spPr bwMode="auto">
          <a:xfrm>
            <a:off x="5076825" y="2708275"/>
            <a:ext cx="2417763" cy="2417763"/>
          </a:xfrm>
          <a:prstGeom prst="rect">
            <a:avLst/>
          </a:prstGeom>
          <a:solidFill>
            <a:schemeClr val="tx2"/>
          </a:solid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2530" name="Rectangle 2"/>
          <p:cNvSpPr>
            <a:spLocks noChangeArrowheads="1" noGrp="1" noRot="1"/>
          </p:cNvSpPr>
          <p:nvPr>
            <p:ph type="title"/>
          </p:nvPr>
        </p:nvSpPr>
        <p:spPr bwMode="auto"/>
        <p:txBody>
          <a:bodyPr/>
          <a:lstStyle/>
          <a:p>
            <a:pPr>
              <a:defRPr/>
            </a:pPr>
            <a:r>
              <a:rPr lang="ru-RU"/>
              <a:t>Применение сегментации</a:t>
            </a:r>
            <a:endParaRPr/>
          </a:p>
        </p:txBody>
      </p:sp>
      <p:sp>
        <p:nvSpPr>
          <p:cNvPr id="22531" name="Rectangle 3"/>
          <p:cNvSpPr>
            <a:spLocks noChangeArrowheads="1" noGrp="1"/>
          </p:cNvSpPr>
          <p:nvPr>
            <p:ph type="body" idx="1"/>
          </p:nvPr>
        </p:nvSpPr>
        <p:spPr bwMode="auto"/>
        <p:txBody>
          <a:bodyPr/>
          <a:lstStyle/>
          <a:p>
            <a:pPr>
              <a:defRPr/>
            </a:pPr>
            <a:r>
              <a:rPr lang="ru-RU" sz="2800"/>
              <a:t>Предобработка перед высокоуровневым анализом</a:t>
            </a:r>
            <a:endParaRPr/>
          </a:p>
        </p:txBody>
      </p:sp>
      <p:pic>
        <p:nvPicPr>
          <p:cNvPr id="28676" name="Picture 5" descr="context_banner"/>
          <p:cNvPicPr>
            <a:picLocks noChangeAspect="1" noChangeArrowheads="1"/>
          </p:cNvPicPr>
          <p:nvPr/>
        </p:nvPicPr>
        <p:blipFill>
          <a:blip r:embed="rId2"/>
          <a:stretch/>
        </p:blipFill>
        <p:spPr bwMode="auto">
          <a:xfrm>
            <a:off x="492125" y="2667000"/>
            <a:ext cx="8194674" cy="2035175"/>
          </a:xfrm>
          <a:prstGeom prst="rect">
            <a:avLst/>
          </a:prstGeom>
          <a:noFill/>
          <a:ln>
            <a:noFill/>
          </a:ln>
        </p:spPr>
      </p:pic>
      <p:pic>
        <p:nvPicPr>
          <p:cNvPr id="28677" name="Picture 7" descr="amtrak"/>
          <p:cNvPicPr>
            <a:picLocks noChangeAspect="1" noChangeArrowheads="1" noCrop="1"/>
          </p:cNvPicPr>
          <p:nvPr/>
        </p:nvPicPr>
        <p:blipFill>
          <a:blip r:embed="rId3"/>
          <a:stretch/>
        </p:blipFill>
        <p:spPr bwMode="auto">
          <a:xfrm>
            <a:off x="3260725" y="4953000"/>
            <a:ext cx="2606675" cy="14287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22" name="Rectangle 2"/>
          <p:cNvSpPr>
            <a:spLocks noChangeArrowheads="1" noGrp="1" noRot="1"/>
          </p:cNvSpPr>
          <p:nvPr>
            <p:ph type="title"/>
          </p:nvPr>
        </p:nvSpPr>
        <p:spPr bwMode="auto"/>
        <p:txBody>
          <a:bodyPr/>
          <a:lstStyle/>
          <a:p>
            <a:pPr>
              <a:defRPr/>
            </a:pPr>
            <a:r>
              <a:rPr lang="ru-RU"/>
              <a:t>Определение сегментации 1</a:t>
            </a:r>
            <a:endParaRPr/>
          </a:p>
        </p:txBody>
      </p:sp>
      <p:sp>
        <p:nvSpPr>
          <p:cNvPr id="5123" name="Rectangle 3"/>
          <p:cNvSpPr>
            <a:spLocks noChangeArrowheads="1" noGrp="1"/>
          </p:cNvSpPr>
          <p:nvPr>
            <p:ph type="body" idx="1"/>
          </p:nvPr>
        </p:nvSpPr>
        <p:spPr bwMode="auto"/>
        <p:txBody>
          <a:bodyPr/>
          <a:lstStyle/>
          <a:p>
            <a:pPr>
              <a:defRPr/>
            </a:pPr>
            <a:r>
              <a:rPr lang="ru-RU"/>
              <a:t>«Жесткая» сегментация</a:t>
            </a:r>
            <a:endParaRPr/>
          </a:p>
          <a:p>
            <a:pPr lvl="1">
              <a:defRPr/>
            </a:pPr>
            <a:r>
              <a:rPr lang="ru-RU" sz="2400"/>
              <a:t>Разбиение изображения на неперекрывающиеся области, покрывающие все изображение и однородные по некоторому признаку</a:t>
            </a:r>
            <a:endParaRPr/>
          </a:p>
          <a:p>
            <a:pPr>
              <a:defRPr/>
            </a:pPr>
            <a:r>
              <a:rPr lang="ru-RU" sz="2800"/>
              <a:t>Формально:</a:t>
            </a:r>
            <a:endParaRPr/>
          </a:p>
          <a:p>
            <a:pPr lvl="1">
              <a:defRPr/>
            </a:pPr>
            <a:r>
              <a:rPr lang="ru-RU" sz="2400"/>
              <a:t>Разбиение изображения на набор областей</a:t>
            </a:r>
            <a:br>
              <a:rPr lang="en-US" sz="2400"/>
            </a:br>
            <a:endParaRPr lang="en-US" sz="2400" i="1"/>
          </a:p>
          <a:p>
            <a:pPr lvl="2">
              <a:defRPr/>
            </a:pPr>
            <a:r>
              <a:rPr lang="en-US" sz="2000" i="1"/>
              <a:t> </a:t>
            </a:r>
            <a:endParaRPr/>
          </a:p>
          <a:p>
            <a:pPr lvl="2">
              <a:defRPr/>
            </a:pPr>
            <a:r>
              <a:rPr lang="en-US" sz="2000" i="1"/>
              <a:t> </a:t>
            </a:r>
            <a:endParaRPr/>
          </a:p>
          <a:p>
            <a:pPr lvl="2">
              <a:defRPr/>
            </a:pPr>
            <a:r>
              <a:rPr lang="en-US" sz="2000" i="1"/>
              <a:t> </a:t>
            </a:r>
            <a:endParaRPr/>
          </a:p>
          <a:p>
            <a:pPr lvl="2">
              <a:defRPr/>
            </a:pPr>
            <a:r>
              <a:rPr lang="en-US" sz="2000" i="1"/>
              <a:t>  </a:t>
            </a:r>
            <a:endParaRPr lang="ru-RU" sz="2000" i="1"/>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76400" y="4648200"/>
          <a:ext cx="990600" cy="447675"/>
        </p:xfrm>
        <a:graphic>
          <a:graphicData uri="http://schemas.openxmlformats.org/presentationml/2006/ole">
            <p:oleObj name="oleObj" r:id="rId3" imgW="637540" imgH="285750" progId="Equation.3">
              <p:embed/>
              <p:pic>
                <p:nvPicPr>
                  <p:cNvPr id="301061" name=""/>
                  <p:cNvPicPr/>
                  <p:nvPr/>
                </p:nvPicPr>
                <p:blipFill>
                  <a:blip r:embed="rId2"/>
                  <a:stretch/>
                </p:blipFill>
                <p:spPr bwMode="auto">
                  <a:xfrm>
                    <a:off x="1676400" y="4648200"/>
                    <a:ext cx="990600" cy="44767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65288" y="5040313"/>
          <a:ext cx="2754312" cy="369887"/>
        </p:xfrm>
        <a:graphic>
          <a:graphicData uri="http://schemas.openxmlformats.org/presentationml/2006/ole">
            <p:oleObj name="oleObj" r:id="rId5" imgW="1790700" imgH="228600" progId="Equation.3">
              <p:embed/>
              <p:pic>
                <p:nvPicPr>
                  <p:cNvPr id="301062" name=""/>
                  <p:cNvPicPr/>
                  <p:nvPr/>
                </p:nvPicPr>
                <p:blipFill>
                  <a:blip r:embed="rId4"/>
                  <a:stretch/>
                </p:blipFill>
                <p:spPr bwMode="auto">
                  <a:xfrm>
                    <a:off x="1665288" y="5040313"/>
                    <a:ext cx="2754312" cy="36988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66875" y="5430838"/>
          <a:ext cx="2447925" cy="350837"/>
        </p:xfrm>
        <a:graphic>
          <a:graphicData uri="http://schemas.openxmlformats.org/presentationml/2006/ole">
            <p:oleObj name="oleObj" r:id="rId7" imgW="1590040" imgH="218440" progId="Equation.3">
              <p:embed/>
              <p:pic>
                <p:nvPicPr>
                  <p:cNvPr id="301063" name=""/>
                  <p:cNvPicPr/>
                  <p:nvPr/>
                </p:nvPicPr>
                <p:blipFill>
                  <a:blip r:embed="rId6"/>
                  <a:stretch/>
                </p:blipFill>
                <p:spPr bwMode="auto">
                  <a:xfrm>
                    <a:off x="1666875" y="5430838"/>
                    <a:ext cx="2447925" cy="3508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76400" y="5802313"/>
          <a:ext cx="3516313" cy="369887"/>
        </p:xfrm>
        <a:graphic>
          <a:graphicData uri="http://schemas.openxmlformats.org/presentationml/2006/ole">
            <p:oleObj name="oleObj" r:id="rId9" imgW="2286000" imgH="228600" progId="Equation.3">
              <p:embed/>
              <p:pic>
                <p:nvPicPr>
                  <p:cNvPr id="301064" name=""/>
                  <p:cNvPicPr/>
                  <p:nvPr/>
                </p:nvPicPr>
                <p:blipFill>
                  <a:blip r:embed="rId8"/>
                  <a:stretch/>
                </p:blipFill>
                <p:spPr bwMode="auto">
                  <a:xfrm>
                    <a:off x="1676400" y="5802313"/>
                    <a:ext cx="3516313" cy="36988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33513" y="4267200"/>
          <a:ext cx="1554162" cy="349250"/>
        </p:xfrm>
        <a:graphic>
          <a:graphicData uri="http://schemas.openxmlformats.org/presentationml/2006/ole">
            <p:oleObj name="oleObj" r:id="rId11" imgW="1009650" imgH="218440" progId="Equation.3">
              <p:embed/>
              <p:pic>
                <p:nvPicPr>
                  <p:cNvPr id="301065" name=""/>
                  <p:cNvPicPr/>
                  <p:nvPr/>
                </p:nvPicPr>
                <p:blipFill>
                  <a:blip r:embed="rId10"/>
                  <a:stretch/>
                </p:blipFill>
                <p:spPr bwMode="auto">
                  <a:xfrm>
                    <a:off x="1433513" y="4267200"/>
                    <a:ext cx="1554162" cy="34925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9810" name="Rectangle 2"/>
          <p:cNvSpPr>
            <a:spLocks noChangeArrowheads="1" noGrp="1" noRot="1"/>
          </p:cNvSpPr>
          <p:nvPr>
            <p:ph type="title"/>
          </p:nvPr>
        </p:nvSpPr>
        <p:spPr bwMode="auto"/>
        <p:txBody>
          <a:bodyPr/>
          <a:lstStyle/>
          <a:p>
            <a:pPr>
              <a:defRPr/>
            </a:pPr>
            <a:r>
              <a:rPr lang="ru-RU" sz="3600"/>
              <a:t>Рассмотрим семейства методов:</a:t>
            </a:r>
            <a:endParaRPr/>
          </a:p>
        </p:txBody>
      </p:sp>
      <p:sp>
        <p:nvSpPr>
          <p:cNvPr id="119811" name="Rectangle 3"/>
          <p:cNvSpPr>
            <a:spLocks noChangeArrowheads="1" noGrp="1"/>
          </p:cNvSpPr>
          <p:nvPr>
            <p:ph type="body" idx="1"/>
          </p:nvPr>
        </p:nvSpPr>
        <p:spPr bwMode="auto"/>
        <p:txBody>
          <a:bodyPr/>
          <a:lstStyle/>
          <a:p>
            <a:pPr>
              <a:defRPr/>
            </a:pPr>
            <a:r>
              <a:rPr lang="ru-RU" sz="2400"/>
              <a:t>Основанные на поиске краев</a:t>
            </a:r>
            <a:endParaRPr/>
          </a:p>
          <a:p>
            <a:pPr>
              <a:defRPr/>
            </a:pPr>
            <a:r>
              <a:rPr lang="ru-RU" sz="2400"/>
              <a:t>Основанные на формировании однородных областей</a:t>
            </a:r>
            <a:endParaRPr/>
          </a:p>
          <a:p>
            <a:pPr>
              <a:defRPr/>
            </a:pPr>
            <a:r>
              <a:rPr lang="ru-RU" sz="2400"/>
              <a:t>Метод водораздела </a:t>
            </a:r>
            <a:r>
              <a:rPr lang="en-US" sz="2400"/>
              <a:t>/ tobogganing</a:t>
            </a:r>
            <a:endParaRPr lang="ru-RU" sz="2400"/>
          </a:p>
          <a:p>
            <a:pPr>
              <a:defRPr/>
            </a:pPr>
            <a:r>
              <a:rPr lang="ru-RU" sz="2400"/>
              <a:t>Методы из теории графов</a:t>
            </a:r>
            <a:endParaRPr lang="en-US"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194" name="Rectangle 2"/>
          <p:cNvSpPr>
            <a:spLocks noChangeArrowheads="1" noGrp="1" noRot="1"/>
          </p:cNvSpPr>
          <p:nvPr>
            <p:ph type="title"/>
          </p:nvPr>
        </p:nvSpPr>
        <p:spPr bwMode="auto"/>
        <p:txBody>
          <a:bodyPr/>
          <a:lstStyle/>
          <a:p>
            <a:pPr>
              <a:defRPr/>
            </a:pPr>
            <a:r>
              <a:rPr lang="ru-RU"/>
              <a:t>Автоматическая сегментация</a:t>
            </a:r>
            <a:endParaRPr/>
          </a:p>
        </p:txBody>
      </p:sp>
      <p:sp>
        <p:nvSpPr>
          <p:cNvPr id="8195" name="Rectangle 3"/>
          <p:cNvSpPr>
            <a:spLocks noChangeArrowheads="1" noGrp="1"/>
          </p:cNvSpPr>
          <p:nvPr>
            <p:ph type="body" idx="1"/>
          </p:nvPr>
        </p:nvSpPr>
        <p:spPr bwMode="auto"/>
        <p:txBody>
          <a:bodyPr/>
          <a:lstStyle/>
          <a:p>
            <a:pPr>
              <a:lnSpc>
                <a:spcPct val="90000"/>
              </a:lnSpc>
              <a:defRPr/>
            </a:pPr>
            <a:r>
              <a:rPr lang="ru-RU" sz="2800"/>
              <a:t>Как можно сформировать однородные области?</a:t>
            </a:r>
            <a:endParaRPr/>
          </a:p>
          <a:p>
            <a:pPr lvl="1">
              <a:lnSpc>
                <a:spcPct val="90000"/>
              </a:lnSpc>
              <a:defRPr/>
            </a:pPr>
            <a:r>
              <a:rPr lang="ru-RU" sz="2400"/>
              <a:t>Отталкиваясь от неоднородности на границах</a:t>
            </a:r>
            <a:endParaRPr/>
          </a:p>
          <a:p>
            <a:pPr lvl="2">
              <a:lnSpc>
                <a:spcPct val="90000"/>
              </a:lnSpc>
              <a:defRPr/>
            </a:pPr>
            <a:r>
              <a:rPr lang="ru-RU" sz="2000"/>
              <a:t>Пример – ищем резкие переходы яркости, берем их как границы областей</a:t>
            </a:r>
            <a:endParaRPr/>
          </a:p>
          <a:p>
            <a:pPr lvl="1">
              <a:lnSpc>
                <a:spcPct val="90000"/>
              </a:lnSpc>
              <a:defRPr/>
            </a:pPr>
            <a:r>
              <a:rPr lang="ru-RU" sz="2400"/>
              <a:t>Отталкиваясь от однородности внутри областей</a:t>
            </a:r>
            <a:endParaRPr/>
          </a:p>
          <a:p>
            <a:pPr lvl="2">
              <a:lnSpc>
                <a:spcPct val="90000"/>
              </a:lnSpc>
              <a:defRPr/>
            </a:pPr>
            <a:r>
              <a:rPr lang="ru-RU" sz="2000"/>
              <a:t>Пример – объединяем в одну область пиксели, близкие по яркости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en-US" b="1"/>
              <a:t>mini-MIAS: MIAS </a:t>
            </a:r>
            <a:r>
              <a:rPr lang="en-US" b="1"/>
              <a:t>MiniMammographic</a:t>
            </a:r>
            <a:r>
              <a:rPr lang="en-US" b="1"/>
              <a:t> Database</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Общество анализа </a:t>
            </a:r>
            <a:r>
              <a:rPr lang="ru-RU"/>
              <a:t>маммографических</a:t>
            </a:r>
            <a:r>
              <a:rPr lang="ru-RU"/>
              <a:t> изображений (MIAS) .</a:t>
            </a:r>
            <a:endParaRPr/>
          </a:p>
          <a:p>
            <a:pPr>
              <a:defRPr/>
            </a:pPr>
            <a:r>
              <a:rPr lang="ru-RU"/>
              <a:t>База данных содержит 322 оцифрованных фильма и доступна на ленте 2,3 ГБ 8 мм (</a:t>
            </a:r>
            <a:r>
              <a:rPr lang="ru-RU"/>
              <a:t>ExaByte</a:t>
            </a:r>
            <a:r>
              <a:rPr lang="ru-RU"/>
              <a:t>).</a:t>
            </a:r>
            <a:endParaRPr/>
          </a:p>
          <a:p>
            <a:pPr>
              <a:defRPr/>
            </a:pPr>
            <a:r>
              <a:rPr lang="ru-RU"/>
              <a:t>Включает в себя маркировку </a:t>
            </a:r>
            <a:r>
              <a:rPr lang="ru-RU"/>
              <a:t>местлюбых</a:t>
            </a:r>
            <a:r>
              <a:rPr lang="ru-RU"/>
              <a:t> отклонений, которые могут присутствовать.</a:t>
            </a:r>
            <a:endParaRPr/>
          </a:p>
          <a:p>
            <a:pPr>
              <a:defRPr/>
            </a:pPr>
            <a:r>
              <a:rPr lang="ru-RU"/>
              <a:t>Изображения  -  1024x1024.</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4578" name="Rectangle 2"/>
          <p:cNvSpPr>
            <a:spLocks noChangeArrowheads="1" noGrp="1" noRot="1"/>
          </p:cNvSpPr>
          <p:nvPr>
            <p:ph type="title"/>
          </p:nvPr>
        </p:nvSpPr>
        <p:spPr bwMode="auto"/>
        <p:txBody>
          <a:bodyPr/>
          <a:lstStyle/>
          <a:p>
            <a:pPr>
              <a:defRPr/>
            </a:pPr>
            <a:r>
              <a:rPr lang="ru-RU"/>
              <a:t>Однородность</a:t>
            </a:r>
            <a:endParaRPr/>
          </a:p>
        </p:txBody>
      </p:sp>
      <p:sp>
        <p:nvSpPr>
          <p:cNvPr id="24579" name="Rectangle 3"/>
          <p:cNvSpPr>
            <a:spLocks noChangeArrowheads="1" noGrp="1"/>
          </p:cNvSpPr>
          <p:nvPr>
            <p:ph type="body" idx="1"/>
          </p:nvPr>
        </p:nvSpPr>
        <p:spPr bwMode="auto"/>
        <p:txBody>
          <a:bodyPr/>
          <a:lstStyle/>
          <a:p>
            <a:pPr>
              <a:defRPr/>
            </a:pPr>
            <a:r>
              <a:rPr lang="ru-RU"/>
              <a:t>Варианты однородности:</a:t>
            </a:r>
            <a:endParaRPr/>
          </a:p>
          <a:p>
            <a:pPr lvl="1">
              <a:defRPr/>
            </a:pPr>
            <a:r>
              <a:rPr lang="ru-RU"/>
              <a:t>По яркости</a:t>
            </a:r>
            <a:endParaRPr/>
          </a:p>
          <a:p>
            <a:pPr lvl="1">
              <a:defRPr/>
            </a:pPr>
            <a:r>
              <a:rPr lang="ru-RU"/>
              <a:t>По цвету</a:t>
            </a:r>
            <a:endParaRPr/>
          </a:p>
          <a:p>
            <a:pPr lvl="1">
              <a:defRPr/>
            </a:pPr>
            <a:r>
              <a:rPr lang="ru-RU"/>
              <a:t>По близости на изображении</a:t>
            </a:r>
            <a:endParaRPr/>
          </a:p>
          <a:p>
            <a:pPr lvl="1">
              <a:defRPr/>
            </a:pPr>
            <a:r>
              <a:rPr lang="ru-RU"/>
              <a:t>По текстуре</a:t>
            </a:r>
            <a:endParaRPr/>
          </a:p>
          <a:p>
            <a:pPr lvl="1">
              <a:defRPr/>
            </a:pPr>
            <a:r>
              <a:rPr lang="ru-RU"/>
              <a:t>По глубине</a:t>
            </a:r>
            <a:endParaRPr/>
          </a:p>
          <a:p>
            <a:pPr lvl="2">
              <a:defRPr/>
            </a:pPr>
            <a:r>
              <a:rPr lang="ru-RU"/>
              <a:t>(Если есть 3</a:t>
            </a:r>
            <a:r>
              <a:rPr lang="en-US"/>
              <a:t>D </a:t>
            </a:r>
            <a:r>
              <a:rPr lang="ru-RU"/>
              <a:t>информация)</a:t>
            </a:r>
            <a:endParaRPr/>
          </a:p>
        </p:txBody>
      </p:sp>
      <p:sp>
        <p:nvSpPr>
          <p:cNvPr id="24580" name="AutoShape 4"/>
          <p:cNvSpPr>
            <a:spLocks noChangeArrowheads="1"/>
          </p:cNvSpPr>
          <p:nvPr/>
        </p:nvSpPr>
        <p:spPr bwMode="auto">
          <a:xfrm>
            <a:off x="381000" y="2260600"/>
            <a:ext cx="533400" cy="457200"/>
          </a:xfrm>
          <a:prstGeom prst="rightArrow">
            <a:avLst>
              <a:gd name="adj1" fmla="val 50000"/>
              <a:gd name="adj2" fmla="val 2916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
        <p:nvSpPr>
          <p:cNvPr id="24581" name="AutoShape 5"/>
          <p:cNvSpPr>
            <a:spLocks noChangeArrowheads="1"/>
          </p:cNvSpPr>
          <p:nvPr/>
        </p:nvSpPr>
        <p:spPr bwMode="auto">
          <a:xfrm>
            <a:off x="381000" y="2755900"/>
            <a:ext cx="533400" cy="457200"/>
          </a:xfrm>
          <a:prstGeom prst="rightArrow">
            <a:avLst>
              <a:gd name="adj1" fmla="val 50000"/>
              <a:gd name="adj2" fmla="val 2916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
        <p:nvSpPr>
          <p:cNvPr id="24582" name="AutoShape 6"/>
          <p:cNvSpPr>
            <a:spLocks noChangeArrowheads="1"/>
          </p:cNvSpPr>
          <p:nvPr/>
        </p:nvSpPr>
        <p:spPr bwMode="auto">
          <a:xfrm>
            <a:off x="381000" y="3276600"/>
            <a:ext cx="533400" cy="457200"/>
          </a:xfrm>
          <a:prstGeom prst="rightArrow">
            <a:avLst>
              <a:gd name="adj1" fmla="val 50000"/>
              <a:gd name="adj2" fmla="val 2916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wipe(up)">
                                      <p:cBhvr>
                                        <p:cTn id="7" dur="500"/>
                                        <p:tgtEl>
                                          <p:spTgt spid="245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wipe(up)">
                                      <p:cBhvr>
                                        <p:cTn id="12" dur="500"/>
                                        <p:tgtEl>
                                          <p:spTgt spid="24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582"/>
                                        </p:tgtEl>
                                        <p:attrNameLst>
                                          <p:attrName>style.visibility</p:attrName>
                                        </p:attrNameLst>
                                      </p:cBhvr>
                                      <p:to>
                                        <p:strVal val="visible"/>
                                      </p:to>
                                    </p:set>
                                    <p:animEffect transition="in" filter="wipe(up)">
                                      <p:cBhvr>
                                        <p:cTn id="17"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626" name="Rectangle 2"/>
          <p:cNvSpPr>
            <a:spLocks noChangeArrowheads="1" noGrp="1" noRot="1"/>
          </p:cNvSpPr>
          <p:nvPr>
            <p:ph type="title"/>
          </p:nvPr>
        </p:nvSpPr>
        <p:spPr bwMode="auto"/>
        <p:txBody>
          <a:bodyPr>
            <a:normAutofit fontScale="90000"/>
          </a:bodyPr>
          <a:lstStyle/>
          <a:p>
            <a:pPr>
              <a:defRPr/>
            </a:pPr>
            <a:r>
              <a:rPr lang="ru-RU"/>
              <a:t>Сегментация через поиск неоднородностей</a:t>
            </a:r>
            <a:endParaRPr/>
          </a:p>
        </p:txBody>
      </p:sp>
      <p:sp>
        <p:nvSpPr>
          <p:cNvPr id="26627" name="Rectangle 3"/>
          <p:cNvSpPr>
            <a:spLocks noChangeArrowheads="1" noGrp="1"/>
          </p:cNvSpPr>
          <p:nvPr>
            <p:ph type="body" idx="1"/>
          </p:nvPr>
        </p:nvSpPr>
        <p:spPr bwMode="auto"/>
        <p:txBody>
          <a:bodyPr/>
          <a:lstStyle/>
          <a:p>
            <a:pPr>
              <a:defRPr/>
            </a:pPr>
            <a:r>
              <a:rPr lang="ru-RU"/>
              <a:t>Наиболее простой и чаще всего используемый вариант:</a:t>
            </a:r>
            <a:endParaRPr/>
          </a:p>
          <a:p>
            <a:pPr lvl="1">
              <a:defRPr/>
            </a:pPr>
            <a:r>
              <a:rPr lang="ru-RU"/>
              <a:t>Поиск неоднородностей яркости через выделение краев</a:t>
            </a:r>
            <a:endParaRPr/>
          </a:p>
          <a:p>
            <a:pPr lvl="1">
              <a:buFont typeface="Wingdings"/>
              <a:buNone/>
              <a:defRPr/>
            </a:pPr>
            <a:endParaRPr lang="ru-RU"/>
          </a:p>
          <a:p>
            <a:pPr>
              <a:defRPr/>
            </a:pPr>
            <a:endParaRPr lang="ru-RU"/>
          </a:p>
        </p:txBody>
      </p:sp>
      <p:pic>
        <p:nvPicPr>
          <p:cNvPr id="32772" name="Picture 4"/>
          <p:cNvPicPr>
            <a:picLocks noChangeAspect="1" noChangeArrowheads="1"/>
          </p:cNvPicPr>
          <p:nvPr/>
        </p:nvPicPr>
        <p:blipFill>
          <a:blip r:embed="rId2"/>
          <a:stretch/>
        </p:blipFill>
        <p:spPr bwMode="auto">
          <a:xfrm>
            <a:off x="304800" y="3733800"/>
            <a:ext cx="2439988" cy="2439988"/>
          </a:xfrm>
          <a:prstGeom prst="rect">
            <a:avLst/>
          </a:prstGeom>
          <a:noFill/>
          <a:ln>
            <a:noFill/>
          </a:ln>
        </p:spPr>
      </p:pic>
      <p:pic>
        <p:nvPicPr>
          <p:cNvPr id="32773" name="Picture 5"/>
          <p:cNvPicPr>
            <a:picLocks noChangeAspect="1" noChangeArrowheads="1"/>
          </p:cNvPicPr>
          <p:nvPr/>
        </p:nvPicPr>
        <p:blipFill>
          <a:blip r:embed="rId3"/>
          <a:stretch/>
        </p:blipFill>
        <p:spPr bwMode="auto">
          <a:xfrm>
            <a:off x="3276600" y="3733800"/>
            <a:ext cx="2439988" cy="2439988"/>
          </a:xfrm>
          <a:prstGeom prst="rect">
            <a:avLst/>
          </a:prstGeom>
          <a:solidFill>
            <a:schemeClr val="tx1"/>
          </a:solidFill>
          <a:ln>
            <a:noFill/>
          </a:ln>
        </p:spPr>
      </p:pic>
      <p:sp>
        <p:nvSpPr>
          <p:cNvPr id="32774" name="AutoShape 6"/>
          <p:cNvSpPr>
            <a:spLocks noChangeArrowheads="1"/>
          </p:cNvSpPr>
          <p:nvPr/>
        </p:nvSpPr>
        <p:spPr bwMode="auto">
          <a:xfrm>
            <a:off x="2743200" y="4572000"/>
            <a:ext cx="533400" cy="609600"/>
          </a:xfrm>
          <a:prstGeom prst="rightArrow">
            <a:avLst>
              <a:gd name="adj1" fmla="val 50000"/>
              <a:gd name="adj2" fmla="val 25000"/>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pic>
        <p:nvPicPr>
          <p:cNvPr id="32775" name="Picture 7"/>
          <p:cNvPicPr>
            <a:picLocks noChangeAspect="1" noChangeArrowheads="1"/>
          </p:cNvPicPr>
          <p:nvPr/>
        </p:nvPicPr>
        <p:blipFill>
          <a:blip r:embed="rId4"/>
          <a:stretch/>
        </p:blipFill>
        <p:spPr bwMode="auto">
          <a:xfrm>
            <a:off x="6248400" y="3733800"/>
            <a:ext cx="2417763" cy="2417763"/>
          </a:xfrm>
          <a:prstGeom prst="rect">
            <a:avLst/>
          </a:prstGeom>
          <a:solidFill>
            <a:schemeClr val="tx1"/>
          </a:solidFill>
          <a:ln>
            <a:noFill/>
          </a:ln>
        </p:spPr>
      </p:pic>
      <p:sp>
        <p:nvSpPr>
          <p:cNvPr id="32776" name="AutoShape 8"/>
          <p:cNvSpPr>
            <a:spLocks noChangeArrowheads="1"/>
          </p:cNvSpPr>
          <p:nvPr/>
        </p:nvSpPr>
        <p:spPr bwMode="auto">
          <a:xfrm>
            <a:off x="5715000" y="4572000"/>
            <a:ext cx="533400" cy="609600"/>
          </a:xfrm>
          <a:prstGeom prst="rightArrow">
            <a:avLst>
              <a:gd name="adj1" fmla="val 50000"/>
              <a:gd name="adj2" fmla="val 25000"/>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5538" name="Rectangle 2"/>
          <p:cNvSpPr>
            <a:spLocks noChangeArrowheads="1" noGrp="1" noRot="1"/>
          </p:cNvSpPr>
          <p:nvPr>
            <p:ph type="title"/>
          </p:nvPr>
        </p:nvSpPr>
        <p:spPr bwMode="auto"/>
        <p:txBody>
          <a:bodyPr/>
          <a:lstStyle/>
          <a:p>
            <a:pPr>
              <a:defRPr/>
            </a:pPr>
            <a:r>
              <a:rPr lang="ru-RU"/>
              <a:t>Алгоритм</a:t>
            </a:r>
            <a:endParaRPr lang="en-US"/>
          </a:p>
        </p:txBody>
      </p:sp>
      <p:sp>
        <p:nvSpPr>
          <p:cNvPr id="65539" name="Rectangle 3"/>
          <p:cNvSpPr>
            <a:spLocks noChangeArrowheads="1" noGrp="1"/>
          </p:cNvSpPr>
          <p:nvPr>
            <p:ph type="body" idx="1"/>
          </p:nvPr>
        </p:nvSpPr>
        <p:spPr bwMode="auto"/>
        <p:txBody>
          <a:bodyPr/>
          <a:lstStyle/>
          <a:p>
            <a:pPr marL="609600" indent="-609600">
              <a:buFontTx/>
              <a:buAutoNum type="arabicPeriod"/>
              <a:defRPr/>
            </a:pPr>
            <a:r>
              <a:rPr lang="ru-RU" sz="2000"/>
              <a:t>Найдём все контура на изображении </a:t>
            </a:r>
            <a:r>
              <a:rPr lang="ru-RU" sz="2000"/>
              <a:t>алгоритмом </a:t>
            </a:r>
            <a:r>
              <a:rPr lang="en-US" sz="2000"/>
              <a:t>Canny</a:t>
            </a:r>
            <a:r>
              <a:rPr lang="en-US" sz="2000"/>
              <a:t>;</a:t>
            </a:r>
            <a:endParaRPr lang="ru-RU" sz="2400">
              <a:latin typeface="Lucida Sans Unicode"/>
            </a:endParaRPr>
          </a:p>
          <a:p>
            <a:pPr marL="609600" indent="-609600">
              <a:buFontTx/>
              <a:buAutoNum type="arabicPeriod"/>
              <a:defRPr/>
            </a:pPr>
            <a:r>
              <a:rPr lang="ru-RU" sz="2000"/>
              <a:t>Найдем все замкнутые контура</a:t>
            </a:r>
            <a:r>
              <a:rPr lang="en-US" sz="2000"/>
              <a:t>;</a:t>
            </a:r>
            <a:endParaRPr lang="ru-RU" sz="2000"/>
          </a:p>
          <a:p>
            <a:pPr marL="609600" indent="-609600">
              <a:buFontTx/>
              <a:buAutoNum type="arabicPeriod"/>
              <a:defRPr/>
            </a:pPr>
            <a:r>
              <a:rPr lang="ru-RU" sz="2000"/>
              <a:t>«Внутренности» замкнутых контуров являются искомыми однородными областями</a:t>
            </a:r>
            <a:r>
              <a:rPr lang="en-US" sz="2000"/>
              <a:t>;</a:t>
            </a:r>
            <a:endParaRPr lang="ru-RU" sz="2000"/>
          </a:p>
          <a:p>
            <a:pPr marL="609600" indent="-609600">
              <a:buFontTx/>
              <a:buAutoNum type="arabicPeriod"/>
              <a:defRPr/>
            </a:pPr>
            <a:endParaRPr lang="en-US" sz="2000"/>
          </a:p>
        </p:txBody>
      </p:sp>
      <p:pic>
        <p:nvPicPr>
          <p:cNvPr id="33796" name="Picture 4"/>
          <p:cNvPicPr>
            <a:picLocks noChangeAspect="1" noChangeArrowheads="1"/>
          </p:cNvPicPr>
          <p:nvPr/>
        </p:nvPicPr>
        <p:blipFill>
          <a:blip r:embed="rId2"/>
          <a:stretch/>
        </p:blipFill>
        <p:spPr bwMode="auto">
          <a:xfrm>
            <a:off x="304800" y="3884613"/>
            <a:ext cx="2439988" cy="2439987"/>
          </a:xfrm>
          <a:prstGeom prst="rect">
            <a:avLst/>
          </a:prstGeom>
          <a:noFill/>
          <a:ln>
            <a:noFill/>
          </a:ln>
        </p:spPr>
      </p:pic>
      <p:pic>
        <p:nvPicPr>
          <p:cNvPr id="65541" name="Picture 5"/>
          <p:cNvPicPr>
            <a:picLocks noChangeAspect="1" noChangeArrowheads="1"/>
          </p:cNvPicPr>
          <p:nvPr/>
        </p:nvPicPr>
        <p:blipFill>
          <a:blip r:embed="rId3"/>
          <a:stretch/>
        </p:blipFill>
        <p:spPr bwMode="auto">
          <a:xfrm>
            <a:off x="3365500" y="3884613"/>
            <a:ext cx="2436813" cy="2436812"/>
          </a:xfrm>
          <a:prstGeom prst="rect">
            <a:avLst/>
          </a:prstGeom>
          <a:solidFill>
            <a:schemeClr val="tx1"/>
          </a:solidFill>
          <a:ln>
            <a:noFill/>
          </a:ln>
        </p:spPr>
      </p:pic>
      <p:sp>
        <p:nvSpPr>
          <p:cNvPr id="65542" name="AutoShape 6"/>
          <p:cNvSpPr>
            <a:spLocks noChangeArrowheads="1"/>
          </p:cNvSpPr>
          <p:nvPr/>
        </p:nvSpPr>
        <p:spPr bwMode="auto">
          <a:xfrm>
            <a:off x="2794000" y="4722812"/>
            <a:ext cx="533400" cy="609600"/>
          </a:xfrm>
          <a:prstGeom prst="rightArrow">
            <a:avLst>
              <a:gd name="adj1" fmla="val 50000"/>
              <a:gd name="adj2" fmla="val 25000"/>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pic>
        <p:nvPicPr>
          <p:cNvPr id="65543" name="Picture 7"/>
          <p:cNvPicPr>
            <a:picLocks noChangeAspect="1" noChangeArrowheads="1"/>
          </p:cNvPicPr>
          <p:nvPr/>
        </p:nvPicPr>
        <p:blipFill>
          <a:blip r:embed="rId4"/>
          <a:stretch/>
        </p:blipFill>
        <p:spPr bwMode="auto">
          <a:xfrm>
            <a:off x="6421438" y="3884613"/>
            <a:ext cx="2417762" cy="2417762"/>
          </a:xfrm>
          <a:prstGeom prst="rect">
            <a:avLst/>
          </a:prstGeom>
          <a:solidFill>
            <a:schemeClr val="tx1"/>
          </a:solidFill>
          <a:ln>
            <a:noFill/>
          </a:ln>
        </p:spPr>
      </p:pic>
      <p:sp>
        <p:nvSpPr>
          <p:cNvPr id="65544" name="AutoShape 8"/>
          <p:cNvSpPr>
            <a:spLocks noChangeArrowheads="1"/>
          </p:cNvSpPr>
          <p:nvPr/>
        </p:nvSpPr>
        <p:spPr bwMode="auto">
          <a:xfrm>
            <a:off x="5854700" y="4722812"/>
            <a:ext cx="533400" cy="609600"/>
          </a:xfrm>
          <a:prstGeom prst="rightArrow">
            <a:avLst>
              <a:gd name="adj1" fmla="val 50000"/>
              <a:gd name="adj2" fmla="val 25000"/>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
        <p:nvSpPr>
          <p:cNvPr id="65547" name="Oval 11"/>
          <p:cNvSpPr>
            <a:spLocks noChangeArrowheads="1"/>
          </p:cNvSpPr>
          <p:nvPr/>
        </p:nvSpPr>
        <p:spPr bwMode="auto">
          <a:xfrm>
            <a:off x="5410200" y="4419600"/>
            <a:ext cx="609600" cy="609600"/>
          </a:xfrm>
          <a:prstGeom prst="ellipse">
            <a:avLst/>
          </a:prstGeom>
          <a:noFill/>
          <a:ln w="38100">
            <a:solidFill>
              <a:schemeClr val="hlink"/>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2"/>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nodeType="afterEffect">
                                  <p:stCondLst>
                                    <p:cond delay="0"/>
                                  </p:stCondLst>
                                  <p:childTnLst>
                                    <p:set>
                                      <p:cBhvr>
                                        <p:cTn id="9" dur="1" fill="hold">
                                          <p:stCondLst>
                                            <p:cond delay="0"/>
                                          </p:stCondLst>
                                        </p:cTn>
                                        <p:tgtEl>
                                          <p:spTgt spid="65541"/>
                                        </p:tgtEl>
                                        <p:attrNameLst>
                                          <p:attrName>style.visibility</p:attrName>
                                        </p:attrNameLst>
                                      </p:cBhvr>
                                      <p:to>
                                        <p:strVal val="visible"/>
                                      </p:to>
                                    </p:set>
                                    <p:animEffect transition="in" filter="wipe(left)">
                                      <p:cBhvr>
                                        <p:cTn id="10" dur="500"/>
                                        <p:tgtEl>
                                          <p:spTgt spid="6554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272" fill="hold" grpId="0" nodeType="clickEffect">
                                  <p:stCondLst>
                                    <p:cond delay="0"/>
                                  </p:stCondLst>
                                  <p:childTnLst>
                                    <p:set>
                                      <p:cBhvr>
                                        <p:cTn id="14" dur="1" fill="hold">
                                          <p:stCondLst>
                                            <p:cond delay="0"/>
                                          </p:stCondLst>
                                        </p:cTn>
                                        <p:tgtEl>
                                          <p:spTgt spid="65547"/>
                                        </p:tgtEl>
                                        <p:attrNameLst>
                                          <p:attrName>style.visibility</p:attrName>
                                        </p:attrNameLst>
                                      </p:cBhvr>
                                      <p:to>
                                        <p:strVal val="visible"/>
                                      </p:to>
                                    </p:set>
                                    <p:anim calcmode="lin" valueType="num">
                                      <p:cBhvr>
                                        <p:cTn id="15" dur="500" fill="hold"/>
                                        <p:tgtEl>
                                          <p:spTgt spid="65547"/>
                                        </p:tgtEl>
                                        <p:attrNameLst>
                                          <p:attrName>ppt_w</p:attrName>
                                        </p:attrNameLst>
                                      </p:cBhvr>
                                      <p:tavLst>
                                        <p:tav tm="0">
                                          <p:val>
                                            <p:strVal val="2/3*#ppt_w"/>
                                          </p:val>
                                        </p:tav>
                                        <p:tav tm="100000">
                                          <p:val>
                                            <p:strVal val="#ppt_w"/>
                                          </p:val>
                                        </p:tav>
                                      </p:tavLst>
                                    </p:anim>
                                    <p:anim calcmode="lin" valueType="num">
                                      <p:cBhvr>
                                        <p:cTn id="16" dur="500" fill="hold"/>
                                        <p:tgtEl>
                                          <p:spTgt spid="65547"/>
                                        </p:tgtEl>
                                        <p:attrNameLst>
                                          <p:attrName>ppt_h</p:attrName>
                                        </p:attrNameLst>
                                      </p:cBhvr>
                                      <p:tavLst>
                                        <p:tav tm="0">
                                          <p:val>
                                            <p:strVal val="2/3*#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5544"/>
                                        </p:tgtEl>
                                        <p:attrNameLst>
                                          <p:attrName>style.visibility</p:attrName>
                                        </p:attrNameLst>
                                      </p:cBhvr>
                                      <p:to>
                                        <p:strVal val="visible"/>
                                      </p:to>
                                    </p:se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65543"/>
                                        </p:tgtEl>
                                        <p:attrNameLst>
                                          <p:attrName>style.visibility</p:attrName>
                                        </p:attrNameLst>
                                      </p:cBhvr>
                                      <p:to>
                                        <p:strVal val="visible"/>
                                      </p:to>
                                    </p:set>
                                    <p:animEffect transition="in" filter="wipe(left)">
                                      <p:cBhvr>
                                        <p:cTn id="24"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3554" name="Rectangle 2"/>
          <p:cNvSpPr>
            <a:spLocks noChangeArrowheads="1" noGrp="1" noRot="1"/>
          </p:cNvSpPr>
          <p:nvPr>
            <p:ph type="title"/>
          </p:nvPr>
        </p:nvSpPr>
        <p:spPr bwMode="auto"/>
        <p:txBody>
          <a:bodyPr>
            <a:normAutofit fontScale="90000"/>
          </a:bodyPr>
          <a:lstStyle/>
          <a:p>
            <a:pPr>
              <a:defRPr/>
            </a:pPr>
            <a:r>
              <a:rPr lang="ru-RU"/>
              <a:t>Сегментация через поиск однородных областей</a:t>
            </a:r>
            <a:endParaRPr/>
          </a:p>
        </p:txBody>
      </p:sp>
      <p:sp>
        <p:nvSpPr>
          <p:cNvPr id="23555" name="Rectangle 3"/>
          <p:cNvSpPr>
            <a:spLocks noChangeArrowheads="1" noGrp="1"/>
          </p:cNvSpPr>
          <p:nvPr>
            <p:ph type="body" idx="1"/>
          </p:nvPr>
        </p:nvSpPr>
        <p:spPr bwMode="auto"/>
        <p:txBody>
          <a:bodyPr/>
          <a:lstStyle/>
          <a:p>
            <a:pPr>
              <a:lnSpc>
                <a:spcPct val="90000"/>
              </a:lnSpc>
              <a:defRPr/>
            </a:pPr>
            <a:r>
              <a:rPr lang="ru-RU"/>
              <a:t>План</a:t>
            </a:r>
            <a:endParaRPr/>
          </a:p>
          <a:p>
            <a:pPr lvl="1">
              <a:lnSpc>
                <a:spcPct val="90000"/>
              </a:lnSpc>
              <a:defRPr/>
            </a:pPr>
            <a:r>
              <a:rPr lang="ru-RU"/>
              <a:t>Сегментация без учета пространственных связей</a:t>
            </a:r>
            <a:endParaRPr/>
          </a:p>
          <a:p>
            <a:pPr lvl="2">
              <a:lnSpc>
                <a:spcPct val="90000"/>
              </a:lnSpc>
              <a:defRPr/>
            </a:pPr>
            <a:r>
              <a:rPr lang="ru-RU"/>
              <a:t>Пороговая фильтрация</a:t>
            </a:r>
            <a:endParaRPr/>
          </a:p>
          <a:p>
            <a:pPr lvl="2">
              <a:lnSpc>
                <a:spcPct val="90000"/>
              </a:lnSpc>
              <a:defRPr/>
            </a:pPr>
            <a:r>
              <a:rPr lang="ru-RU"/>
              <a:t>Кластеризация по цвету </a:t>
            </a:r>
            <a:endParaRPr/>
          </a:p>
          <a:p>
            <a:pPr lvl="1">
              <a:lnSpc>
                <a:spcPct val="90000"/>
              </a:lnSpc>
              <a:defRPr/>
            </a:pPr>
            <a:r>
              <a:rPr lang="ru-RU"/>
              <a:t>Сегментация с учетом пространственных связей</a:t>
            </a:r>
            <a:endParaRPr/>
          </a:p>
          <a:p>
            <a:pPr lvl="2">
              <a:lnSpc>
                <a:spcPct val="90000"/>
              </a:lnSpc>
              <a:defRPr/>
            </a:pPr>
            <a:r>
              <a:rPr lang="ru-RU"/>
              <a:t>Разрастание областей (</a:t>
            </a:r>
            <a:r>
              <a:rPr lang="en-US"/>
              <a:t>region growing)</a:t>
            </a:r>
            <a:endParaRPr lang="ru-RU"/>
          </a:p>
          <a:p>
            <a:pPr lvl="2">
              <a:lnSpc>
                <a:spcPct val="90000"/>
              </a:lnSpc>
              <a:defRPr/>
            </a:pPr>
            <a:r>
              <a:rPr lang="ru-RU"/>
              <a:t>Слияние</a:t>
            </a:r>
            <a:r>
              <a:rPr lang="en-US"/>
              <a:t>/</a:t>
            </a:r>
            <a:r>
              <a:rPr lang="ru-RU"/>
              <a:t>разделение областей (</a:t>
            </a:r>
            <a:r>
              <a:rPr lang="en-US"/>
              <a:t>region merging/splitting</a:t>
            </a:r>
            <a:r>
              <a:rPr lang="ru-RU"/>
              <a:t>)</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7586" name="Rectangle 2"/>
          <p:cNvSpPr>
            <a:spLocks noChangeArrowheads="1" noGrp="1" noRot="1"/>
          </p:cNvSpPr>
          <p:nvPr>
            <p:ph type="title"/>
          </p:nvPr>
        </p:nvSpPr>
        <p:spPr bwMode="auto"/>
        <p:txBody>
          <a:bodyPr/>
          <a:lstStyle/>
          <a:p>
            <a:pPr>
              <a:defRPr/>
            </a:pPr>
            <a:r>
              <a:rPr lang="ru-RU"/>
              <a:t>Пороговая фильтрация</a:t>
            </a:r>
            <a:endParaRPr/>
          </a:p>
        </p:txBody>
      </p:sp>
      <p:sp>
        <p:nvSpPr>
          <p:cNvPr id="67587" name="Rectangle 3"/>
          <p:cNvSpPr>
            <a:spLocks noChangeArrowheads="1" noGrp="1"/>
          </p:cNvSpPr>
          <p:nvPr>
            <p:ph type="body" idx="1"/>
          </p:nvPr>
        </p:nvSpPr>
        <p:spPr bwMode="auto"/>
        <p:txBody>
          <a:bodyPr/>
          <a:lstStyle/>
          <a:p>
            <a:pPr>
              <a:defRPr/>
            </a:pPr>
            <a:r>
              <a:rPr lang="ru-RU"/>
              <a:t>Разделение пикселей на </a:t>
            </a:r>
            <a:r>
              <a:rPr lang="en-US"/>
              <a:t>n </a:t>
            </a:r>
            <a:r>
              <a:rPr lang="ru-RU"/>
              <a:t>классов по их яркости</a:t>
            </a:r>
            <a:endParaRPr/>
          </a:p>
          <a:p>
            <a:pPr lvl="1">
              <a:defRPr/>
            </a:pPr>
            <a:r>
              <a:rPr lang="ru-RU"/>
              <a:t>Чаще всего используется 2 класса</a:t>
            </a:r>
            <a:br>
              <a:rPr lang="ru-RU"/>
            </a:br>
            <a:r>
              <a:rPr lang="ru-RU"/>
              <a:t>(бинаризация)</a:t>
            </a:r>
            <a:endParaRPr/>
          </a:p>
        </p:txBody>
      </p:sp>
      <p:pic>
        <p:nvPicPr>
          <p:cNvPr id="35844" name="Picture 4" descr="thresh_binary"/>
          <p:cNvPicPr>
            <a:picLocks noChangeAspect="1" noChangeArrowheads="1"/>
          </p:cNvPicPr>
          <p:nvPr/>
        </p:nvPicPr>
        <p:blipFill>
          <a:blip r:embed="rId2"/>
          <a:stretch/>
        </p:blipFill>
        <p:spPr bwMode="auto">
          <a:xfrm>
            <a:off x="5105400" y="3743325"/>
            <a:ext cx="3276600" cy="2422525"/>
          </a:xfrm>
          <a:prstGeom prst="rect">
            <a:avLst/>
          </a:prstGeom>
          <a:noFill/>
          <a:ln w="9525">
            <a:solidFill>
              <a:schemeClr val="tx1"/>
            </a:solidFill>
            <a:miter lim="800000"/>
            <a:headEnd/>
            <a:tailEnd/>
          </a:ln>
        </p:spPr>
      </p:pic>
      <p:pic>
        <p:nvPicPr>
          <p:cNvPr id="35845" name="Picture 5" descr="thresh_example"/>
          <p:cNvPicPr>
            <a:picLocks noChangeAspect="1" noChangeArrowheads="1"/>
          </p:cNvPicPr>
          <p:nvPr/>
        </p:nvPicPr>
        <p:blipFill>
          <a:blip r:embed="rId3"/>
          <a:stretch/>
        </p:blipFill>
        <p:spPr bwMode="auto">
          <a:xfrm>
            <a:off x="838200" y="3768725"/>
            <a:ext cx="3200400" cy="2366963"/>
          </a:xfrm>
          <a:prstGeom prst="rect">
            <a:avLst/>
          </a:prstGeom>
          <a:noFill/>
          <a:ln w="9525">
            <a:solidFill>
              <a:schemeClr val="tx1"/>
            </a:solidFill>
            <a:miter lim="800000"/>
            <a:headEnd/>
            <a:tailEnd/>
          </a:ln>
        </p:spPr>
      </p:pic>
      <p:sp>
        <p:nvSpPr>
          <p:cNvPr id="35846" name="Line 6"/>
          <p:cNvSpPr>
            <a:spLocks noChangeShapeType="1"/>
          </p:cNvSpPr>
          <p:nvPr/>
        </p:nvSpPr>
        <p:spPr bwMode="auto">
          <a:xfrm>
            <a:off x="4267200" y="4987925"/>
            <a:ext cx="609600" cy="0"/>
          </a:xfrm>
          <a:prstGeom prst="line">
            <a:avLst/>
          </a:prstGeom>
          <a:noFill/>
          <a:ln w="76200">
            <a:solidFill>
              <a:schemeClr val="tx1"/>
            </a:solidFill>
            <a:miter lim="800000"/>
            <a:headEnd/>
            <a:tailEnd type="triangle" w="med" len="med"/>
          </a:ln>
        </p:spPr>
        <p:txBody>
          <a:bodyPr wrap="none"/>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9442" name="Rectangle 2"/>
          <p:cNvSpPr>
            <a:spLocks noChangeArrowheads="1" noGrp="1" noRot="1"/>
          </p:cNvSpPr>
          <p:nvPr>
            <p:ph type="title"/>
          </p:nvPr>
        </p:nvSpPr>
        <p:spPr bwMode="auto"/>
        <p:txBody>
          <a:bodyPr/>
          <a:lstStyle/>
          <a:p>
            <a:pPr>
              <a:defRPr/>
            </a:pPr>
            <a:r>
              <a:rPr lang="ru-RU"/>
              <a:t>Гистограммы</a:t>
            </a:r>
            <a:endParaRPr/>
          </a:p>
        </p:txBody>
      </p:sp>
      <p:sp>
        <p:nvSpPr>
          <p:cNvPr id="189443" name="Rectangle 3"/>
          <p:cNvSpPr>
            <a:spLocks noChangeArrowheads="1" noGrp="1"/>
          </p:cNvSpPr>
          <p:nvPr>
            <p:ph type="body" idx="1"/>
          </p:nvPr>
        </p:nvSpPr>
        <p:spPr bwMode="auto"/>
        <p:txBody>
          <a:bodyPr/>
          <a:lstStyle/>
          <a:p>
            <a:pPr>
              <a:defRPr/>
            </a:pPr>
            <a:r>
              <a:rPr lang="ru-RU" sz="2400"/>
              <a:t>Свойства:</a:t>
            </a:r>
            <a:endParaRPr/>
          </a:p>
          <a:p>
            <a:pPr lvl="1">
              <a:defRPr/>
            </a:pPr>
            <a:r>
              <a:rPr lang="ru-RU" sz="2000"/>
              <a:t>Рассчитываются глобально для всего изображения</a:t>
            </a:r>
            <a:endParaRPr/>
          </a:p>
          <a:p>
            <a:pPr lvl="1">
              <a:defRPr/>
            </a:pPr>
            <a:r>
              <a:rPr lang="ru-RU" sz="2000"/>
              <a:t>Пространственная информация (расположение пикселей различной яркости) полностью игнорируется</a:t>
            </a:r>
            <a:br>
              <a:rPr lang="en-US" sz="2000"/>
            </a:br>
            <a:endParaRPr lang="en-US" sz="2000"/>
          </a:p>
          <a:p>
            <a:pPr>
              <a:defRPr/>
            </a:pPr>
            <a:r>
              <a:rPr lang="ru-RU" sz="2400"/>
              <a:t>Это можно использовать для сравнения изображений (см. слайд 21 – мера </a:t>
            </a:r>
            <a:r>
              <a:rPr lang="ru-RU" sz="2400"/>
              <a:t>пиковости</a:t>
            </a:r>
            <a:r>
              <a:rPr lang="ru-RU" sz="2400"/>
              <a:t>):</a:t>
            </a:r>
            <a:br>
              <a:rPr lang="ru-RU" sz="2400"/>
            </a:br>
            <a:endParaRPr lang="en-US" sz="2400"/>
          </a:p>
          <a:p>
            <a:pPr>
              <a:defRPr/>
            </a:pPr>
            <a:endParaRPr lang="ru-RU" sz="2400"/>
          </a:p>
        </p:txBody>
      </p:sp>
      <p:pic>
        <p:nvPicPr>
          <p:cNvPr id="36868" name="Picture 8" descr="hist_same3"/>
          <p:cNvPicPr>
            <a:picLocks noChangeAspect="1" noChangeArrowheads="1"/>
          </p:cNvPicPr>
          <p:nvPr/>
        </p:nvPicPr>
        <p:blipFill>
          <a:blip r:embed="rId2"/>
          <a:stretch/>
        </p:blipFill>
        <p:spPr bwMode="auto">
          <a:xfrm>
            <a:off x="5564188" y="4292600"/>
            <a:ext cx="1958975" cy="608013"/>
          </a:xfrm>
          <a:prstGeom prst="rect">
            <a:avLst/>
          </a:prstGeom>
          <a:noFill/>
          <a:ln>
            <a:noFill/>
          </a:ln>
        </p:spPr>
      </p:pic>
      <p:pic>
        <p:nvPicPr>
          <p:cNvPr id="36869" name="Picture 11" descr="for_hist3"/>
          <p:cNvPicPr>
            <a:picLocks noChangeAspect="1" noChangeArrowheads="1"/>
          </p:cNvPicPr>
          <p:nvPr/>
        </p:nvPicPr>
        <p:blipFill>
          <a:blip r:embed="rId3"/>
          <a:stretch/>
        </p:blipFill>
        <p:spPr bwMode="auto">
          <a:xfrm>
            <a:off x="900113" y="4292600"/>
            <a:ext cx="2232025" cy="1674812"/>
          </a:xfrm>
          <a:prstGeom prst="rect">
            <a:avLst/>
          </a:prstGeom>
          <a:noFill/>
          <a:ln w="9525">
            <a:solidFill>
              <a:schemeClr val="tx1"/>
            </a:solidFill>
            <a:miter lim="800000"/>
            <a:headEnd/>
            <a:tailEnd/>
          </a:ln>
        </p:spPr>
      </p:pic>
      <p:grpSp>
        <p:nvGrpSpPr>
          <p:cNvPr id="2" name="Group 14"/>
          <p:cNvGrpSpPr/>
          <p:nvPr/>
        </p:nvGrpSpPr>
        <p:grpSpPr bwMode="auto">
          <a:xfrm>
            <a:off x="1331913" y="4581525"/>
            <a:ext cx="6192837" cy="1674812"/>
            <a:chOff x="839" y="2886"/>
            <a:chExt cx="3901" cy="1055"/>
          </a:xfrm>
        </p:grpSpPr>
        <p:pic>
          <p:nvPicPr>
            <p:cNvPr id="36874" name="Picture 9" descr="hist_same1"/>
            <p:cNvPicPr>
              <a:picLocks noChangeAspect="1" noChangeArrowheads="1"/>
            </p:cNvPicPr>
            <p:nvPr/>
          </p:nvPicPr>
          <p:blipFill>
            <a:blip r:embed="rId4"/>
            <a:stretch/>
          </p:blipFill>
          <p:spPr bwMode="auto">
            <a:xfrm>
              <a:off x="3515" y="3157"/>
              <a:ext cx="1225" cy="383"/>
            </a:xfrm>
            <a:prstGeom prst="rect">
              <a:avLst/>
            </a:prstGeom>
            <a:noFill/>
            <a:ln>
              <a:noFill/>
            </a:ln>
          </p:spPr>
        </p:pic>
        <p:pic>
          <p:nvPicPr>
            <p:cNvPr id="36875" name="Picture 12" descr="for_hist1"/>
            <p:cNvPicPr>
              <a:picLocks noChangeAspect="1" noChangeArrowheads="1"/>
            </p:cNvPicPr>
            <p:nvPr/>
          </p:nvPicPr>
          <p:blipFill>
            <a:blip r:embed="rId5"/>
            <a:stretch/>
          </p:blipFill>
          <p:spPr bwMode="auto">
            <a:xfrm>
              <a:off x="839" y="2886"/>
              <a:ext cx="1406" cy="1055"/>
            </a:xfrm>
            <a:prstGeom prst="rect">
              <a:avLst/>
            </a:prstGeom>
            <a:noFill/>
            <a:ln w="9525">
              <a:solidFill>
                <a:schemeClr val="tx1"/>
              </a:solidFill>
              <a:miter lim="800000"/>
              <a:headEnd/>
              <a:tailEnd/>
            </a:ln>
          </p:spPr>
        </p:pic>
      </p:grpSp>
      <p:grpSp>
        <p:nvGrpSpPr>
          <p:cNvPr id="3" name="Group 15"/>
          <p:cNvGrpSpPr/>
          <p:nvPr/>
        </p:nvGrpSpPr>
        <p:grpSpPr bwMode="auto">
          <a:xfrm>
            <a:off x="1763713" y="4797425"/>
            <a:ext cx="5761037" cy="1728788"/>
            <a:chOff x="1111" y="3022"/>
            <a:chExt cx="3629" cy="1089"/>
          </a:xfrm>
        </p:grpSpPr>
        <p:pic>
          <p:nvPicPr>
            <p:cNvPr id="36872" name="Picture 10" descr="hist_same2"/>
            <p:cNvPicPr>
              <a:picLocks noChangeAspect="1" noChangeArrowheads="1"/>
            </p:cNvPicPr>
            <p:nvPr/>
          </p:nvPicPr>
          <p:blipFill>
            <a:blip r:embed="rId6"/>
            <a:stretch/>
          </p:blipFill>
          <p:spPr bwMode="auto">
            <a:xfrm>
              <a:off x="3515" y="3605"/>
              <a:ext cx="1225" cy="389"/>
            </a:xfrm>
            <a:prstGeom prst="rect">
              <a:avLst/>
            </a:prstGeom>
            <a:noFill/>
            <a:ln>
              <a:noFill/>
            </a:ln>
          </p:spPr>
        </p:pic>
        <p:pic>
          <p:nvPicPr>
            <p:cNvPr id="36873" name="Picture 13" descr="for_hist2"/>
            <p:cNvPicPr>
              <a:picLocks noChangeAspect="1" noChangeArrowheads="1"/>
            </p:cNvPicPr>
            <p:nvPr/>
          </p:nvPicPr>
          <p:blipFill>
            <a:blip r:embed="rId7"/>
            <a:stretch/>
          </p:blipFill>
          <p:spPr bwMode="auto">
            <a:xfrm>
              <a:off x="1111" y="3022"/>
              <a:ext cx="1452" cy="1089"/>
            </a:xfrm>
            <a:prstGeom prst="rect">
              <a:avLst/>
            </a:prstGeom>
            <a:noFill/>
            <a:ln w="9525">
              <a:solidFill>
                <a:schemeClr val="tx1"/>
              </a:solidFill>
              <a:miter lim="800000"/>
              <a:headEnd/>
              <a:tailEnd/>
            </a:ln>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0466" name="Rectangle 2"/>
          <p:cNvSpPr>
            <a:spLocks noChangeArrowheads="1" noGrp="1" noRot="1"/>
          </p:cNvSpPr>
          <p:nvPr>
            <p:ph type="title"/>
          </p:nvPr>
        </p:nvSpPr>
        <p:spPr bwMode="auto"/>
        <p:txBody>
          <a:bodyPr/>
          <a:lstStyle/>
          <a:p>
            <a:pPr>
              <a:defRPr/>
            </a:pPr>
            <a:r>
              <a:rPr lang="ru-RU"/>
              <a:t>Гистограммы</a:t>
            </a:r>
            <a:endParaRPr/>
          </a:p>
        </p:txBody>
      </p:sp>
      <p:sp>
        <p:nvSpPr>
          <p:cNvPr id="190467" name="Rectangle 3"/>
          <p:cNvSpPr>
            <a:spLocks noChangeArrowheads="1" noGrp="1"/>
          </p:cNvSpPr>
          <p:nvPr>
            <p:ph type="body" idx="1"/>
          </p:nvPr>
        </p:nvSpPr>
        <p:spPr bwMode="auto"/>
        <p:txBody>
          <a:bodyPr/>
          <a:lstStyle/>
          <a:p>
            <a:pPr>
              <a:defRPr/>
            </a:pPr>
            <a:r>
              <a:rPr lang="ru-RU" sz="2400"/>
              <a:t>Свойства:</a:t>
            </a:r>
            <a:endParaRPr/>
          </a:p>
          <a:p>
            <a:pPr lvl="1">
              <a:defRPr/>
            </a:pPr>
            <a:r>
              <a:rPr lang="ru-RU" sz="2000"/>
              <a:t>Рассчитываются глобально для всего изображения</a:t>
            </a:r>
            <a:endParaRPr/>
          </a:p>
          <a:p>
            <a:pPr lvl="1">
              <a:defRPr/>
            </a:pPr>
            <a:r>
              <a:rPr lang="ru-RU" sz="2000"/>
              <a:t>Пространственная информация (расположение пикселей различной яркости) полностью игнорируется</a:t>
            </a:r>
            <a:br>
              <a:rPr lang="en-US" sz="2000"/>
            </a:br>
            <a:endParaRPr lang="en-US" sz="2000"/>
          </a:p>
          <a:p>
            <a:pPr>
              <a:defRPr/>
            </a:pPr>
            <a:r>
              <a:rPr lang="ru-RU" sz="2400"/>
              <a:t>Однако при анализе сложных сцен это может мешать</a:t>
            </a:r>
            <a:endParaRPr/>
          </a:p>
          <a:p>
            <a:pPr lvl="1">
              <a:defRPr/>
            </a:pPr>
            <a:r>
              <a:rPr lang="ru-RU" sz="2000"/>
              <a:t>Сильно различные «с виду» сцены могут иметь очень похожие гистограммы (но дает число классов объектов)</a:t>
            </a:r>
            <a:endParaRPr lang="en-US" sz="2000"/>
          </a:p>
          <a:p>
            <a:pPr>
              <a:defRPr/>
            </a:pPr>
            <a:endParaRPr lang="ru-RU" sz="2400"/>
          </a:p>
        </p:txBody>
      </p:sp>
      <p:pic>
        <p:nvPicPr>
          <p:cNvPr id="37892" name="Picture 12" descr="chessboard"/>
          <p:cNvPicPr>
            <a:picLocks noChangeAspect="1" noChangeArrowheads="1"/>
          </p:cNvPicPr>
          <p:nvPr/>
        </p:nvPicPr>
        <p:blipFill>
          <a:blip r:embed="rId2"/>
          <a:stretch/>
        </p:blipFill>
        <p:spPr bwMode="auto">
          <a:xfrm>
            <a:off x="2987675" y="4797425"/>
            <a:ext cx="1625600" cy="1625600"/>
          </a:xfrm>
          <a:prstGeom prst="rect">
            <a:avLst/>
          </a:prstGeom>
          <a:noFill/>
          <a:ln w="9525">
            <a:solidFill>
              <a:schemeClr val="tx1"/>
            </a:solidFill>
            <a:miter lim="800000"/>
            <a:headEnd/>
            <a:tailEnd/>
          </a:ln>
        </p:spPr>
      </p:pic>
      <p:pic>
        <p:nvPicPr>
          <p:cNvPr id="37893" name="Picture 13" descr="histo1"/>
          <p:cNvPicPr>
            <a:picLocks noChangeAspect="1" noChangeArrowheads="1"/>
          </p:cNvPicPr>
          <p:nvPr/>
        </p:nvPicPr>
        <p:blipFill>
          <a:blip r:embed="rId3"/>
          <a:stretch/>
        </p:blipFill>
        <p:spPr bwMode="auto">
          <a:xfrm>
            <a:off x="5562600" y="4724399"/>
            <a:ext cx="2819400" cy="1676400"/>
          </a:xfrm>
          <a:prstGeom prst="rect">
            <a:avLst/>
          </a:prstGeom>
          <a:noFill/>
          <a:ln>
            <a:noFill/>
          </a:ln>
        </p:spPr>
      </p:pic>
      <p:pic>
        <p:nvPicPr>
          <p:cNvPr id="37894" name="Picture 14" descr="bw"/>
          <p:cNvPicPr>
            <a:picLocks noChangeAspect="1" noChangeArrowheads="1"/>
          </p:cNvPicPr>
          <p:nvPr/>
        </p:nvPicPr>
        <p:blipFill>
          <a:blip r:embed="rId4"/>
          <a:stretch/>
        </p:blipFill>
        <p:spPr bwMode="auto">
          <a:xfrm>
            <a:off x="1042988" y="4781550"/>
            <a:ext cx="1460500" cy="1655763"/>
          </a:xfrm>
          <a:prstGeom prst="rect">
            <a:avLst/>
          </a:prstGeom>
          <a:noFill/>
          <a:ln w="9525">
            <a:solidFill>
              <a:schemeClr val="tx1"/>
            </a:solidFill>
            <a:miter lim="800000"/>
            <a:headEnd/>
            <a:tailEnd/>
          </a:ln>
        </p:spPr>
      </p:pic>
      <p:sp>
        <p:nvSpPr>
          <p:cNvPr id="37895" name="Line 15"/>
          <p:cNvSpPr>
            <a:spLocks noChangeShapeType="1"/>
          </p:cNvSpPr>
          <p:nvPr/>
        </p:nvSpPr>
        <p:spPr bwMode="auto">
          <a:xfrm>
            <a:off x="4735513" y="5532438"/>
            <a:ext cx="762000" cy="0"/>
          </a:xfrm>
          <a:prstGeom prst="line">
            <a:avLst/>
          </a:prstGeom>
          <a:noFill/>
          <a:ln w="57150">
            <a:solidFill>
              <a:schemeClr val="tx1"/>
            </a:solidFill>
            <a:miter lim="800000"/>
            <a:headEnd/>
            <a:tailEnd type="triangle" w="med" len="med"/>
          </a:ln>
        </p:spPr>
        <p:txBody>
          <a:bodyPr wrap="none"/>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8610" name="Rectangle 2"/>
          <p:cNvSpPr>
            <a:spLocks noChangeArrowheads="1" noGrp="1" noRot="1"/>
          </p:cNvSpPr>
          <p:nvPr>
            <p:ph type="title"/>
          </p:nvPr>
        </p:nvSpPr>
        <p:spPr bwMode="auto"/>
        <p:txBody>
          <a:bodyPr/>
          <a:lstStyle/>
          <a:p>
            <a:pPr>
              <a:defRPr/>
            </a:pPr>
            <a:r>
              <a:rPr lang="ru-RU"/>
              <a:t>Пороговая фильтрация</a:t>
            </a:r>
            <a:endParaRPr/>
          </a:p>
        </p:txBody>
      </p:sp>
      <p:sp>
        <p:nvSpPr>
          <p:cNvPr id="68611" name="Rectangle 3"/>
          <p:cNvSpPr>
            <a:spLocks noChangeArrowheads="1" noGrp="1"/>
          </p:cNvSpPr>
          <p:nvPr>
            <p:ph type="body" idx="1"/>
          </p:nvPr>
        </p:nvSpPr>
        <p:spPr bwMode="auto"/>
        <p:txBody>
          <a:bodyPr/>
          <a:lstStyle/>
          <a:p>
            <a:pPr>
              <a:defRPr/>
            </a:pPr>
            <a:r>
              <a:rPr lang="ru-RU"/>
              <a:t>Яркий объект на темном фоне</a:t>
            </a:r>
            <a:endParaRPr/>
          </a:p>
          <a:p>
            <a:pPr lvl="1">
              <a:defRPr/>
            </a:pPr>
            <a:r>
              <a:rPr lang="ru-RU"/>
              <a:t>Выбрать</a:t>
            </a:r>
            <a:r>
              <a:rPr lang="en-US"/>
              <a:t> </a:t>
            </a:r>
            <a:r>
              <a:rPr lang="ru-RU"/>
              <a:t>величину</a:t>
            </a:r>
            <a:r>
              <a:rPr lang="en-US"/>
              <a:t> </a:t>
            </a:r>
            <a:r>
              <a:rPr lang="en-US" i="1"/>
              <a:t>T</a:t>
            </a:r>
            <a:r>
              <a:rPr lang="en-US"/>
              <a:t> </a:t>
            </a:r>
            <a:r>
              <a:rPr lang="ru-RU"/>
              <a:t>разделяющую яркость объекта и фона</a:t>
            </a:r>
            <a:endParaRPr lang="en-US"/>
          </a:p>
          <a:p>
            <a:pPr lvl="1">
              <a:defRPr/>
            </a:pPr>
            <a:r>
              <a:rPr lang="ru-RU"/>
              <a:t>Каждый пиксель</a:t>
            </a:r>
            <a:r>
              <a:rPr lang="en-US"/>
              <a:t> </a:t>
            </a:r>
            <a:r>
              <a:rPr lang="en-US" i="1"/>
              <a:t>(x,y)</a:t>
            </a:r>
            <a:r>
              <a:rPr lang="en-US"/>
              <a:t> </a:t>
            </a:r>
            <a:r>
              <a:rPr lang="ru-RU"/>
              <a:t>яркость которого</a:t>
            </a:r>
            <a:r>
              <a:rPr lang="en-US"/>
              <a:t> </a:t>
            </a:r>
            <a:r>
              <a:rPr lang="en-US" i="1"/>
              <a:t>I(x,y)&gt;T</a:t>
            </a:r>
            <a:r>
              <a:rPr lang="en-US"/>
              <a:t> </a:t>
            </a:r>
            <a:r>
              <a:rPr lang="ru-RU"/>
              <a:t>принадлежит объекту</a:t>
            </a:r>
            <a:endParaRPr/>
          </a:p>
        </p:txBody>
      </p:sp>
      <p:pic>
        <p:nvPicPr>
          <p:cNvPr id="38916" name="Picture 7" descr="spoon_hist"/>
          <p:cNvPicPr>
            <a:picLocks noChangeAspect="1" noChangeArrowheads="1"/>
          </p:cNvPicPr>
          <p:nvPr/>
        </p:nvPicPr>
        <p:blipFill>
          <a:blip r:embed="rId2"/>
          <a:stretch/>
        </p:blipFill>
        <p:spPr bwMode="auto">
          <a:xfrm>
            <a:off x="5508625" y="4508500"/>
            <a:ext cx="2590800" cy="1162050"/>
          </a:xfrm>
          <a:prstGeom prst="rect">
            <a:avLst/>
          </a:prstGeom>
          <a:noFill/>
          <a:ln>
            <a:noFill/>
          </a:ln>
        </p:spPr>
      </p:pic>
      <p:sp>
        <p:nvSpPr>
          <p:cNvPr id="38917" name="Text Box 10"/>
          <p:cNvSpPr txBox="1">
            <a:spLocks noChangeArrowheads="1"/>
          </p:cNvSpPr>
          <p:nvPr/>
        </p:nvSpPr>
        <p:spPr bwMode="auto">
          <a:xfrm>
            <a:off x="5435600" y="5656263"/>
            <a:ext cx="381000" cy="33655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600">
                <a:latin typeface="Tahoma"/>
              </a:rPr>
              <a:t>0</a:t>
            </a:r>
            <a:endParaRPr lang="en-US" sz="1600">
              <a:latin typeface="Tahoma"/>
            </a:endParaRPr>
          </a:p>
        </p:txBody>
      </p:sp>
      <p:sp>
        <p:nvSpPr>
          <p:cNvPr id="38918" name="Text Box 11"/>
          <p:cNvSpPr txBox="1">
            <a:spLocks noChangeArrowheads="1"/>
          </p:cNvSpPr>
          <p:nvPr/>
        </p:nvSpPr>
        <p:spPr bwMode="auto">
          <a:xfrm>
            <a:off x="7740650" y="5684838"/>
            <a:ext cx="517525" cy="33655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600">
                <a:latin typeface="Tahoma"/>
              </a:rPr>
              <a:t>255</a:t>
            </a:r>
            <a:endParaRPr lang="en-US" sz="1600">
              <a:latin typeface="Tahoma"/>
            </a:endParaRPr>
          </a:p>
        </p:txBody>
      </p:sp>
      <p:pic>
        <p:nvPicPr>
          <p:cNvPr id="38919" name="Picture 12" descr="thresh_example"/>
          <p:cNvPicPr>
            <a:picLocks noChangeAspect="1" noChangeArrowheads="1"/>
          </p:cNvPicPr>
          <p:nvPr/>
        </p:nvPicPr>
        <p:blipFill>
          <a:blip r:embed="rId3">
            <a:grayscl/>
          </a:blip>
          <a:stretch/>
        </p:blipFill>
        <p:spPr bwMode="auto">
          <a:xfrm>
            <a:off x="1403350" y="4292600"/>
            <a:ext cx="2509838" cy="1855788"/>
          </a:xfrm>
          <a:prstGeom prst="rect">
            <a:avLst/>
          </a:prstGeom>
          <a:noFill/>
          <a:ln w="9525">
            <a:solidFill>
              <a:schemeClr val="tx1"/>
            </a:solidFill>
            <a:miter lim="800000"/>
            <a:headEnd/>
            <a:tailEnd/>
          </a:ln>
        </p:spPr>
      </p:pic>
      <p:sp>
        <p:nvSpPr>
          <p:cNvPr id="38920" name="Line 13"/>
          <p:cNvSpPr>
            <a:spLocks noChangeShapeType="1"/>
          </p:cNvSpPr>
          <p:nvPr/>
        </p:nvSpPr>
        <p:spPr bwMode="auto">
          <a:xfrm>
            <a:off x="4356100" y="5157788"/>
            <a:ext cx="762000" cy="0"/>
          </a:xfrm>
          <a:prstGeom prst="line">
            <a:avLst/>
          </a:prstGeom>
          <a:noFill/>
          <a:ln w="57150">
            <a:solidFill>
              <a:schemeClr val="tx1"/>
            </a:solidFill>
            <a:miter lim="800000"/>
            <a:headEnd/>
            <a:tailEnd type="triangle" w="med" len="med"/>
          </a:ln>
        </p:spPr>
        <p:txBody>
          <a:bodyPr wrap="none"/>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634" name="Rectangle 2"/>
          <p:cNvSpPr>
            <a:spLocks noChangeArrowheads="1" noGrp="1" noRot="1"/>
          </p:cNvSpPr>
          <p:nvPr>
            <p:ph type="title"/>
          </p:nvPr>
        </p:nvSpPr>
        <p:spPr bwMode="auto"/>
        <p:txBody>
          <a:bodyPr/>
          <a:lstStyle/>
          <a:p>
            <a:pPr>
              <a:defRPr/>
            </a:pPr>
            <a:r>
              <a:rPr lang="ru-RU" sz="3600"/>
              <a:t>Как определить величину </a:t>
            </a:r>
            <a:r>
              <a:rPr lang="en-US" sz="3600"/>
              <a:t>T?</a:t>
            </a:r>
            <a:endParaRPr lang="ru-RU" sz="3600"/>
          </a:p>
        </p:txBody>
      </p:sp>
      <p:sp>
        <p:nvSpPr>
          <p:cNvPr id="69635" name="Rectangle 3"/>
          <p:cNvSpPr>
            <a:spLocks noChangeArrowheads="1" noGrp="1"/>
          </p:cNvSpPr>
          <p:nvPr>
            <p:ph type="body" idx="1"/>
          </p:nvPr>
        </p:nvSpPr>
        <p:spPr bwMode="auto"/>
        <p:txBody>
          <a:bodyPr/>
          <a:lstStyle/>
          <a:p>
            <a:pPr>
              <a:defRPr/>
            </a:pPr>
            <a:r>
              <a:rPr lang="ru-RU" sz="2800"/>
              <a:t>В каждом конкретном случае хотим уметь рассчитать правильный порог</a:t>
            </a:r>
            <a:endParaRPr lang="en-US" sz="2800"/>
          </a:p>
          <a:p>
            <a:pPr lvl="1">
              <a:defRPr/>
            </a:pPr>
            <a:r>
              <a:rPr lang="ru-RU" sz="2400"/>
              <a:t>Вариант решения – анализ гистограммы изображения</a:t>
            </a:r>
            <a:endParaRPr/>
          </a:p>
        </p:txBody>
      </p:sp>
      <p:pic>
        <p:nvPicPr>
          <p:cNvPr id="39940" name="Picture 8" descr="thresh_example"/>
          <p:cNvPicPr>
            <a:picLocks noChangeAspect="1" noChangeArrowheads="1"/>
          </p:cNvPicPr>
          <p:nvPr/>
        </p:nvPicPr>
        <p:blipFill>
          <a:blip r:embed="rId2">
            <a:grayscl/>
          </a:blip>
          <a:stretch/>
        </p:blipFill>
        <p:spPr bwMode="auto">
          <a:xfrm>
            <a:off x="914400" y="3886200"/>
            <a:ext cx="3200400" cy="2366963"/>
          </a:xfrm>
          <a:prstGeom prst="rect">
            <a:avLst/>
          </a:prstGeom>
          <a:noFill/>
          <a:ln w="9525">
            <a:solidFill>
              <a:schemeClr val="tx1"/>
            </a:solidFill>
            <a:miter lim="800000"/>
            <a:headEnd/>
            <a:tailEnd/>
          </a:ln>
        </p:spPr>
      </p:pic>
      <p:pic>
        <p:nvPicPr>
          <p:cNvPr id="39941" name="Picture 9" descr="histogram"/>
          <p:cNvPicPr>
            <a:picLocks noChangeAspect="1" noChangeArrowheads="1"/>
          </p:cNvPicPr>
          <p:nvPr/>
        </p:nvPicPr>
        <p:blipFill>
          <a:blip r:embed="rId3"/>
          <a:stretch/>
        </p:blipFill>
        <p:spPr bwMode="auto">
          <a:xfrm>
            <a:off x="4343400" y="3897313"/>
            <a:ext cx="4191000" cy="2274887"/>
          </a:xfrm>
          <a:prstGeom prst="rect">
            <a:avLst/>
          </a:prstGeom>
          <a:noFill/>
          <a:ln>
            <a:noFill/>
          </a:ln>
        </p:spPr>
      </p:pic>
      <p:sp>
        <p:nvSpPr>
          <p:cNvPr id="69642" name="Line 10"/>
          <p:cNvSpPr>
            <a:spLocks noChangeShapeType="1"/>
          </p:cNvSpPr>
          <p:nvPr/>
        </p:nvSpPr>
        <p:spPr bwMode="auto">
          <a:xfrm>
            <a:off x="7162800" y="3581400"/>
            <a:ext cx="0" cy="2971800"/>
          </a:xfrm>
          <a:prstGeom prst="line">
            <a:avLst/>
          </a:prstGeom>
          <a:noFill/>
          <a:ln w="28575">
            <a:solidFill>
              <a:srgbClr val="FF0000"/>
            </a:solidFill>
            <a:prstDash val="dash"/>
            <a:round/>
            <a:headEnd/>
            <a:tailEnd/>
          </a:ln>
        </p:spPr>
        <p:txBody>
          <a:bodyPr wrap="none" anchor="ctr"/>
          <a:lstStyle/>
          <a:p>
            <a:pPr>
              <a:defRPr/>
            </a:pPr>
            <a:endParaRPr lang="ru-RU"/>
          </a:p>
        </p:txBody>
      </p:sp>
      <p:pic>
        <p:nvPicPr>
          <p:cNvPr id="69643" name="Picture 11" descr="thresh_binary"/>
          <p:cNvPicPr>
            <a:picLocks noChangeAspect="1" noChangeArrowheads="1"/>
          </p:cNvPicPr>
          <p:nvPr/>
        </p:nvPicPr>
        <p:blipFill>
          <a:blip r:embed="rId4"/>
          <a:stretch/>
        </p:blipFill>
        <p:spPr bwMode="auto">
          <a:xfrm>
            <a:off x="900113" y="3887788"/>
            <a:ext cx="3240087" cy="2395537"/>
          </a:xfrm>
          <a:prstGeom prst="rect">
            <a:avLst/>
          </a:prstGeom>
          <a:noFill/>
          <a:ln w="9525">
            <a:solidFill>
              <a:schemeClr val="tx1"/>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642"/>
                                        </p:tgtEl>
                                        <p:attrNameLst>
                                          <p:attrName>style.visibility</p:attrName>
                                        </p:attrNameLst>
                                      </p:cBhvr>
                                      <p:to>
                                        <p:strVal val="visible"/>
                                      </p:to>
                                    </p:set>
                                    <p:animEffect transition="in" filter="wipe(up)">
                                      <p:cBhvr>
                                        <p:cTn id="7" dur="500"/>
                                        <p:tgtEl>
                                          <p:spTgt spid="69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9643"/>
                                        </p:tgtEl>
                                        <p:attrNameLst>
                                          <p:attrName>style.visibility</p:attrName>
                                        </p:attrNameLst>
                                      </p:cBhvr>
                                      <p:to>
                                        <p:strVal val="visible"/>
                                      </p:to>
                                    </p:set>
                                    <p:animEffect transition="in" filter="wipe(down)">
                                      <p:cBhvr>
                                        <p:cTn id="12" dur="500"/>
                                        <p:tgtEl>
                                          <p:spTgt spid="69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1490" name="Rectangle 2"/>
          <p:cNvSpPr>
            <a:spLocks noChangeArrowheads="1" noGrp="1" noRot="1"/>
          </p:cNvSpPr>
          <p:nvPr>
            <p:ph type="title"/>
          </p:nvPr>
        </p:nvSpPr>
        <p:spPr bwMode="auto"/>
        <p:txBody>
          <a:bodyPr/>
          <a:lstStyle/>
          <a:p>
            <a:pPr>
              <a:defRPr/>
            </a:pPr>
            <a:r>
              <a:rPr lang="ru-RU" sz="3600"/>
              <a:t>Автоопределение величины T</a:t>
            </a:r>
            <a:endParaRPr/>
          </a:p>
        </p:txBody>
      </p:sp>
      <p:sp>
        <p:nvSpPr>
          <p:cNvPr id="191491" name="Rectangle 3"/>
          <p:cNvSpPr>
            <a:spLocks noChangeArrowheads="1" noGrp="1"/>
          </p:cNvSpPr>
          <p:nvPr>
            <p:ph type="body" idx="1"/>
          </p:nvPr>
        </p:nvSpPr>
        <p:spPr bwMode="auto"/>
        <p:txBody>
          <a:bodyPr/>
          <a:lstStyle/>
          <a:p>
            <a:pPr>
              <a:defRPr/>
            </a:pPr>
            <a:r>
              <a:rPr lang="ru-RU" sz="2800"/>
              <a:t>Можно использовать следующее</a:t>
            </a:r>
            <a:r>
              <a:rPr lang="en-US" sz="2800"/>
              <a:t>:</a:t>
            </a:r>
            <a:endParaRPr/>
          </a:p>
          <a:p>
            <a:pPr>
              <a:buFont typeface="Wingdings"/>
              <a:buNone/>
              <a:defRPr/>
            </a:pPr>
            <a:r>
              <a:rPr lang="en-US" sz="2400"/>
              <a:t>   1. </a:t>
            </a:r>
            <a:r>
              <a:rPr lang="ru-RU" sz="2400"/>
              <a:t>Предположение о яркости объектов</a:t>
            </a:r>
            <a:endParaRPr lang="en-US" sz="2400"/>
          </a:p>
          <a:p>
            <a:pPr>
              <a:buFont typeface="Wingdings"/>
              <a:buNone/>
              <a:defRPr/>
            </a:pPr>
            <a:r>
              <a:rPr lang="en-US" sz="2400"/>
              <a:t>   2. </a:t>
            </a:r>
            <a:r>
              <a:rPr lang="ru-RU" sz="2400"/>
              <a:t>Размеры объектов</a:t>
            </a:r>
            <a:endParaRPr lang="en-US" sz="2400"/>
          </a:p>
          <a:p>
            <a:pPr>
              <a:buFont typeface="Wingdings"/>
              <a:buNone/>
              <a:defRPr/>
            </a:pPr>
            <a:r>
              <a:rPr lang="en-US" sz="2400"/>
              <a:t>   3. </a:t>
            </a:r>
            <a:r>
              <a:rPr lang="ru-RU" sz="2400"/>
              <a:t>Площадь изображения занятого объектом</a:t>
            </a:r>
            <a:endParaRPr lang="en-US" sz="2400"/>
          </a:p>
          <a:p>
            <a:pPr>
              <a:buFont typeface="Wingdings"/>
              <a:buNone/>
              <a:defRPr/>
            </a:pPr>
            <a:r>
              <a:rPr lang="en-US" sz="2400"/>
              <a:t>   4. </a:t>
            </a:r>
            <a:r>
              <a:rPr lang="ru-RU" sz="2400"/>
              <a:t>Количество различных типов объектов</a:t>
            </a:r>
            <a:endParaRPr/>
          </a:p>
          <a:p>
            <a:pPr>
              <a:buFont typeface="Wingdings"/>
              <a:buNone/>
              <a:defRPr/>
            </a:pPr>
            <a:endParaRPr lang="ru-RU" sz="2400"/>
          </a:p>
          <a:p>
            <a:pPr>
              <a:defRPr/>
            </a:pPr>
            <a:r>
              <a:rPr lang="ru-RU" sz="2400"/>
              <a:t>Вопрос - как?</a:t>
            </a:r>
            <a:endParaRPr/>
          </a:p>
          <a:p>
            <a:pPr>
              <a:defRPr/>
            </a:pPr>
            <a:endParaRPr lang="ru-RU" sz="2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Предстательная железа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По сообщениям, во всем мире рак простаты (</a:t>
            </a:r>
            <a:r>
              <a:rPr lang="ru-RU"/>
              <a:t>CaP</a:t>
            </a:r>
            <a:r>
              <a:rPr lang="ru-RU"/>
              <a:t>) является вторым наиболее часто диагностируемым раком мужчин, составляя 13,6% (</a:t>
            </a:r>
            <a:r>
              <a:rPr lang="ru-RU"/>
              <a:t>Ferlay</a:t>
            </a:r>
            <a:r>
              <a:rPr lang="ru-RU"/>
              <a:t> </a:t>
            </a:r>
            <a:r>
              <a:rPr lang="ru-RU"/>
              <a:t>et</a:t>
            </a:r>
            <a:r>
              <a:rPr lang="ru-RU"/>
              <a:t> </a:t>
            </a:r>
            <a:r>
              <a:rPr lang="ru-RU"/>
              <a:t>al</a:t>
            </a:r>
            <a:r>
              <a:rPr lang="ru-RU"/>
              <a:t>. (2010)).</a:t>
            </a:r>
            <a:endParaRPr/>
          </a:p>
          <a:p>
            <a:pPr>
              <a:defRPr/>
            </a:pPr>
            <a:r>
              <a:rPr lang="ru-RU"/>
              <a:t>Согласно статистическим данным, в 2008 году число новых диагностированных случаев составило 899 000 с не менее чем 258 100 случаев смерти (</a:t>
            </a:r>
            <a:r>
              <a:rPr lang="ru-RU"/>
              <a:t>Ferlay</a:t>
            </a:r>
            <a:r>
              <a:rPr lang="ru-RU"/>
              <a:t> </a:t>
            </a:r>
            <a:r>
              <a:rPr lang="ru-RU"/>
              <a:t>et</a:t>
            </a:r>
            <a:r>
              <a:rPr lang="ru-RU"/>
              <a:t> </a:t>
            </a:r>
            <a:r>
              <a:rPr lang="ru-RU"/>
              <a:t>al</a:t>
            </a:r>
            <a:r>
              <a:rPr lang="ru-RU"/>
              <a:t>. (2010)).</a:t>
            </a:r>
            <a:endParaRPr/>
          </a:p>
          <a:p>
            <a:pPr>
              <a:defRPr/>
            </a:pPr>
            <a:r>
              <a:rPr lang="ru-RU"/>
              <a:t>Магнитно-резонансная томография (МРТ) обеспечивает методы визуализации, позволяющие диагностировать и локализовать </a:t>
            </a:r>
            <a:r>
              <a:rPr lang="ru-RU"/>
              <a:t>CaP</a:t>
            </a:r>
            <a:r>
              <a:rPr lang="ru-RU"/>
              <a:t>. I2CVB предоставляет многопараметрический набор данных МРТ, (CAD). </a:t>
            </a:r>
            <a:endParaRPr/>
          </a:p>
          <a:p>
            <a:pPr>
              <a:defRPr/>
            </a:pPr>
            <a:r>
              <a:rPr lang="ru-RU"/>
              <a:t>Доступ: http://i2cvb.github.io/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1986" name="Picture 11" descr="thresh_example"/>
          <p:cNvPicPr>
            <a:picLocks noChangeAspect="1" noChangeArrowheads="1"/>
          </p:cNvPicPr>
          <p:nvPr/>
        </p:nvPicPr>
        <p:blipFill>
          <a:blip r:embed="rId2">
            <a:grayscl/>
          </a:blip>
          <a:stretch/>
        </p:blipFill>
        <p:spPr bwMode="auto">
          <a:xfrm>
            <a:off x="1042988" y="3860800"/>
            <a:ext cx="3241675" cy="2397125"/>
          </a:xfrm>
          <a:prstGeom prst="rect">
            <a:avLst/>
          </a:prstGeom>
          <a:noFill/>
          <a:ln w="9525">
            <a:solidFill>
              <a:schemeClr val="tx1"/>
            </a:solidFill>
            <a:miter lim="800000"/>
            <a:headEnd/>
            <a:tailEnd/>
          </a:ln>
        </p:spPr>
      </p:pic>
      <p:sp>
        <p:nvSpPr>
          <p:cNvPr id="192514" name="Rectangle 2"/>
          <p:cNvSpPr>
            <a:spLocks noChangeArrowheads="1" noGrp="1" noRot="1"/>
          </p:cNvSpPr>
          <p:nvPr>
            <p:ph type="title"/>
          </p:nvPr>
        </p:nvSpPr>
        <p:spPr bwMode="auto"/>
        <p:txBody>
          <a:bodyPr/>
          <a:lstStyle/>
          <a:p>
            <a:pPr>
              <a:defRPr/>
            </a:pPr>
            <a:r>
              <a:rPr lang="ru-RU"/>
              <a:t>Автоопределение величины T</a:t>
            </a:r>
            <a:endParaRPr/>
          </a:p>
        </p:txBody>
      </p:sp>
      <p:sp>
        <p:nvSpPr>
          <p:cNvPr id="192515" name="Rectangle 3"/>
          <p:cNvSpPr>
            <a:spLocks noChangeArrowheads="1" noGrp="1"/>
          </p:cNvSpPr>
          <p:nvPr>
            <p:ph type="body" idx="1"/>
          </p:nvPr>
        </p:nvSpPr>
        <p:spPr bwMode="auto">
          <a:xfrm>
            <a:off x="457200" y="1600200"/>
            <a:ext cx="5410200" cy="4525963"/>
          </a:xfrm>
        </p:spPr>
        <p:txBody>
          <a:bodyPr/>
          <a:lstStyle/>
          <a:p>
            <a:pPr>
              <a:defRPr/>
            </a:pPr>
            <a:r>
              <a:rPr lang="ru-RU" sz="2400"/>
              <a:t>Метод </a:t>
            </a:r>
            <a:r>
              <a:rPr lang="en-US" sz="2400"/>
              <a:t>P-tile:</a:t>
            </a:r>
            <a:endParaRPr lang="ru-RU" sz="2400"/>
          </a:p>
          <a:p>
            <a:pPr lvl="1">
              <a:defRPr/>
            </a:pPr>
            <a:r>
              <a:rPr lang="ru-RU" sz="2000"/>
              <a:t>Если знаем (предполагаем) что объект занимает </a:t>
            </a:r>
            <a:r>
              <a:rPr lang="en-US" sz="2000"/>
              <a:t>P% </a:t>
            </a:r>
            <a:r>
              <a:rPr lang="ru-RU" sz="2000"/>
              <a:t>площади</a:t>
            </a:r>
            <a:endParaRPr/>
          </a:p>
          <a:p>
            <a:pPr lvl="1">
              <a:defRPr/>
            </a:pPr>
            <a:r>
              <a:rPr lang="en-US" sz="2000"/>
              <a:t>T </a:t>
            </a:r>
            <a:r>
              <a:rPr lang="ru-RU" sz="2000"/>
              <a:t>устанавливаем так, чтобы отсечь </a:t>
            </a:r>
            <a:r>
              <a:rPr lang="en-US" sz="2000"/>
              <a:t>P% </a:t>
            </a:r>
            <a:r>
              <a:rPr lang="ru-RU" sz="2000"/>
              <a:t>пикселей на гистограмме</a:t>
            </a:r>
            <a:endParaRPr lang="en-US" sz="2000"/>
          </a:p>
          <a:p>
            <a:pPr>
              <a:defRPr/>
            </a:pPr>
            <a:endParaRPr lang="ru-RU" sz="1800"/>
          </a:p>
        </p:txBody>
      </p:sp>
      <p:pic>
        <p:nvPicPr>
          <p:cNvPr id="41989" name="Picture 4"/>
          <p:cNvPicPr>
            <a:picLocks noChangeAspect="1" noChangeArrowheads="1"/>
          </p:cNvPicPr>
          <p:nvPr/>
        </p:nvPicPr>
        <p:blipFill>
          <a:blip r:embed="rId3"/>
          <a:stretch/>
        </p:blipFill>
        <p:spPr bwMode="auto">
          <a:xfrm>
            <a:off x="5651500" y="1773238"/>
            <a:ext cx="3263900" cy="1800225"/>
          </a:xfrm>
          <a:prstGeom prst="rect">
            <a:avLst/>
          </a:prstGeom>
          <a:noFill/>
          <a:ln>
            <a:noFill/>
          </a:ln>
        </p:spPr>
      </p:pic>
      <p:pic>
        <p:nvPicPr>
          <p:cNvPr id="41990" name="Picture 5" descr="histogram"/>
          <p:cNvPicPr>
            <a:picLocks noChangeAspect="1" noChangeArrowheads="1"/>
          </p:cNvPicPr>
          <p:nvPr/>
        </p:nvPicPr>
        <p:blipFill>
          <a:blip r:embed="rId4"/>
          <a:stretch/>
        </p:blipFill>
        <p:spPr bwMode="auto">
          <a:xfrm>
            <a:off x="4343400" y="3897313"/>
            <a:ext cx="4191000" cy="2274887"/>
          </a:xfrm>
          <a:prstGeom prst="rect">
            <a:avLst/>
          </a:prstGeom>
          <a:noFill/>
          <a:ln>
            <a:noFill/>
          </a:ln>
        </p:spPr>
      </p:pic>
      <p:sp>
        <p:nvSpPr>
          <p:cNvPr id="192518" name="Line 6"/>
          <p:cNvSpPr>
            <a:spLocks noChangeShapeType="1"/>
          </p:cNvSpPr>
          <p:nvPr/>
        </p:nvSpPr>
        <p:spPr bwMode="auto">
          <a:xfrm>
            <a:off x="5580062" y="3581400"/>
            <a:ext cx="0" cy="2971800"/>
          </a:xfrm>
          <a:prstGeom prst="line">
            <a:avLst/>
          </a:prstGeom>
          <a:noFill/>
          <a:ln w="28575">
            <a:solidFill>
              <a:srgbClr val="FF0000"/>
            </a:solidFill>
            <a:prstDash val="dash"/>
            <a:round/>
            <a:headEnd/>
            <a:tailEnd/>
          </a:ln>
        </p:spPr>
        <p:txBody>
          <a:bodyPr wrap="none" anchor="ctr"/>
          <a:lstStyle/>
          <a:p>
            <a:pPr>
              <a:defRPr/>
            </a:pPr>
            <a:endParaRPr lang="ru-RU"/>
          </a:p>
        </p:txBody>
      </p:sp>
      <p:pic>
        <p:nvPicPr>
          <p:cNvPr id="192521" name="Picture 9" descr="50_thresh"/>
          <p:cNvPicPr>
            <a:picLocks noChangeAspect="1" noChangeArrowheads="1"/>
          </p:cNvPicPr>
          <p:nvPr/>
        </p:nvPicPr>
        <p:blipFill>
          <a:blip r:embed="rId5"/>
          <a:stretch/>
        </p:blipFill>
        <p:spPr bwMode="auto">
          <a:xfrm>
            <a:off x="1039813" y="3860800"/>
            <a:ext cx="3240087" cy="2409825"/>
          </a:xfrm>
          <a:prstGeom prst="rect">
            <a:avLst/>
          </a:prstGeom>
          <a:noFill/>
          <a:ln>
            <a:noFill/>
          </a:ln>
        </p:spPr>
      </p:pic>
      <p:pic>
        <p:nvPicPr>
          <p:cNvPr id="192522" name="Picture 10" descr="60_thresh"/>
          <p:cNvPicPr>
            <a:picLocks noChangeAspect="1" noChangeArrowheads="1"/>
          </p:cNvPicPr>
          <p:nvPr/>
        </p:nvPicPr>
        <p:blipFill>
          <a:blip r:embed="rId6"/>
          <a:stretch/>
        </p:blipFill>
        <p:spPr bwMode="auto">
          <a:xfrm>
            <a:off x="1042988" y="3860800"/>
            <a:ext cx="3240087" cy="2409825"/>
          </a:xfrm>
          <a:prstGeom prst="rect">
            <a:avLst/>
          </a:prstGeom>
          <a:noFill/>
          <a:ln>
            <a:noFill/>
          </a:ln>
        </p:spPr>
      </p:pic>
      <p:pic>
        <p:nvPicPr>
          <p:cNvPr id="192520" name="Picture 8" descr="100_thresh"/>
          <p:cNvPicPr>
            <a:picLocks noChangeAspect="1" noChangeArrowheads="1"/>
          </p:cNvPicPr>
          <p:nvPr/>
        </p:nvPicPr>
        <p:blipFill>
          <a:blip r:embed="rId7"/>
          <a:stretch/>
        </p:blipFill>
        <p:spPr bwMode="auto">
          <a:xfrm>
            <a:off x="1031875" y="3848100"/>
            <a:ext cx="3240088" cy="2409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92518"/>
                                        </p:tgtEl>
                                        <p:attrNameLst>
                                          <p:attrName>style.visibility</p:attrName>
                                        </p:attrNameLst>
                                      </p:cBhvr>
                                      <p:to>
                                        <p:strVal val="visible"/>
                                      </p:to>
                                    </p:set>
                                    <p:animEffect transition="in" filter="wipe(up)">
                                      <p:cBhvr>
                                        <p:cTn id="7" dur="500"/>
                                        <p:tgtEl>
                                          <p:spTgt spid="19251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1925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4.16667E-6 1.11111E-6 L 0.03159 0.00255 " pathEditMode="fixed" rAng="0" ptsTypes="AA">
                                      <p:cBhvr>
                                        <p:cTn id="14" dur="2000" fill="hold"/>
                                        <p:tgtEl>
                                          <p:spTgt spid="192518"/>
                                        </p:tgtEl>
                                        <p:attrNameLst>
                                          <p:attrName>ppt_x</p:attrName>
                                          <p:attrName>ppt_y</p:attrName>
                                        </p:attrNameLst>
                                      </p:cBhvr>
                                      <p:rCtr x="1580" y="116"/>
                                    </p:animMotion>
                                  </p:child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19252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63" presetClass="path" presetSubtype="0" accel="50000" decel="50000" fill="hold" nodeType="clickEffect">
                                  <p:stCondLst>
                                    <p:cond delay="0"/>
                                  </p:stCondLst>
                                  <p:childTnLst>
                                    <p:animMotion origin="layout" path="M 0.03159 0.00255 L 0.08246 0.00162 " pathEditMode="relative" rAng="0" ptsTypes="AA">
                                      <p:cBhvr>
                                        <p:cTn id="21" dur="2000" fill="hold"/>
                                        <p:tgtEl>
                                          <p:spTgt spid="192518"/>
                                        </p:tgtEl>
                                        <p:attrNameLst>
                                          <p:attrName>ppt_x</p:attrName>
                                          <p:attrName>ppt_y</p:attrName>
                                        </p:attrNameLst>
                                      </p:cBhvr>
                                      <p:rCtr x="2535" y="-46"/>
                                    </p:animMotion>
                                  </p:childTnLst>
                                </p:cTn>
                              </p:par>
                            </p:childTnLst>
                          </p:cTn>
                        </p:par>
                        <p:par>
                          <p:cTn id="22" fill="hold" nodeType="afterGroup">
                            <p:stCondLst>
                              <p:cond delay="2000"/>
                            </p:stCondLst>
                            <p:childTnLst>
                              <p:par>
                                <p:cTn id="23" presetID="1" presetClass="entr" presetSubtype="0" fill="hold" nodeType="afterEffect">
                                  <p:stCondLst>
                                    <p:cond delay="0"/>
                                  </p:stCondLst>
                                  <p:childTnLst>
                                    <p:set>
                                      <p:cBhvr>
                                        <p:cTn id="24" dur="1" fill="hold">
                                          <p:stCondLst>
                                            <p:cond delay="0"/>
                                          </p:stCondLst>
                                        </p:cTn>
                                        <p:tgtEl>
                                          <p:spTgt spid="192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5154" name="Rectangle 2"/>
          <p:cNvSpPr>
            <a:spLocks noChangeArrowheads="1" noGrp="1" noRot="1"/>
          </p:cNvSpPr>
          <p:nvPr>
            <p:ph type="title"/>
          </p:nvPr>
        </p:nvSpPr>
        <p:spPr bwMode="auto"/>
        <p:txBody>
          <a:bodyPr/>
          <a:lstStyle/>
          <a:p>
            <a:pPr>
              <a:defRPr/>
            </a:pPr>
            <a:r>
              <a:rPr lang="ru-RU" sz="3200"/>
              <a:t>Поиск пиков в гистограмме</a:t>
            </a:r>
            <a:endParaRPr/>
          </a:p>
        </p:txBody>
      </p:sp>
      <p:sp>
        <p:nvSpPr>
          <p:cNvPr id="305155" name="Rectangle 3"/>
          <p:cNvSpPr>
            <a:spLocks noChangeArrowheads="1" noGrp="1"/>
          </p:cNvSpPr>
          <p:nvPr>
            <p:ph type="body" idx="1"/>
          </p:nvPr>
        </p:nvSpPr>
        <p:spPr bwMode="auto"/>
        <p:txBody>
          <a:bodyPr/>
          <a:lstStyle/>
          <a:p>
            <a:pPr marL="609600" indent="-609600">
              <a:buFontTx/>
              <a:buAutoNum type="arabicPeriod"/>
              <a:defRPr/>
            </a:pPr>
            <a:r>
              <a:rPr lang="ru-RU" sz="2800"/>
              <a:t>Найти соседние локальные максимумы в гистограмме </a:t>
            </a:r>
            <a:r>
              <a:rPr lang="en-US" sz="2800" i="1">
                <a:ea typeface="宋体"/>
              </a:rPr>
              <a:t>g</a:t>
            </a:r>
            <a:r>
              <a:rPr lang="en-US" sz="2800" i="1" baseline="-25000">
                <a:ea typeface="宋体"/>
              </a:rPr>
              <a:t>i</a:t>
            </a:r>
            <a:endParaRPr lang="ru-RU" sz="2800" i="1"/>
          </a:p>
          <a:p>
            <a:pPr marL="609600" indent="-609600">
              <a:buFontTx/>
              <a:buAutoNum type="arabicPeriod"/>
              <a:defRPr/>
            </a:pPr>
            <a:r>
              <a:rPr lang="ru-RU" sz="2800"/>
              <a:t>Рассчитать меру «</a:t>
            </a:r>
            <a:r>
              <a:rPr lang="ru-RU" sz="2800"/>
              <a:t>пиковости</a:t>
            </a:r>
            <a:r>
              <a:rPr lang="ru-RU" sz="2800"/>
              <a:t>» для </a:t>
            </a:r>
            <a:r>
              <a:rPr lang="en-US" sz="2800" i="1">
                <a:ea typeface="宋体"/>
              </a:rPr>
              <a:t>g</a:t>
            </a:r>
            <a:r>
              <a:rPr lang="en-US" sz="2800" i="1" baseline="-25000">
                <a:ea typeface="宋体"/>
              </a:rPr>
              <a:t>i</a:t>
            </a:r>
            <a:endParaRPr lang="ru-RU" sz="2800" i="1"/>
          </a:p>
          <a:p>
            <a:pPr marL="609600" indent="-609600">
              <a:buFontTx/>
              <a:buAutoNum type="arabicPeriod"/>
              <a:defRPr/>
            </a:pPr>
            <a:r>
              <a:rPr lang="ru-RU" sz="2800"/>
              <a:t>Отфильтровать пики со слишком маленькой «</a:t>
            </a:r>
            <a:r>
              <a:rPr lang="ru-RU" sz="2800"/>
              <a:t>пиковостью</a:t>
            </a:r>
            <a:r>
              <a:rPr lang="ru-RU" sz="2800"/>
              <a:t>». </a:t>
            </a:r>
            <a:endParaRPr/>
          </a:p>
          <a:p>
            <a:pPr marL="609600" indent="-609600">
              <a:buFontTx/>
              <a:buAutoNum type="arabicPeriod"/>
              <a:defRPr/>
            </a:pPr>
            <a:r>
              <a:rPr lang="ru-RU" sz="2800"/>
              <a:t>Для оставшихся найти</a:t>
            </a:r>
            <a:r>
              <a:rPr lang="en-US" sz="2800">
                <a:ea typeface="宋体"/>
              </a:rPr>
              <a:t> </a:t>
            </a:r>
            <a:r>
              <a:rPr lang="ru-RU" sz="2800"/>
              <a:t>самые «низкие» точки между пиками – это и будут пороги</a:t>
            </a:r>
            <a:r>
              <a:rPr lang="en-US" sz="2800">
                <a:ea typeface="宋体"/>
              </a:rPr>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4130" name="Rectangle 2"/>
          <p:cNvSpPr>
            <a:spLocks noChangeArrowheads="1" noGrp="1" noRot="1"/>
          </p:cNvSpPr>
          <p:nvPr>
            <p:ph type="title"/>
          </p:nvPr>
        </p:nvSpPr>
        <p:spPr bwMode="auto"/>
        <p:txBody>
          <a:bodyPr/>
          <a:lstStyle/>
          <a:p>
            <a:pPr>
              <a:defRPr/>
            </a:pPr>
            <a:r>
              <a:rPr lang="ru-RU" sz="3200"/>
              <a:t>Мера «пиковости»</a:t>
            </a:r>
            <a:endParaRPr lang="en-US" sz="3200"/>
          </a:p>
        </p:txBody>
      </p:sp>
      <p:pic>
        <p:nvPicPr>
          <p:cNvPr id="2052" name="Picture 3" descr="peakiness"/>
          <p:cNvPicPr>
            <a:picLocks noChangeAspect="1" noChangeArrowheads="1"/>
          </p:cNvPicPr>
          <p:nvPr/>
        </p:nvPicPr>
        <p:blipFill>
          <a:blip r:embed="rId2"/>
          <a:stretch/>
        </p:blipFill>
        <p:spPr bwMode="auto">
          <a:xfrm>
            <a:off x="1981200" y="1581150"/>
            <a:ext cx="4537075" cy="3151188"/>
          </a:xfrm>
          <a:prstGeom prst="rect">
            <a:avLst/>
          </a:prstGeom>
          <a:noFill/>
          <a:ln>
            <a:noFill/>
          </a:ln>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647825" y="5038725"/>
          <a:ext cx="5481638" cy="1127125"/>
        </p:xfrm>
        <a:graphic>
          <a:graphicData uri="http://schemas.openxmlformats.org/presentationml/2006/ole">
            <p:oleObj name="oleObj" r:id="rId4" imgW="2222500" imgH="457200" progId="Equation.3">
              <p:embed/>
              <p:pic>
                <p:nvPicPr>
                  <p:cNvPr id="305156" name=""/>
                  <p:cNvPicPr/>
                  <p:nvPr/>
                </p:nvPicPr>
                <p:blipFill>
                  <a:blip r:embed="rId3"/>
                  <a:stretch/>
                </p:blipFill>
                <p:spPr bwMode="auto">
                  <a:xfrm>
                    <a:off x="1647825" y="5038725"/>
                    <a:ext cx="5481638" cy="1127125"/>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3954" name="Rectangle 2"/>
          <p:cNvSpPr>
            <a:spLocks noChangeArrowheads="1" noGrp="1" noRot="1"/>
          </p:cNvSpPr>
          <p:nvPr>
            <p:ph type="title"/>
          </p:nvPr>
        </p:nvSpPr>
        <p:spPr bwMode="auto"/>
        <p:txBody>
          <a:bodyPr/>
          <a:lstStyle/>
          <a:p>
            <a:pPr>
              <a:defRPr/>
            </a:pPr>
            <a:r>
              <a:rPr lang="ru-RU" sz="3600"/>
              <a:t>Зашумленность гистограмм</a:t>
            </a:r>
            <a:endParaRPr lang="en-US" sz="3600"/>
          </a:p>
        </p:txBody>
      </p:sp>
      <p:pic>
        <p:nvPicPr>
          <p:cNvPr id="44035" name="Picture 3" descr="bottle128"/>
          <p:cNvPicPr>
            <a:picLocks noChangeAspect="1" noChangeArrowheads="1"/>
          </p:cNvPicPr>
          <p:nvPr/>
        </p:nvPicPr>
        <p:blipFill>
          <a:blip r:embed="rId2"/>
          <a:stretch/>
        </p:blipFill>
        <p:spPr bwMode="auto">
          <a:xfrm>
            <a:off x="838200" y="2492375"/>
            <a:ext cx="2576513" cy="3457575"/>
          </a:xfrm>
          <a:prstGeom prst="rect">
            <a:avLst/>
          </a:prstGeom>
          <a:noFill/>
          <a:ln>
            <a:noFill/>
          </a:ln>
        </p:spPr>
      </p:pic>
      <p:pic>
        <p:nvPicPr>
          <p:cNvPr id="44036" name="Picture 4" descr="hist0"/>
          <p:cNvPicPr>
            <a:picLocks noChangeAspect="1" noChangeArrowheads="1"/>
          </p:cNvPicPr>
          <p:nvPr/>
        </p:nvPicPr>
        <p:blipFill>
          <a:blip r:embed="rId3">
            <a:lum bright="-36000" contrast="42000"/>
          </a:blip>
          <a:stretch/>
        </p:blipFill>
        <p:spPr bwMode="auto">
          <a:xfrm>
            <a:off x="4787900" y="2463800"/>
            <a:ext cx="3455988" cy="3455988"/>
          </a:xfrm>
          <a:prstGeom prst="rect">
            <a:avLst/>
          </a:prstGeom>
          <a:noFill/>
          <a:ln>
            <a:noFill/>
          </a:ln>
        </p:spPr>
      </p:pic>
      <p:sp>
        <p:nvSpPr>
          <p:cNvPr id="44037" name="Text Box 5"/>
          <p:cNvSpPr txBox="1">
            <a:spLocks noChangeArrowheads="1"/>
          </p:cNvSpPr>
          <p:nvPr/>
        </p:nvSpPr>
        <p:spPr bwMode="auto">
          <a:xfrm>
            <a:off x="6003925" y="5924550"/>
            <a:ext cx="1246187" cy="45720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2400"/>
              <a:t>93 </a:t>
            </a:r>
            <a:r>
              <a:rPr lang="ru-RU" sz="2400"/>
              <a:t>пика</a:t>
            </a:r>
            <a:endParaRPr lang="en-US" sz="2400"/>
          </a:p>
        </p:txBody>
      </p:sp>
      <p:sp>
        <p:nvSpPr>
          <p:cNvPr id="253958" name="Rectangle 6"/>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609600" indent="-609600">
              <a:spcBef>
                <a:spcPts val="0"/>
              </a:spcBef>
              <a:buClr>
                <a:schemeClr val="hlink"/>
              </a:buClr>
              <a:buSzPct val="70000"/>
              <a:buFontTx/>
              <a:buChar char="•"/>
              <a:defRPr/>
            </a:pPr>
            <a:r>
              <a:rPr lang="ru-RU" sz="2400">
                <a:latin typeface="Arial"/>
              </a:rPr>
              <a:t>Это проблема – много «лишних» локальных максимумов</a:t>
            </a:r>
            <a:endParaRPr lang="ru-RU" sz="2400" i="1">
              <a:latin typeface="Arial"/>
            </a:endParaRPr>
          </a:p>
          <a:p>
            <a:pPr marL="609600" indent="-609600">
              <a:spcBef>
                <a:spcPts val="0"/>
              </a:spcBef>
              <a:buClr>
                <a:schemeClr val="hlink"/>
              </a:buClr>
              <a:buSzPct val="70000"/>
              <a:buFontTx/>
              <a:buAutoNum type="arabicPeriod"/>
              <a:defRPr/>
            </a:pPr>
            <a:endParaRPr lang="en-US" sz="2800">
              <a:latin typeface="Arial"/>
              <a:ea typeface="宋体"/>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4978" name="Rectangle 2"/>
          <p:cNvSpPr>
            <a:spLocks noChangeArrowheads="1" noGrp="1" noRot="1"/>
          </p:cNvSpPr>
          <p:nvPr>
            <p:ph type="title"/>
          </p:nvPr>
        </p:nvSpPr>
        <p:spPr bwMode="auto"/>
        <p:txBody>
          <a:bodyPr/>
          <a:lstStyle/>
          <a:p>
            <a:pPr>
              <a:defRPr/>
            </a:pPr>
            <a:r>
              <a:rPr lang="ru-RU" sz="3600"/>
              <a:t>Сглаживание гистограмм</a:t>
            </a:r>
            <a:endParaRPr lang="en-US" sz="3600"/>
          </a:p>
        </p:txBody>
      </p:sp>
      <p:pic>
        <p:nvPicPr>
          <p:cNvPr id="254979" name="Picture 3" descr="hist1"/>
          <p:cNvPicPr>
            <a:picLocks noChangeAspect="1" noChangeArrowheads="1"/>
          </p:cNvPicPr>
          <p:nvPr/>
        </p:nvPicPr>
        <p:blipFill>
          <a:blip r:embed="rId2">
            <a:lum bright="-24000" contrast="12000"/>
          </a:blip>
          <a:stretch/>
        </p:blipFill>
        <p:spPr bwMode="auto">
          <a:xfrm>
            <a:off x="600075" y="3113088"/>
            <a:ext cx="2286000" cy="2286000"/>
          </a:xfrm>
          <a:prstGeom prst="rect">
            <a:avLst/>
          </a:prstGeom>
          <a:noFill/>
          <a:ln>
            <a:noFill/>
          </a:ln>
        </p:spPr>
      </p:pic>
      <p:pic>
        <p:nvPicPr>
          <p:cNvPr id="254980" name="Picture 4" descr="hist2"/>
          <p:cNvPicPr>
            <a:picLocks noChangeAspect="1" noChangeArrowheads="1"/>
          </p:cNvPicPr>
          <p:nvPr/>
        </p:nvPicPr>
        <p:blipFill>
          <a:blip r:embed="rId3">
            <a:lum bright="-18000"/>
          </a:blip>
          <a:stretch/>
        </p:blipFill>
        <p:spPr bwMode="auto">
          <a:xfrm>
            <a:off x="3263900" y="3113088"/>
            <a:ext cx="2286000" cy="2286000"/>
          </a:xfrm>
          <a:prstGeom prst="rect">
            <a:avLst/>
          </a:prstGeom>
          <a:noFill/>
          <a:ln>
            <a:noFill/>
          </a:ln>
        </p:spPr>
      </p:pic>
      <p:pic>
        <p:nvPicPr>
          <p:cNvPr id="254981" name="Picture 5" descr="hist3"/>
          <p:cNvPicPr>
            <a:picLocks noChangeAspect="1" noChangeArrowheads="1"/>
          </p:cNvPicPr>
          <p:nvPr/>
        </p:nvPicPr>
        <p:blipFill>
          <a:blip r:embed="rId4">
            <a:lum bright="-18000"/>
          </a:blip>
          <a:stretch/>
        </p:blipFill>
        <p:spPr bwMode="auto">
          <a:xfrm>
            <a:off x="6145213" y="3113088"/>
            <a:ext cx="2286000" cy="2286000"/>
          </a:xfrm>
          <a:prstGeom prst="rect">
            <a:avLst/>
          </a:prstGeom>
          <a:noFill/>
          <a:ln>
            <a:noFill/>
          </a:ln>
        </p:spPr>
      </p:pic>
      <p:sp>
        <p:nvSpPr>
          <p:cNvPr id="254982" name="Text Box 6"/>
          <p:cNvSpPr txBox="1">
            <a:spLocks noChangeArrowheads="1"/>
          </p:cNvSpPr>
          <p:nvPr/>
        </p:nvSpPr>
        <p:spPr bwMode="auto">
          <a:xfrm>
            <a:off x="469900" y="5457825"/>
            <a:ext cx="2466975" cy="9429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Сглажено 1 раз</a:t>
            </a:r>
            <a:endParaRPr/>
          </a:p>
          <a:p>
            <a:pPr algn="ctr">
              <a:defRPr/>
            </a:pPr>
            <a:endParaRPr lang="ru-RU" sz="1400"/>
          </a:p>
          <a:p>
            <a:pPr algn="ctr">
              <a:defRPr/>
            </a:pPr>
            <a:r>
              <a:rPr lang="en-US" sz="1400"/>
              <a:t>54 </a:t>
            </a:r>
            <a:r>
              <a:rPr lang="ru-RU" sz="1400"/>
              <a:t>пика</a:t>
            </a:r>
            <a:r>
              <a:rPr lang="en-US" sz="1400"/>
              <a:t> </a:t>
            </a:r>
            <a:endParaRPr/>
          </a:p>
          <a:p>
            <a:pPr algn="ctr">
              <a:defRPr/>
            </a:pPr>
            <a:r>
              <a:rPr lang="ru-RU" sz="1400"/>
              <a:t>«Пиковость»</a:t>
            </a:r>
            <a:r>
              <a:rPr lang="en-US" sz="1400"/>
              <a:t> </a:t>
            </a:r>
            <a:r>
              <a:rPr lang="ru-RU" sz="1400"/>
              <a:t>проходят</a:t>
            </a:r>
            <a:r>
              <a:rPr lang="en-US" sz="1400"/>
              <a:t> 18</a:t>
            </a:r>
            <a:endParaRPr/>
          </a:p>
        </p:txBody>
      </p:sp>
      <p:sp>
        <p:nvSpPr>
          <p:cNvPr id="254983" name="Text Box 7"/>
          <p:cNvSpPr txBox="1">
            <a:spLocks noChangeArrowheads="1"/>
          </p:cNvSpPr>
          <p:nvPr/>
        </p:nvSpPr>
        <p:spPr bwMode="auto">
          <a:xfrm>
            <a:off x="3309937" y="5470525"/>
            <a:ext cx="2200275" cy="9429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2 раза</a:t>
            </a:r>
            <a:endParaRPr/>
          </a:p>
          <a:p>
            <a:pPr algn="ctr">
              <a:defRPr/>
            </a:pPr>
            <a:endParaRPr lang="ru-RU" sz="1400"/>
          </a:p>
          <a:p>
            <a:pPr algn="ctr">
              <a:defRPr/>
            </a:pPr>
            <a:r>
              <a:rPr lang="en-US" sz="1400"/>
              <a:t>21 </a:t>
            </a:r>
            <a:r>
              <a:rPr lang="ru-RU" sz="1400"/>
              <a:t>пика</a:t>
            </a:r>
            <a:r>
              <a:rPr lang="en-US" sz="1400"/>
              <a:t> </a:t>
            </a:r>
            <a:endParaRPr/>
          </a:p>
          <a:p>
            <a:pPr algn="ctr">
              <a:defRPr/>
            </a:pPr>
            <a:r>
              <a:rPr lang="ru-RU" sz="1400"/>
              <a:t>«Пиковость»</a:t>
            </a:r>
            <a:r>
              <a:rPr lang="en-US" sz="1400"/>
              <a:t> </a:t>
            </a:r>
            <a:r>
              <a:rPr lang="ru-RU" sz="1400"/>
              <a:t>проходят</a:t>
            </a:r>
            <a:r>
              <a:rPr lang="en-US" sz="1400"/>
              <a:t> 7</a:t>
            </a:r>
            <a:endParaRPr/>
          </a:p>
        </p:txBody>
      </p:sp>
      <p:sp>
        <p:nvSpPr>
          <p:cNvPr id="254984" name="Text Box 8"/>
          <p:cNvSpPr txBox="1">
            <a:spLocks noChangeArrowheads="1"/>
          </p:cNvSpPr>
          <p:nvPr/>
        </p:nvSpPr>
        <p:spPr bwMode="auto">
          <a:xfrm>
            <a:off x="5965825" y="5464175"/>
            <a:ext cx="2722563" cy="9429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3 раза</a:t>
            </a:r>
            <a:endParaRPr lang="en-US" sz="1400"/>
          </a:p>
          <a:p>
            <a:pPr algn="ctr">
              <a:defRPr/>
            </a:pPr>
            <a:endParaRPr lang="en-US" sz="1400"/>
          </a:p>
          <a:p>
            <a:pPr algn="ctr">
              <a:defRPr/>
            </a:pPr>
            <a:r>
              <a:rPr lang="en-US" sz="1400"/>
              <a:t>11 </a:t>
            </a:r>
            <a:r>
              <a:rPr lang="ru-RU" sz="1400"/>
              <a:t>пиков</a:t>
            </a:r>
            <a:r>
              <a:rPr lang="en-US" sz="1400"/>
              <a:t> </a:t>
            </a:r>
            <a:endParaRPr/>
          </a:p>
          <a:p>
            <a:pPr algn="ctr">
              <a:defRPr/>
            </a:pPr>
            <a:r>
              <a:rPr lang="ru-RU" sz="1400"/>
              <a:t>«Пиковость»</a:t>
            </a:r>
            <a:r>
              <a:rPr lang="en-US" sz="1400"/>
              <a:t> </a:t>
            </a:r>
            <a:r>
              <a:rPr lang="ru-RU" sz="1400"/>
              <a:t>проходят</a:t>
            </a:r>
            <a:r>
              <a:rPr lang="en-US" sz="1400"/>
              <a:t> 4 peaks</a:t>
            </a:r>
            <a:endParaRPr/>
          </a:p>
        </p:txBody>
      </p:sp>
      <p:sp>
        <p:nvSpPr>
          <p:cNvPr id="254985" name="Rectangle 9"/>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609600" indent="-609600">
              <a:spcBef>
                <a:spcPts val="0"/>
              </a:spcBef>
              <a:buClr>
                <a:schemeClr val="hlink"/>
              </a:buClr>
              <a:buSzPct val="70000"/>
              <a:buFontTx/>
              <a:buChar char="•"/>
              <a:defRPr/>
            </a:pPr>
            <a:r>
              <a:rPr lang="ru-RU" sz="2400">
                <a:latin typeface="Arial"/>
              </a:rPr>
              <a:t>Сглаживание посредством усреднения соседних значений</a:t>
            </a:r>
            <a:endParaRPr/>
          </a:p>
          <a:p>
            <a:pPr marL="990600" lvl="1" indent="-533400">
              <a:spcBef>
                <a:spcPts val="0"/>
              </a:spcBef>
              <a:buClr>
                <a:schemeClr val="accent2"/>
              </a:buClr>
              <a:buSzPct val="70000"/>
              <a:buFontTx/>
              <a:buChar char="•"/>
              <a:defRPr/>
            </a:pPr>
            <a:r>
              <a:rPr lang="ru-RU" sz="2000" i="1">
                <a:latin typeface="Arial"/>
              </a:rPr>
              <a:t>Свертка одномерным </a:t>
            </a:r>
            <a:r>
              <a:rPr lang="en-US" sz="2000" i="1">
                <a:latin typeface="Arial"/>
                <a:ea typeface="宋体"/>
              </a:rPr>
              <a:t>box-</a:t>
            </a:r>
            <a:r>
              <a:rPr lang="ru-RU" sz="2000" i="1">
                <a:latin typeface="Arial"/>
              </a:rPr>
              <a:t>фильтром</a:t>
            </a:r>
            <a:endParaRPr/>
          </a:p>
          <a:p>
            <a:pPr marL="609600" indent="-609600">
              <a:spcBef>
                <a:spcPts val="0"/>
              </a:spcBef>
              <a:buClr>
                <a:schemeClr val="hlink"/>
              </a:buClr>
              <a:buSzPct val="70000"/>
              <a:buFontTx/>
              <a:buAutoNum type="arabicPeriod"/>
              <a:defRPr/>
            </a:pPr>
            <a:endParaRPr lang="en-US" sz="2800">
              <a:latin typeface="Arial"/>
              <a:ea typeface="宋体"/>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49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49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498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549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4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6002" name="Rectangle 2"/>
          <p:cNvSpPr>
            <a:spLocks noChangeArrowheads="1" noGrp="1" noRot="1"/>
          </p:cNvSpPr>
          <p:nvPr>
            <p:ph type="title"/>
          </p:nvPr>
        </p:nvSpPr>
        <p:spPr bwMode="auto"/>
        <p:txBody>
          <a:bodyPr/>
          <a:lstStyle/>
          <a:p>
            <a:pPr>
              <a:defRPr/>
            </a:pPr>
            <a:r>
              <a:rPr lang="ru-RU" sz="3600"/>
              <a:t>Области найденные по пикам</a:t>
            </a:r>
            <a:endParaRPr lang="en-US" sz="3600"/>
          </a:p>
        </p:txBody>
      </p:sp>
      <p:pic>
        <p:nvPicPr>
          <p:cNvPr id="46083" name="Picture 3" descr="peak1"/>
          <p:cNvPicPr>
            <a:picLocks noChangeAspect="1" noChangeArrowheads="1"/>
          </p:cNvPicPr>
          <p:nvPr/>
        </p:nvPicPr>
        <p:blipFill>
          <a:blip r:embed="rId2"/>
          <a:stretch/>
        </p:blipFill>
        <p:spPr bwMode="auto">
          <a:xfrm>
            <a:off x="457200" y="1905000"/>
            <a:ext cx="2047875" cy="2747963"/>
          </a:xfrm>
          <a:prstGeom prst="rect">
            <a:avLst/>
          </a:prstGeom>
          <a:noFill/>
          <a:ln w="9525">
            <a:solidFill>
              <a:schemeClr val="tx1"/>
            </a:solidFill>
            <a:miter lim="800000"/>
            <a:headEnd/>
            <a:tailEnd/>
          </a:ln>
        </p:spPr>
      </p:pic>
      <p:pic>
        <p:nvPicPr>
          <p:cNvPr id="46084" name="Picture 4" descr="peak2"/>
          <p:cNvPicPr>
            <a:picLocks noChangeAspect="1" noChangeArrowheads="1"/>
          </p:cNvPicPr>
          <p:nvPr/>
        </p:nvPicPr>
        <p:blipFill>
          <a:blip r:embed="rId3"/>
          <a:stretch/>
        </p:blipFill>
        <p:spPr bwMode="auto">
          <a:xfrm>
            <a:off x="2627313" y="1916113"/>
            <a:ext cx="2039937" cy="2736850"/>
          </a:xfrm>
          <a:prstGeom prst="rect">
            <a:avLst/>
          </a:prstGeom>
          <a:noFill/>
          <a:ln w="9525">
            <a:solidFill>
              <a:schemeClr val="tx1"/>
            </a:solidFill>
            <a:miter lim="800000"/>
            <a:headEnd/>
            <a:tailEnd/>
          </a:ln>
        </p:spPr>
      </p:pic>
      <p:pic>
        <p:nvPicPr>
          <p:cNvPr id="46085" name="Picture 7" descr="peak3"/>
          <p:cNvPicPr>
            <a:picLocks noChangeAspect="1" noChangeArrowheads="1"/>
          </p:cNvPicPr>
          <p:nvPr/>
        </p:nvPicPr>
        <p:blipFill>
          <a:blip r:embed="rId4"/>
          <a:stretch/>
        </p:blipFill>
        <p:spPr bwMode="auto">
          <a:xfrm>
            <a:off x="4787900" y="1916113"/>
            <a:ext cx="2038349" cy="2736850"/>
          </a:xfrm>
          <a:prstGeom prst="rect">
            <a:avLst/>
          </a:prstGeom>
          <a:noFill/>
          <a:ln w="9525">
            <a:solidFill>
              <a:schemeClr val="tx1"/>
            </a:solidFill>
            <a:miter lim="800000"/>
            <a:headEnd/>
            <a:tailEnd/>
          </a:ln>
        </p:spPr>
      </p:pic>
      <p:pic>
        <p:nvPicPr>
          <p:cNvPr id="46086" name="Picture 8" descr="peak4"/>
          <p:cNvPicPr>
            <a:picLocks noChangeAspect="1" noChangeArrowheads="1"/>
          </p:cNvPicPr>
          <p:nvPr/>
        </p:nvPicPr>
        <p:blipFill>
          <a:blip r:embed="rId5"/>
          <a:stretch/>
        </p:blipFill>
        <p:spPr bwMode="auto">
          <a:xfrm>
            <a:off x="6940550" y="1916113"/>
            <a:ext cx="2038349" cy="2736850"/>
          </a:xfrm>
          <a:prstGeom prst="rect">
            <a:avLst/>
          </a:prstGeom>
          <a:noFill/>
          <a:ln w="9525">
            <a:solidFill>
              <a:schemeClr val="tx1"/>
            </a:solidFill>
            <a:miter lim="800000"/>
            <a:headEnd/>
            <a:tailEnd/>
          </a:ln>
        </p:spPr>
      </p:pic>
      <p:pic>
        <p:nvPicPr>
          <p:cNvPr id="46087" name="Picture 9" descr="bottle128"/>
          <p:cNvPicPr>
            <a:picLocks noChangeAspect="1" noChangeArrowheads="1"/>
          </p:cNvPicPr>
          <p:nvPr/>
        </p:nvPicPr>
        <p:blipFill>
          <a:blip r:embed="rId6"/>
          <a:stretch/>
        </p:blipFill>
        <p:spPr bwMode="auto">
          <a:xfrm>
            <a:off x="4000500" y="4786313"/>
            <a:ext cx="1449388" cy="1944687"/>
          </a:xfrm>
          <a:prstGeom prst="rect">
            <a:avLst/>
          </a:prstGeom>
          <a:noFill/>
          <a:ln w="9525">
            <a:solidFill>
              <a:schemeClr val="tx1"/>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47106" name="Picture 12" descr="adaptive_thresh"/>
          <p:cNvPicPr>
            <a:picLocks noChangeAspect="1" noChangeArrowheads="1"/>
          </p:cNvPicPr>
          <p:nvPr/>
        </p:nvPicPr>
        <p:blipFill>
          <a:blip r:embed="rId2"/>
          <a:stretch/>
        </p:blipFill>
        <p:spPr bwMode="auto">
          <a:xfrm>
            <a:off x="1981200" y="3657600"/>
            <a:ext cx="1905000" cy="2705100"/>
          </a:xfrm>
          <a:prstGeom prst="rect">
            <a:avLst/>
          </a:prstGeom>
          <a:noFill/>
          <a:ln>
            <a:noFill/>
          </a:ln>
        </p:spPr>
      </p:pic>
      <p:sp>
        <p:nvSpPr>
          <p:cNvPr id="11266" name="Rectangle 2"/>
          <p:cNvSpPr>
            <a:spLocks noChangeArrowheads="1" noGrp="1" noRot="1"/>
          </p:cNvSpPr>
          <p:nvPr>
            <p:ph type="title"/>
          </p:nvPr>
        </p:nvSpPr>
        <p:spPr bwMode="auto"/>
        <p:txBody>
          <a:bodyPr/>
          <a:lstStyle/>
          <a:p>
            <a:pPr>
              <a:defRPr/>
            </a:pPr>
            <a:r>
              <a:rPr lang="ru-RU"/>
              <a:t>Адаптивный порог</a:t>
            </a:r>
            <a:endParaRPr/>
          </a:p>
        </p:txBody>
      </p:sp>
      <p:sp>
        <p:nvSpPr>
          <p:cNvPr id="11267" name="Rectangle 3"/>
          <p:cNvSpPr>
            <a:spLocks noChangeArrowheads="1" noGrp="1"/>
          </p:cNvSpPr>
          <p:nvPr>
            <p:ph type="body" idx="1"/>
          </p:nvPr>
        </p:nvSpPr>
        <p:spPr bwMode="auto"/>
        <p:txBody>
          <a:bodyPr/>
          <a:lstStyle/>
          <a:p>
            <a:pPr>
              <a:defRPr/>
            </a:pPr>
            <a:r>
              <a:rPr lang="ru-RU"/>
              <a:t>Проблема:</a:t>
            </a:r>
            <a:endParaRPr/>
          </a:p>
          <a:p>
            <a:pPr lvl="1">
              <a:defRPr/>
            </a:pPr>
            <a:r>
              <a:rPr lang="ru-RU"/>
              <a:t>Яркость фона может быть разной в разных частях изображения</a:t>
            </a:r>
            <a:endParaRPr/>
          </a:p>
          <a:p>
            <a:pPr lvl="1">
              <a:buClr>
                <a:schemeClr val="tx1"/>
              </a:buClr>
              <a:buFont typeface="Wingdings 3"/>
              <a:buChar char=""/>
              <a:defRPr/>
            </a:pPr>
            <a:r>
              <a:rPr lang="ru-RU"/>
              <a:t>Единый порог не подойдет </a:t>
            </a:r>
            <a:endParaRPr/>
          </a:p>
          <a:p>
            <a:pPr>
              <a:buFont typeface="Wingdings"/>
              <a:buNone/>
              <a:defRPr/>
            </a:pPr>
            <a:endParaRPr lang="ru-RU"/>
          </a:p>
        </p:txBody>
      </p:sp>
      <p:pic>
        <p:nvPicPr>
          <p:cNvPr id="47109" name="Picture 5" descr="son1"/>
          <p:cNvPicPr>
            <a:picLocks noChangeAspect="1" noChangeArrowheads="1"/>
          </p:cNvPicPr>
          <p:nvPr/>
        </p:nvPicPr>
        <p:blipFill>
          <a:blip r:embed="rId3"/>
          <a:stretch/>
        </p:blipFill>
        <p:spPr bwMode="auto">
          <a:xfrm>
            <a:off x="5029200" y="3657600"/>
            <a:ext cx="1951038" cy="2590800"/>
          </a:xfrm>
          <a:prstGeom prst="rect">
            <a:avLst/>
          </a:prstGeom>
          <a:noFill/>
          <a:ln w="9525">
            <a:solidFill>
              <a:schemeClr val="tx1"/>
            </a:solidFill>
            <a:miter lim="800000"/>
            <a:headEnd/>
            <a:tailEnd/>
          </a:ln>
        </p:spPr>
      </p:pic>
      <p:sp>
        <p:nvSpPr>
          <p:cNvPr id="11271" name="Oval 7"/>
          <p:cNvSpPr>
            <a:spLocks noChangeArrowheads="1"/>
          </p:cNvSpPr>
          <p:nvPr/>
        </p:nvSpPr>
        <p:spPr bwMode="auto">
          <a:xfrm>
            <a:off x="1981200" y="4495800"/>
            <a:ext cx="609600" cy="609600"/>
          </a:xfrm>
          <a:prstGeom prst="ellipse">
            <a:avLst/>
          </a:prstGeom>
          <a:noFill/>
          <a:ln w="38100">
            <a:solidFill>
              <a:schemeClr val="hlink"/>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1272" name="Oval 8"/>
          <p:cNvSpPr>
            <a:spLocks noChangeArrowheads="1"/>
          </p:cNvSpPr>
          <p:nvPr/>
        </p:nvSpPr>
        <p:spPr bwMode="auto">
          <a:xfrm>
            <a:off x="2209800" y="5181600"/>
            <a:ext cx="838200" cy="1066800"/>
          </a:xfrm>
          <a:prstGeom prst="ellipse">
            <a:avLst/>
          </a:prstGeom>
          <a:noFill/>
          <a:ln w="38100">
            <a:solidFill>
              <a:schemeClr val="hlink"/>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1273" name="Line 9"/>
          <p:cNvSpPr>
            <a:spLocks noChangeShapeType="1"/>
          </p:cNvSpPr>
          <p:nvPr/>
        </p:nvSpPr>
        <p:spPr bwMode="auto">
          <a:xfrm flipH="1">
            <a:off x="2768600" y="5143500"/>
            <a:ext cx="457200" cy="457200"/>
          </a:xfrm>
          <a:prstGeom prst="line">
            <a:avLst/>
          </a:prstGeom>
          <a:noFill/>
          <a:ln w="28575">
            <a:solidFill>
              <a:schemeClr val="accent1"/>
            </a:solidFill>
            <a:round/>
            <a:headEnd/>
            <a:tailEnd type="stealth" w="med" len="med"/>
          </a:ln>
        </p:spPr>
        <p:txBody>
          <a:bodyPr wrap="none" anchor="ctr"/>
          <a:lstStyle/>
          <a:p>
            <a:pPr>
              <a:defRPr/>
            </a:pPr>
            <a:endParaRPr lang="ru-RU"/>
          </a:p>
        </p:txBody>
      </p:sp>
      <p:sp>
        <p:nvSpPr>
          <p:cNvPr id="11274" name="Line 10"/>
          <p:cNvSpPr>
            <a:spLocks noChangeShapeType="1"/>
          </p:cNvSpPr>
          <p:nvPr/>
        </p:nvSpPr>
        <p:spPr bwMode="auto">
          <a:xfrm flipV="1">
            <a:off x="3505199" y="3962400"/>
            <a:ext cx="76200" cy="457200"/>
          </a:xfrm>
          <a:prstGeom prst="line">
            <a:avLst/>
          </a:prstGeom>
          <a:noFill/>
          <a:ln w="28575">
            <a:solidFill>
              <a:schemeClr val="accent1"/>
            </a:solidFill>
            <a:round/>
            <a:headEnd/>
            <a:tailEnd type="stealth" w="med" len="med"/>
          </a:ln>
        </p:spPr>
        <p:txBody>
          <a:bodyPr wrap="none" anchor="ctr"/>
          <a:lstStyle/>
          <a:p>
            <a:pPr>
              <a:defRPr/>
            </a:pPr>
            <a:endParaRPr lang="ru-RU"/>
          </a:p>
        </p:txBody>
      </p:sp>
      <p:sp>
        <p:nvSpPr>
          <p:cNvPr id="11275" name="Oval 11"/>
          <p:cNvSpPr>
            <a:spLocks noChangeArrowheads="1"/>
          </p:cNvSpPr>
          <p:nvPr/>
        </p:nvSpPr>
        <p:spPr bwMode="auto">
          <a:xfrm>
            <a:off x="5105400" y="3886200"/>
            <a:ext cx="1676400" cy="1981200"/>
          </a:xfrm>
          <a:prstGeom prst="ellipse">
            <a:avLst/>
          </a:prstGeom>
          <a:noFill/>
          <a:ln w="38100">
            <a:solidFill>
              <a:schemeClr val="hlink"/>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 calcmode="lin" valueType="num">
                                      <p:cBhvr>
                                        <p:cTn id="7" dur="500" fill="hold"/>
                                        <p:tgtEl>
                                          <p:spTgt spid="11271"/>
                                        </p:tgtEl>
                                        <p:attrNameLst>
                                          <p:attrName>ppt_w</p:attrName>
                                        </p:attrNameLst>
                                      </p:cBhvr>
                                      <p:tavLst>
                                        <p:tav tm="0">
                                          <p:val>
                                            <p:strVal val="2/3*#ppt_w"/>
                                          </p:val>
                                        </p:tav>
                                        <p:tav tm="100000">
                                          <p:val>
                                            <p:strVal val="#ppt_w"/>
                                          </p:val>
                                        </p:tav>
                                      </p:tavLst>
                                    </p:anim>
                                    <p:anim calcmode="lin" valueType="num">
                                      <p:cBhvr>
                                        <p:cTn id="8" dur="500" fill="hold"/>
                                        <p:tgtEl>
                                          <p:spTgt spid="11271"/>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1272"/>
                                        </p:tgtEl>
                                        <p:attrNameLst>
                                          <p:attrName>style.visibility</p:attrName>
                                        </p:attrNameLst>
                                      </p:cBhvr>
                                      <p:to>
                                        <p:strVal val="visible"/>
                                      </p:to>
                                    </p:set>
                                    <p:anim calcmode="lin" valueType="num">
                                      <p:cBhvr>
                                        <p:cTn id="13" dur="500" fill="hold"/>
                                        <p:tgtEl>
                                          <p:spTgt spid="11272"/>
                                        </p:tgtEl>
                                        <p:attrNameLst>
                                          <p:attrName>ppt_w</p:attrName>
                                        </p:attrNameLst>
                                      </p:cBhvr>
                                      <p:tavLst>
                                        <p:tav tm="0">
                                          <p:val>
                                            <p:strVal val="2/3*#ppt_w"/>
                                          </p:val>
                                        </p:tav>
                                        <p:tav tm="100000">
                                          <p:val>
                                            <p:strVal val="#ppt_w"/>
                                          </p:val>
                                        </p:tav>
                                      </p:tavLst>
                                    </p:anim>
                                    <p:anim calcmode="lin" valueType="num">
                                      <p:cBhvr>
                                        <p:cTn id="14" dur="500" fill="hold"/>
                                        <p:tgtEl>
                                          <p:spTgt spid="11272"/>
                                        </p:tgtEl>
                                        <p:attrNameLst>
                                          <p:attrName>ppt_h</p:attrName>
                                        </p:attrNameLst>
                                      </p:cBhvr>
                                      <p:tavLst>
                                        <p:tav tm="0">
                                          <p:val>
                                            <p:strVal val="2/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11275"/>
                                        </p:tgtEl>
                                        <p:attrNameLst>
                                          <p:attrName>style.visibility</p:attrName>
                                        </p:attrNameLst>
                                      </p:cBhvr>
                                      <p:to>
                                        <p:strVal val="visible"/>
                                      </p:to>
                                    </p:set>
                                    <p:anim calcmode="lin" valueType="num">
                                      <p:cBhvr>
                                        <p:cTn id="19" dur="500" fill="hold"/>
                                        <p:tgtEl>
                                          <p:spTgt spid="11275"/>
                                        </p:tgtEl>
                                        <p:attrNameLst>
                                          <p:attrName>ppt_w</p:attrName>
                                        </p:attrNameLst>
                                      </p:cBhvr>
                                      <p:tavLst>
                                        <p:tav tm="0">
                                          <p:val>
                                            <p:strVal val="2/3*#ppt_w"/>
                                          </p:val>
                                        </p:tav>
                                        <p:tav tm="100000">
                                          <p:val>
                                            <p:strVal val="#ppt_w"/>
                                          </p:val>
                                        </p:tav>
                                      </p:tavLst>
                                    </p:anim>
                                    <p:anim calcmode="lin" valueType="num">
                                      <p:cBhvr>
                                        <p:cTn id="20" dur="500" fill="hold"/>
                                        <p:tgtEl>
                                          <p:spTgt spid="11275"/>
                                        </p:tgtEl>
                                        <p:attrNameLst>
                                          <p:attrName>ppt_h</p:attrName>
                                        </p:attrNameLst>
                                      </p:cBhvr>
                                      <p:tavLst>
                                        <p:tav tm="0">
                                          <p:val>
                                            <p:strVal val="2/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12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1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1682" name="Rectangle 2"/>
          <p:cNvSpPr>
            <a:spLocks noChangeArrowheads="1" noGrp="1" noRot="1"/>
          </p:cNvSpPr>
          <p:nvPr>
            <p:ph type="title"/>
          </p:nvPr>
        </p:nvSpPr>
        <p:spPr bwMode="auto"/>
        <p:txBody>
          <a:bodyPr/>
          <a:lstStyle/>
          <a:p>
            <a:pPr>
              <a:defRPr/>
            </a:pPr>
            <a:r>
              <a:rPr lang="ru-RU"/>
              <a:t>Адаптивный порог</a:t>
            </a:r>
            <a:endParaRPr/>
          </a:p>
        </p:txBody>
      </p:sp>
      <p:sp>
        <p:nvSpPr>
          <p:cNvPr id="48131"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sp>
        <p:nvSpPr>
          <p:cNvPr id="48132" name="Text Box 4"/>
          <p:cNvSpPr txBox="1">
            <a:spLocks noChangeArrowheads="1"/>
          </p:cNvSpPr>
          <p:nvPr/>
        </p:nvSpPr>
        <p:spPr bwMode="auto">
          <a:xfrm>
            <a:off x="762000" y="1524000"/>
            <a:ext cx="7086600" cy="3282950"/>
          </a:xfrm>
          <a:prstGeom prst="rect">
            <a:avLst/>
          </a:prstGeom>
          <a:noFill/>
          <a:ln>
            <a:noFill/>
          </a:ln>
        </p:spPr>
        <p:txBody>
          <a:bodyPr>
            <a:spAutoFit/>
          </a:bodyPr>
          <a:lstStyle>
            <a:lvl1pPr marL="457200" indent="-457200">
              <a:defRPr>
                <a:solidFill>
                  <a:schemeClr val="tx1"/>
                </a:solidFill>
                <a:latin typeface="Arial"/>
              </a:defRPr>
            </a:lvl1pPr>
            <a:lvl2pPr marL="914400" indent="-45720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Clr>
                <a:schemeClr val="tx1"/>
              </a:buClr>
              <a:buFont typeface="Wingdings"/>
              <a:buAutoNum type="arabicPeriod"/>
              <a:defRPr/>
            </a:pPr>
            <a:r>
              <a:rPr lang="ru-RU">
                <a:latin typeface="Tahoma"/>
              </a:rPr>
              <a:t>Для каждого пикселя изображения </a:t>
            </a:r>
            <a:r>
              <a:rPr lang="en-US" b="1" i="1">
                <a:latin typeface="Tahoma"/>
              </a:rPr>
              <a:t>I(x, y)</a:t>
            </a:r>
            <a:r>
              <a:rPr lang="en-US">
                <a:latin typeface="Tahoma"/>
              </a:rPr>
              <a:t>:</a:t>
            </a:r>
            <a:endParaRPr/>
          </a:p>
          <a:p>
            <a:pPr lvl="1">
              <a:spcBef>
                <a:spcPts val="0"/>
              </a:spcBef>
              <a:buClr>
                <a:schemeClr val="tx1"/>
              </a:buClr>
              <a:buSzPct val="90000"/>
              <a:buFont typeface="Wingdings"/>
              <a:buAutoNum type="arabicParenR"/>
              <a:defRPr/>
            </a:pPr>
            <a:r>
              <a:rPr lang="ru-RU">
                <a:latin typeface="Tahoma"/>
              </a:rPr>
              <a:t>В окрестности пикселя радиуса </a:t>
            </a:r>
            <a:r>
              <a:rPr lang="en-US" b="1" i="1">
                <a:latin typeface="Tahoma"/>
              </a:rPr>
              <a:t>r</a:t>
            </a:r>
            <a:r>
              <a:rPr lang="en-US">
                <a:latin typeface="Tahoma"/>
              </a:rPr>
              <a:t>  </a:t>
            </a:r>
            <a:r>
              <a:rPr lang="ru-RU">
                <a:latin typeface="Tahoma"/>
              </a:rPr>
              <a:t>высчитывается индивидуальная для данного пикселя</a:t>
            </a:r>
            <a:r>
              <a:rPr lang="en-US">
                <a:latin typeface="Tahoma"/>
              </a:rPr>
              <a:t> </a:t>
            </a:r>
            <a:r>
              <a:rPr lang="ru-RU">
                <a:latin typeface="Tahoma"/>
              </a:rPr>
              <a:t>величина </a:t>
            </a:r>
            <a:r>
              <a:rPr lang="en-US" b="1" i="1">
                <a:latin typeface="Tahoma"/>
              </a:rPr>
              <a:t>C</a:t>
            </a:r>
            <a:r>
              <a:rPr lang="en-US">
                <a:latin typeface="Tahoma"/>
              </a:rPr>
              <a:t>;</a:t>
            </a:r>
            <a:endParaRPr lang="ru-RU">
              <a:latin typeface="Tahoma"/>
            </a:endParaRPr>
          </a:p>
          <a:p>
            <a:pPr lvl="1">
              <a:spcBef>
                <a:spcPts val="0"/>
              </a:spcBef>
              <a:buClr>
                <a:schemeClr val="tx1"/>
              </a:buClr>
              <a:buSzPct val="90000"/>
              <a:buFont typeface="Wingdings"/>
              <a:buAutoNum type="arabicParenR"/>
              <a:defRPr/>
            </a:pPr>
            <a:r>
              <a:rPr lang="ru-RU">
                <a:latin typeface="Tahoma"/>
              </a:rPr>
              <a:t>Если </a:t>
            </a:r>
            <a:r>
              <a:rPr lang="en-US" b="1" i="1">
                <a:latin typeface="Tahoma"/>
              </a:rPr>
              <a:t>I(x, y) </a:t>
            </a:r>
            <a:r>
              <a:rPr lang="ru-RU" b="1" i="1">
                <a:latin typeface="Tahoma"/>
              </a:rPr>
              <a:t>-</a:t>
            </a:r>
            <a:r>
              <a:rPr lang="en-US" b="1" i="1">
                <a:latin typeface="Tahoma"/>
              </a:rPr>
              <a:t> C &gt; T </a:t>
            </a:r>
            <a:r>
              <a:rPr lang="en-US">
                <a:latin typeface="Tahoma"/>
              </a:rPr>
              <a:t>, </a:t>
            </a:r>
            <a:r>
              <a:rPr lang="ru-RU">
                <a:latin typeface="Tahoma"/>
              </a:rPr>
              <a:t>результат</a:t>
            </a:r>
            <a:r>
              <a:rPr lang="en-US">
                <a:latin typeface="Tahoma"/>
              </a:rPr>
              <a:t> 1, </a:t>
            </a:r>
            <a:r>
              <a:rPr lang="ru-RU">
                <a:latin typeface="Tahoma"/>
              </a:rPr>
              <a:t>иначе 0</a:t>
            </a:r>
            <a:r>
              <a:rPr lang="en-US">
                <a:latin typeface="Tahoma"/>
              </a:rPr>
              <a:t>;</a:t>
            </a:r>
            <a:endParaRPr/>
          </a:p>
          <a:p>
            <a:pPr lvl="1">
              <a:spcBef>
                <a:spcPts val="0"/>
              </a:spcBef>
              <a:buClr>
                <a:schemeClr val="tx1"/>
              </a:buClr>
              <a:buSzPct val="90000"/>
              <a:buFont typeface="Wingdings"/>
              <a:buAutoNum type="arabicParenR"/>
              <a:defRPr/>
            </a:pPr>
            <a:endParaRPr lang="en-US">
              <a:latin typeface="Tahoma"/>
            </a:endParaRPr>
          </a:p>
          <a:p>
            <a:pPr lvl="1">
              <a:spcBef>
                <a:spcPts val="0"/>
              </a:spcBef>
              <a:buClr>
                <a:schemeClr val="tx1"/>
              </a:buClr>
              <a:buSzPct val="90000"/>
              <a:buFont typeface="Wingdings"/>
              <a:buAutoNum type="arabicParenR"/>
              <a:defRPr/>
            </a:pPr>
            <a:endParaRPr lang="en-US">
              <a:latin typeface="Tahoma"/>
            </a:endParaRPr>
          </a:p>
          <a:p>
            <a:pPr lvl="1">
              <a:spcBef>
                <a:spcPts val="0"/>
              </a:spcBef>
              <a:buClr>
                <a:schemeClr val="folHlink"/>
              </a:buClr>
              <a:buSzPct val="90000"/>
              <a:buFont typeface="Wingdings"/>
              <a:buNone/>
              <a:defRPr/>
            </a:pPr>
            <a:r>
              <a:rPr lang="ru-RU">
                <a:latin typeface="Tahoma"/>
              </a:rPr>
              <a:t>Варианты выбора </a:t>
            </a:r>
            <a:r>
              <a:rPr lang="en-US">
                <a:latin typeface="Tahoma"/>
              </a:rPr>
              <a:t>C </a:t>
            </a:r>
            <a:r>
              <a:rPr lang="ru-RU">
                <a:latin typeface="Tahoma"/>
              </a:rPr>
              <a:t>по окрестности </a:t>
            </a:r>
            <a:r>
              <a:rPr lang="en-US">
                <a:latin typeface="Tahoma"/>
              </a:rPr>
              <a:t>(x, y):</a:t>
            </a:r>
            <a:endParaRPr/>
          </a:p>
          <a:p>
            <a:pPr lvl="1">
              <a:spcBef>
                <a:spcPts val="0"/>
              </a:spcBef>
              <a:buClr>
                <a:schemeClr val="folHlink"/>
              </a:buClr>
              <a:buSzPct val="90000"/>
              <a:buFont typeface="Wingdings"/>
              <a:buChar char="n"/>
              <a:defRPr/>
            </a:pPr>
            <a:r>
              <a:rPr lang="en-US" b="1" i="1">
                <a:latin typeface="Tahoma"/>
              </a:rPr>
              <a:t>C= </a:t>
            </a:r>
            <a:r>
              <a:rPr lang="ru-RU" b="1" i="1">
                <a:latin typeface="Tahoma"/>
              </a:rPr>
              <a:t>среднее</a:t>
            </a:r>
            <a:endParaRPr lang="en-US" b="1" i="1">
              <a:latin typeface="Tahoma"/>
            </a:endParaRPr>
          </a:p>
          <a:p>
            <a:pPr lvl="1">
              <a:spcBef>
                <a:spcPts val="0"/>
              </a:spcBef>
              <a:buClr>
                <a:schemeClr val="folHlink"/>
              </a:buClr>
              <a:buSzPct val="90000"/>
              <a:buFont typeface="Wingdings"/>
              <a:buChar char="n"/>
              <a:defRPr/>
            </a:pPr>
            <a:r>
              <a:rPr lang="en-US" b="1" i="1">
                <a:latin typeface="Tahoma"/>
              </a:rPr>
              <a:t>C = </a:t>
            </a:r>
            <a:r>
              <a:rPr lang="ru-RU" b="1" i="1">
                <a:latin typeface="Tahoma"/>
              </a:rPr>
              <a:t>медиана</a:t>
            </a:r>
            <a:endParaRPr lang="en-US" b="1" i="1">
              <a:latin typeface="Tahoma"/>
            </a:endParaRPr>
          </a:p>
          <a:p>
            <a:pPr lvl="1">
              <a:spcBef>
                <a:spcPts val="0"/>
              </a:spcBef>
              <a:buClr>
                <a:schemeClr val="folHlink"/>
              </a:buClr>
              <a:buSzPct val="90000"/>
              <a:buFont typeface="Wingdings"/>
              <a:buChar char="n"/>
              <a:defRPr/>
            </a:pPr>
            <a:r>
              <a:rPr lang="en-US" b="1" i="1">
                <a:latin typeface="Tahoma"/>
              </a:rPr>
              <a:t>C = (min + max) / 2</a:t>
            </a:r>
            <a:endParaRPr lang="ru-RU" b="1" i="1">
              <a:latin typeface="Tahoma"/>
            </a:endParaRPr>
          </a:p>
        </p:txBody>
      </p:sp>
      <p:sp>
        <p:nvSpPr>
          <p:cNvPr id="48133" name="Rectangle 5"/>
          <p:cNvSpPr>
            <a:spLocks noChangeArrowheads="1"/>
          </p:cNvSpPr>
          <p:nvPr/>
        </p:nvSpPr>
        <p:spPr bwMode="auto">
          <a:xfrm>
            <a:off x="990600" y="5562600"/>
            <a:ext cx="6858000" cy="64135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lnSpc>
                <a:spcPct val="90000"/>
              </a:lnSpc>
              <a:spcBef>
                <a:spcPts val="0"/>
              </a:spcBef>
              <a:defRPr/>
            </a:pPr>
            <a:r>
              <a:rPr lang="ru-RU" sz="2000" i="1"/>
              <a:t>Обратит</a:t>
            </a:r>
            <a:r>
              <a:rPr lang="en-US" sz="2000" i="1"/>
              <a:t>e</a:t>
            </a:r>
            <a:r>
              <a:rPr lang="ru-RU" sz="2000" i="1"/>
              <a:t> внимание – начинаем учитывать пространственную информацию</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5778" name="Rectangle 2"/>
          <p:cNvSpPr>
            <a:spLocks noChangeArrowheads="1" noGrp="1" noRot="1"/>
          </p:cNvSpPr>
          <p:nvPr>
            <p:ph type="title"/>
          </p:nvPr>
        </p:nvSpPr>
        <p:spPr bwMode="auto"/>
        <p:txBody>
          <a:bodyPr/>
          <a:lstStyle/>
          <a:p>
            <a:pPr>
              <a:defRPr/>
            </a:pPr>
            <a:r>
              <a:rPr lang="ru-RU"/>
              <a:t>Адаптивный порог</a:t>
            </a:r>
            <a:endParaRPr/>
          </a:p>
        </p:txBody>
      </p:sp>
      <p:sp>
        <p:nvSpPr>
          <p:cNvPr id="75789" name="Rectangle 13"/>
          <p:cNvSpPr>
            <a:spLocks noChangeArrowheads="1" noGrp="1"/>
          </p:cNvSpPr>
          <p:nvPr>
            <p:ph type="body" idx="1"/>
          </p:nvPr>
        </p:nvSpPr>
        <p:spPr bwMode="auto"/>
        <p:txBody>
          <a:bodyPr/>
          <a:lstStyle/>
          <a:p>
            <a:pPr>
              <a:defRPr/>
            </a:pPr>
            <a:r>
              <a:rPr lang="ru-RU" sz="2400"/>
              <a:t>Другая формулировка</a:t>
            </a:r>
            <a:endParaRPr/>
          </a:p>
          <a:p>
            <a:pPr lvl="1">
              <a:defRPr/>
            </a:pPr>
            <a:r>
              <a:rPr lang="ru-RU" sz="2000"/>
              <a:t>Приближение фона усреднением</a:t>
            </a:r>
            <a:endParaRPr/>
          </a:p>
          <a:p>
            <a:pPr lvl="1">
              <a:defRPr/>
            </a:pPr>
            <a:r>
              <a:rPr lang="ru-RU" sz="2000"/>
              <a:t>Вычитание фона  - </a:t>
            </a:r>
            <a:r>
              <a:rPr lang="en-US" sz="2000" b="1" i="1"/>
              <a:t>I(x, y) </a:t>
            </a:r>
            <a:r>
              <a:rPr lang="ru-RU" sz="2000" b="1" i="1"/>
              <a:t>–</a:t>
            </a:r>
            <a:r>
              <a:rPr lang="en-US" sz="2000" b="1" i="1"/>
              <a:t> C(x,y) &gt; T</a:t>
            </a:r>
            <a:endParaRPr lang="ru-RU"/>
          </a:p>
        </p:txBody>
      </p:sp>
      <p:sp>
        <p:nvSpPr>
          <p:cNvPr id="49156" name="Text Box 7"/>
          <p:cNvSpPr txBox="1">
            <a:spLocks noChangeArrowheads="1"/>
          </p:cNvSpPr>
          <p:nvPr/>
        </p:nvSpPr>
        <p:spPr bwMode="auto">
          <a:xfrm>
            <a:off x="4859338" y="5842000"/>
            <a:ext cx="2397125"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2000">
                <a:latin typeface="Tahoma"/>
              </a:rPr>
              <a:t>I(x,y) - C(x,y), </a:t>
            </a:r>
            <a:r>
              <a:rPr lang="en-US" sz="2000"/>
              <a:t>r=18</a:t>
            </a:r>
            <a:endParaRPr lang="ru-RU" sz="2000"/>
          </a:p>
        </p:txBody>
      </p:sp>
      <p:sp>
        <p:nvSpPr>
          <p:cNvPr id="49157" name="Text Box 10"/>
          <p:cNvSpPr txBox="1">
            <a:spLocks noChangeArrowheads="1"/>
          </p:cNvSpPr>
          <p:nvPr/>
        </p:nvSpPr>
        <p:spPr bwMode="auto">
          <a:xfrm>
            <a:off x="2644775" y="5834063"/>
            <a:ext cx="1290638"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000">
                <a:latin typeface="Tahoma"/>
              </a:rPr>
              <a:t>Исходное</a:t>
            </a:r>
            <a:endParaRPr/>
          </a:p>
        </p:txBody>
      </p:sp>
      <p:pic>
        <p:nvPicPr>
          <p:cNvPr id="49158" name="Picture 11" descr="adaptive_thresh"/>
          <p:cNvPicPr>
            <a:picLocks noChangeAspect="1" noChangeArrowheads="1"/>
          </p:cNvPicPr>
          <p:nvPr/>
        </p:nvPicPr>
        <p:blipFill>
          <a:blip r:embed="rId3"/>
          <a:stretch/>
        </p:blipFill>
        <p:spPr bwMode="auto">
          <a:xfrm>
            <a:off x="2339975" y="3113088"/>
            <a:ext cx="1905000" cy="2705100"/>
          </a:xfrm>
          <a:prstGeom prst="rect">
            <a:avLst/>
          </a:prstGeom>
          <a:noFill/>
          <a:ln w="9525">
            <a:solidFill>
              <a:schemeClr val="tx1"/>
            </a:solidFill>
            <a:miter lim="800000"/>
            <a:headEnd/>
            <a:tailEnd/>
          </a:ln>
        </p:spPr>
      </p:pic>
      <p:pic>
        <p:nvPicPr>
          <p:cNvPr id="49159" name="Picture 12" descr="adaptive_thresh2"/>
          <p:cNvPicPr>
            <a:picLocks noChangeAspect="1" noChangeArrowheads="1"/>
          </p:cNvPicPr>
          <p:nvPr/>
        </p:nvPicPr>
        <p:blipFill>
          <a:blip r:embed="rId4"/>
          <a:stretch/>
        </p:blipFill>
        <p:spPr bwMode="auto">
          <a:xfrm>
            <a:off x="5068888" y="3113088"/>
            <a:ext cx="1905000" cy="2705100"/>
          </a:xfrm>
          <a:prstGeom prst="rect">
            <a:avLst/>
          </a:prstGeom>
          <a:noFill/>
          <a:ln w="9525">
            <a:solidFill>
              <a:schemeClr val="tx1"/>
            </a:solid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1138" name="Rectangle 2"/>
          <p:cNvSpPr>
            <a:spLocks noChangeArrowheads="1" noGrp="1" noRot="1"/>
          </p:cNvSpPr>
          <p:nvPr>
            <p:ph type="title"/>
          </p:nvPr>
        </p:nvSpPr>
        <p:spPr bwMode="auto"/>
        <p:txBody>
          <a:bodyPr/>
          <a:lstStyle/>
          <a:p>
            <a:pPr>
              <a:defRPr/>
            </a:pPr>
            <a:r>
              <a:rPr lang="ru-RU"/>
              <a:t>Адаптивный порог</a:t>
            </a:r>
            <a:endParaRPr/>
          </a:p>
        </p:txBody>
      </p:sp>
      <p:sp>
        <p:nvSpPr>
          <p:cNvPr id="91143" name="Rectangle 7"/>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342900" indent="-342900">
              <a:spcBef>
                <a:spcPts val="0"/>
              </a:spcBef>
              <a:buClr>
                <a:schemeClr val="hlink"/>
              </a:buClr>
              <a:buSzPct val="70000"/>
              <a:buFont typeface="Wingdings"/>
              <a:buChar char="n"/>
              <a:defRPr/>
            </a:pPr>
            <a:r>
              <a:rPr lang="ru-RU" sz="2400">
                <a:latin typeface="Arial"/>
              </a:rPr>
              <a:t>Хорошо работает</a:t>
            </a:r>
            <a:endParaRPr/>
          </a:p>
          <a:p>
            <a:pPr marL="742950" lvl="1" indent="-285750">
              <a:spcBef>
                <a:spcPts val="0"/>
              </a:spcBef>
              <a:buClr>
                <a:schemeClr val="accent2"/>
              </a:buClr>
              <a:buSzPct val="70000"/>
              <a:buFont typeface="Wingdings"/>
              <a:buChar char="n"/>
              <a:defRPr/>
            </a:pPr>
            <a:r>
              <a:rPr lang="ru-RU" sz="2000">
                <a:latin typeface="Arial"/>
              </a:rPr>
              <a:t>Когда размер искомого объекта заметно меньше размера оцениваемой окрестности</a:t>
            </a:r>
            <a:endParaRPr/>
          </a:p>
          <a:p>
            <a:pPr marL="342900" indent="-342900">
              <a:spcBef>
                <a:spcPts val="0"/>
              </a:spcBef>
              <a:buClr>
                <a:schemeClr val="hlink"/>
              </a:buClr>
              <a:buSzPct val="70000"/>
              <a:buFont typeface="Wingdings"/>
              <a:buChar char="n"/>
              <a:defRPr/>
            </a:pPr>
            <a:r>
              <a:rPr lang="ru-RU" sz="2400">
                <a:latin typeface="Arial"/>
              </a:rPr>
              <a:t>Хуже работает, </a:t>
            </a:r>
            <a:endParaRPr/>
          </a:p>
          <a:p>
            <a:pPr marL="742950" lvl="1" indent="-285750">
              <a:spcBef>
                <a:spcPts val="0"/>
              </a:spcBef>
              <a:buClr>
                <a:schemeClr val="accent2"/>
              </a:buClr>
              <a:buSzPct val="70000"/>
              <a:buFont typeface="Wingdings"/>
              <a:buChar char="n"/>
              <a:defRPr/>
            </a:pPr>
            <a:r>
              <a:rPr lang="ru-RU" sz="2000">
                <a:latin typeface="Arial"/>
              </a:rPr>
              <a:t>Когда объект велик по сравнению с самим изображением</a:t>
            </a:r>
            <a:endParaRPr/>
          </a:p>
        </p:txBody>
      </p:sp>
      <p:pic>
        <p:nvPicPr>
          <p:cNvPr id="50180" name="Picture 8" descr="wdg3adp2"/>
          <p:cNvPicPr>
            <a:picLocks noChangeAspect="1" noChangeArrowheads="1"/>
          </p:cNvPicPr>
          <p:nvPr/>
        </p:nvPicPr>
        <p:blipFill>
          <a:blip r:embed="rId3"/>
          <a:stretch/>
        </p:blipFill>
        <p:spPr bwMode="auto">
          <a:xfrm>
            <a:off x="4570413" y="3944938"/>
            <a:ext cx="1512887" cy="1146175"/>
          </a:xfrm>
          <a:prstGeom prst="rect">
            <a:avLst/>
          </a:prstGeom>
          <a:noFill/>
          <a:ln w="9525">
            <a:solidFill>
              <a:schemeClr val="tx1"/>
            </a:solidFill>
            <a:miter lim="800000"/>
            <a:headEnd/>
            <a:tailEnd/>
          </a:ln>
        </p:spPr>
      </p:pic>
      <p:pic>
        <p:nvPicPr>
          <p:cNvPr id="50181" name="Picture 9" descr="wdg3"/>
          <p:cNvPicPr>
            <a:picLocks noChangeAspect="1" noChangeArrowheads="1"/>
          </p:cNvPicPr>
          <p:nvPr/>
        </p:nvPicPr>
        <p:blipFill>
          <a:blip r:embed="rId4"/>
          <a:stretch/>
        </p:blipFill>
        <p:spPr bwMode="auto">
          <a:xfrm>
            <a:off x="1114425" y="3944938"/>
            <a:ext cx="1512888" cy="1146175"/>
          </a:xfrm>
          <a:prstGeom prst="rect">
            <a:avLst/>
          </a:prstGeom>
          <a:noFill/>
          <a:ln w="9525">
            <a:solidFill>
              <a:schemeClr val="tx1"/>
            </a:solidFill>
            <a:miter lim="800000"/>
            <a:headEnd/>
            <a:tailEnd/>
          </a:ln>
        </p:spPr>
      </p:pic>
      <p:pic>
        <p:nvPicPr>
          <p:cNvPr id="50182" name="Picture 10" descr="wdg3adp1"/>
          <p:cNvPicPr>
            <a:picLocks noChangeAspect="1" noChangeArrowheads="1"/>
          </p:cNvPicPr>
          <p:nvPr/>
        </p:nvPicPr>
        <p:blipFill>
          <a:blip r:embed="rId5"/>
          <a:stretch/>
        </p:blipFill>
        <p:spPr bwMode="auto">
          <a:xfrm>
            <a:off x="2843213" y="3944938"/>
            <a:ext cx="1511300" cy="1144587"/>
          </a:xfrm>
          <a:prstGeom prst="rect">
            <a:avLst/>
          </a:prstGeom>
          <a:noFill/>
          <a:ln w="9525">
            <a:solidFill>
              <a:schemeClr val="tx1"/>
            </a:solidFill>
            <a:miter lim="800000"/>
            <a:headEnd/>
            <a:tailEnd/>
          </a:ln>
        </p:spPr>
      </p:pic>
      <p:sp>
        <p:nvSpPr>
          <p:cNvPr id="50183" name="Text Box 11"/>
          <p:cNvSpPr txBox="1">
            <a:spLocks noChangeArrowheads="1"/>
          </p:cNvSpPr>
          <p:nvPr/>
        </p:nvSpPr>
        <p:spPr bwMode="auto">
          <a:xfrm>
            <a:off x="3252788" y="5307013"/>
            <a:ext cx="598487"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2000">
                <a:latin typeface="Tahoma"/>
              </a:rPr>
              <a:t>r=7</a:t>
            </a:r>
            <a:endParaRPr lang="ru-RU" sz="2000">
              <a:latin typeface="Tahoma"/>
            </a:endParaRPr>
          </a:p>
        </p:txBody>
      </p:sp>
      <p:sp>
        <p:nvSpPr>
          <p:cNvPr id="50184" name="Text Box 12"/>
          <p:cNvSpPr txBox="1">
            <a:spLocks noChangeArrowheads="1"/>
          </p:cNvSpPr>
          <p:nvPr/>
        </p:nvSpPr>
        <p:spPr bwMode="auto">
          <a:xfrm>
            <a:off x="4932363" y="5300663"/>
            <a:ext cx="874712"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2000">
                <a:latin typeface="Tahoma"/>
              </a:rPr>
              <a:t>r=</a:t>
            </a:r>
            <a:r>
              <a:rPr lang="ru-RU" sz="2000">
                <a:latin typeface="Tahoma"/>
              </a:rPr>
              <a:t>140</a:t>
            </a:r>
            <a:endParaRPr/>
          </a:p>
        </p:txBody>
      </p:sp>
      <p:sp>
        <p:nvSpPr>
          <p:cNvPr id="50185" name="Text Box 13"/>
          <p:cNvSpPr txBox="1">
            <a:spLocks noChangeArrowheads="1"/>
          </p:cNvSpPr>
          <p:nvPr/>
        </p:nvSpPr>
        <p:spPr bwMode="auto">
          <a:xfrm>
            <a:off x="1104900" y="5300663"/>
            <a:ext cx="1290638"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000">
                <a:latin typeface="Tahoma"/>
              </a:rPr>
              <a:t>Исходное</a:t>
            </a:r>
            <a:endParaRPr/>
          </a:p>
        </p:txBody>
      </p:sp>
      <p:pic>
        <p:nvPicPr>
          <p:cNvPr id="50186" name="Picture 14" descr="300_rad"/>
          <p:cNvPicPr>
            <a:picLocks noChangeAspect="1" noChangeArrowheads="1"/>
          </p:cNvPicPr>
          <p:nvPr/>
        </p:nvPicPr>
        <p:blipFill>
          <a:blip r:embed="rId6"/>
          <a:stretch/>
        </p:blipFill>
        <p:spPr bwMode="auto">
          <a:xfrm>
            <a:off x="6261100" y="3933824"/>
            <a:ext cx="1406525" cy="1168400"/>
          </a:xfrm>
          <a:prstGeom prst="rect">
            <a:avLst/>
          </a:prstGeom>
          <a:noFill/>
          <a:ln>
            <a:noFill/>
          </a:ln>
        </p:spPr>
      </p:pic>
      <p:sp>
        <p:nvSpPr>
          <p:cNvPr id="50187" name="Text Box 15"/>
          <p:cNvSpPr txBox="1">
            <a:spLocks noChangeArrowheads="1"/>
          </p:cNvSpPr>
          <p:nvPr/>
        </p:nvSpPr>
        <p:spPr bwMode="auto">
          <a:xfrm>
            <a:off x="6516688" y="5300663"/>
            <a:ext cx="874712" cy="396875"/>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2000">
                <a:latin typeface="Tahoma"/>
              </a:rPr>
              <a:t>r=</a:t>
            </a:r>
            <a:r>
              <a:rPr lang="ru-RU" sz="2000">
                <a:latin typeface="Tahoma"/>
              </a:rPr>
              <a:t>300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Электромагнитные волны</a:t>
            </a:r>
            <a:endParaRPr/>
          </a:p>
        </p:txBody>
      </p:sp>
      <p:sp>
        <p:nvSpPr>
          <p:cNvPr id="9" name="Текст 8"/>
          <p:cNvSpPr>
            <a:spLocks noGrp="1"/>
          </p:cNvSpPr>
          <p:nvPr>
            <p:ph type="body" idx="2"/>
          </p:nvPr>
        </p:nvSpPr>
        <p:spPr bwMode="auto"/>
        <p:txBody>
          <a:bodyPr>
            <a:normAutofit fontScale="92500"/>
          </a:bodyPr>
          <a:lstStyle/>
          <a:p>
            <a:pPr>
              <a:defRPr/>
            </a:pPr>
            <a:r>
              <a:rPr lang="ru-RU" u="sng">
                <a:hlinkClick r:id="rId2" tooltip="Радиоволны"/>
              </a:rPr>
              <a:t>радиоволны</a:t>
            </a:r>
            <a:r>
              <a:rPr lang="ru-RU"/>
              <a:t> (начиная со сверхдлинных),</a:t>
            </a:r>
            <a:endParaRPr/>
          </a:p>
          <a:p>
            <a:pPr>
              <a:defRPr/>
            </a:pPr>
            <a:r>
              <a:rPr lang="ru-RU" u="sng">
                <a:hlinkClick r:id="rId3" tooltip="Терагерцевое излучение"/>
              </a:rPr>
              <a:t>терагерцевое</a:t>
            </a:r>
            <a:r>
              <a:rPr lang="ru-RU" u="sng">
                <a:hlinkClick r:id="rId3" tooltip="Терагерцевое излучение"/>
              </a:rPr>
              <a:t> излучение</a:t>
            </a:r>
            <a:r>
              <a:rPr lang="ru-RU"/>
              <a:t>,</a:t>
            </a:r>
            <a:endParaRPr/>
          </a:p>
          <a:p>
            <a:pPr>
              <a:defRPr/>
            </a:pPr>
            <a:r>
              <a:rPr lang="ru-RU" u="sng">
                <a:hlinkClick r:id="rId4" tooltip="Инфракрасное излучение"/>
              </a:rPr>
              <a:t>инфракрасное излучение</a:t>
            </a:r>
            <a:r>
              <a:rPr lang="ru-RU"/>
              <a:t>,</a:t>
            </a:r>
            <a:endParaRPr/>
          </a:p>
          <a:p>
            <a:pPr>
              <a:defRPr/>
            </a:pPr>
            <a:r>
              <a:rPr lang="ru-RU" u="sng">
                <a:hlinkClick r:id="rId5" tooltip="Видимый свет"/>
              </a:rPr>
              <a:t>видимый свет</a:t>
            </a:r>
            <a:r>
              <a:rPr lang="ru-RU"/>
              <a:t>,</a:t>
            </a:r>
            <a:endParaRPr/>
          </a:p>
          <a:p>
            <a:pPr>
              <a:defRPr/>
            </a:pPr>
            <a:r>
              <a:rPr lang="ru-RU" u="sng">
                <a:hlinkClick r:id="rId6" tooltip="Ультрафиолетовое излучение"/>
              </a:rPr>
              <a:t>ультрафиолетовое излучение</a:t>
            </a:r>
            <a:r>
              <a:rPr lang="ru-RU"/>
              <a:t>,</a:t>
            </a:r>
            <a:endParaRPr/>
          </a:p>
          <a:p>
            <a:pPr>
              <a:defRPr/>
            </a:pPr>
            <a:r>
              <a:rPr lang="ru-RU" u="sng">
                <a:hlinkClick r:id="rId7" tooltip="Рентгеновское излучение"/>
              </a:rPr>
              <a:t>рентгеновское излучение</a:t>
            </a:r>
            <a:r>
              <a:rPr lang="ru-RU"/>
              <a:t> и </a:t>
            </a:r>
            <a:r>
              <a:rPr lang="ru-RU" u="sng">
                <a:hlinkClick r:id="rId8" tooltip="Гамма-излучение"/>
              </a:rPr>
              <a:t>жёсткое (гамма-излучение)</a:t>
            </a:r>
            <a:r>
              <a:rPr lang="ru-RU"/>
              <a:t> (см. ниже, см. также рисунок).</a:t>
            </a:r>
            <a:endParaRPr/>
          </a:p>
          <a:p>
            <a:pPr>
              <a:defRPr/>
            </a:pPr>
            <a:endParaRPr lang="ru-RU"/>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1920px-EM_spectrum.svg.png"/>
          <p:cNvPicPr>
            <a:picLocks noChangeAspect="1" noGrp="1"/>
          </p:cNvPicPr>
          <p:nvPr>
            <p:ph sz="quarter" idx="1"/>
          </p:nvPr>
        </p:nvPicPr>
        <p:blipFill>
          <a:blip r:embed="rId9"/>
          <a:stretch/>
        </p:blipFill>
        <p:spPr bwMode="auto">
          <a:xfrm>
            <a:off x="107504" y="116632"/>
            <a:ext cx="5715000" cy="3056930"/>
          </a:xfrm>
          <a:prstGeom prst="rect">
            <a:avLst/>
          </a:prstGeom>
        </p:spPr>
      </p:pic>
      <p:sp>
        <p:nvSpPr>
          <p:cNvPr id="10" name="TextBox 9"/>
          <p:cNvSpPr txBox="1"/>
          <p:nvPr/>
        </p:nvSpPr>
        <p:spPr bwMode="auto">
          <a:xfrm>
            <a:off x="683569" y="4005064"/>
            <a:ext cx="5400600" cy="646331"/>
          </a:xfrm>
          <a:prstGeom prst="rect">
            <a:avLst/>
          </a:prstGeom>
          <a:noFill/>
        </p:spPr>
        <p:txBody>
          <a:bodyPr wrap="square" rtlCol="0">
            <a:spAutoFit/>
          </a:bodyPr>
          <a:lstStyle/>
          <a:p>
            <a:pPr>
              <a:defRPr/>
            </a:pPr>
            <a:r>
              <a:rPr lang="ru-RU"/>
              <a:t>Особенность биомедицинских изображений: всегда </a:t>
            </a:r>
            <a:r>
              <a:rPr lang="ru-RU"/>
              <a:t>оттенки серого </a:t>
            </a:r>
            <a:r>
              <a:rPr lang="ru-RU"/>
              <a:t></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b="1"/>
              <a:t>Broad </a:t>
            </a:r>
            <a:r>
              <a:rPr lang="en-US" b="1"/>
              <a:t>Bioimage</a:t>
            </a:r>
            <a:r>
              <a:rPr lang="en-US" b="1"/>
              <a:t> Benchmark Collection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Коллекция изображений микроскопии. </a:t>
            </a:r>
            <a:endParaRPr/>
          </a:p>
          <a:p>
            <a:pPr>
              <a:defRPr/>
            </a:pPr>
            <a:r>
              <a:rPr lang="ru-RU"/>
              <a:t>Описаны различные </a:t>
            </a:r>
            <a:r>
              <a:rPr lang="ru-RU"/>
              <a:t>биолологические</a:t>
            </a:r>
            <a:r>
              <a:rPr lang="ru-RU"/>
              <a:t> применения.</a:t>
            </a:r>
            <a:endParaRPr/>
          </a:p>
          <a:p>
            <a:pPr>
              <a:defRPr/>
            </a:pPr>
            <a:r>
              <a:rPr lang="ru-RU"/>
              <a:t>Источник: </a:t>
            </a:r>
            <a:r>
              <a:rPr lang="en-US" u="sng">
                <a:hlinkClick r:id="rId2" tooltip="https://data.broadinstitute.org/bbbc/"/>
              </a:rPr>
              <a:t>https://data.broadinstitute.org/bbbc/</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323850" y="274638"/>
            <a:ext cx="7416800" cy="796925"/>
          </a:xfrm>
        </p:spPr>
        <p:txBody>
          <a:bodyPr/>
          <a:lstStyle/>
          <a:p>
            <a:pPr>
              <a:defRPr/>
            </a:pPr>
            <a:r>
              <a:rPr lang="ru-RU" sz="3600" b="0"/>
              <a:t>Метод </a:t>
            </a:r>
            <a:r>
              <a:rPr lang="ru-RU" sz="3600" b="0"/>
              <a:t>Оцу</a:t>
            </a:r>
            <a:r>
              <a:rPr lang="en-US" sz="3600" b="0"/>
              <a:t> </a:t>
            </a:r>
            <a:r>
              <a:rPr lang="en-US" sz="1400" b="0"/>
              <a:t>(Otsu, </a:t>
            </a:r>
            <a:r>
              <a:rPr lang="ru-RU" sz="1400" b="0"/>
              <a:t>Википедия</a:t>
            </a:r>
            <a:r>
              <a:rPr lang="en-US" sz="1400" b="0"/>
              <a:t>)</a:t>
            </a:r>
            <a:endParaRPr lang="ru-RU" sz="3600"/>
          </a:p>
        </p:txBody>
      </p:sp>
      <p:sp>
        <p:nvSpPr>
          <p:cNvPr id="51203" name="Прямоугольник 14"/>
          <p:cNvSpPr>
            <a:spLocks noChangeArrowheads="1"/>
          </p:cNvSpPr>
          <p:nvPr/>
        </p:nvSpPr>
        <p:spPr bwMode="auto">
          <a:xfrm>
            <a:off x="142875" y="1214438"/>
            <a:ext cx="9072563" cy="1169987"/>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400">
                <a:latin typeface="Times New Roman"/>
                <a:cs typeface="Times New Roman"/>
              </a:rPr>
              <a:t>В области компьютерного распознавания образов и обработки изображения, Метод Оцу используется для выполнения пороговой бинаризации полутоновых изображений. Алгоритм предполагает наличие в изображении двух классов пикселов (например, текстовые и фоновые) и ищет оптимальный порог, разделяющий эти два класса так, чтобы их внутриклассовая дисперсия была минимальна</a:t>
            </a:r>
            <a:r>
              <a:rPr lang="en-US" sz="1400">
                <a:latin typeface="Times New Roman"/>
                <a:cs typeface="Times New Roman"/>
              </a:rPr>
              <a:t> [1]</a:t>
            </a:r>
            <a:r>
              <a:rPr lang="ru-RU" sz="1400">
                <a:latin typeface="Times New Roman"/>
                <a:cs typeface="Times New Roman"/>
              </a:rPr>
              <a:t>. Оригинальный метод был улучшен для поддержки многоуровневых порогов</a:t>
            </a:r>
            <a:r>
              <a:rPr lang="en-US" sz="1400">
                <a:latin typeface="Times New Roman"/>
                <a:cs typeface="Times New Roman"/>
              </a:rPr>
              <a:t> [2]</a:t>
            </a:r>
            <a:r>
              <a:rPr lang="ru-RU" sz="1400">
                <a:latin typeface="Times New Roman"/>
                <a:cs typeface="Times New Roman"/>
              </a:rPr>
              <a:t>, и на него ссылаются как на Мульти Оцу Метод.</a:t>
            </a:r>
            <a:endParaRPr/>
          </a:p>
        </p:txBody>
      </p:sp>
      <p:sp>
        <p:nvSpPr>
          <p:cNvPr id="16" name="TextBox 15"/>
          <p:cNvSpPr txBox="1"/>
          <p:nvPr/>
        </p:nvSpPr>
        <p:spPr bwMode="auto">
          <a:xfrm>
            <a:off x="357188" y="2500313"/>
            <a:ext cx="8572500" cy="4062412"/>
          </a:xfrm>
          <a:prstGeom prst="rect">
            <a:avLst/>
          </a:prstGeom>
          <a:noFill/>
        </p:spPr>
        <p:txBody>
          <a:bodyPr>
            <a:spAutoFit/>
          </a:bodyPr>
          <a:lstStyle/>
          <a:p>
            <a:pPr>
              <a:defRPr/>
            </a:pPr>
            <a:r>
              <a:rPr lang="ru-RU" sz="1400">
                <a:latin typeface="Times New Roman"/>
                <a:cs typeface="Times New Roman"/>
              </a:rPr>
              <a:t>Метод </a:t>
            </a:r>
            <a:r>
              <a:rPr lang="ru-RU" sz="1400">
                <a:latin typeface="Times New Roman"/>
                <a:cs typeface="Times New Roman"/>
              </a:rPr>
              <a:t>Оцу</a:t>
            </a:r>
            <a:r>
              <a:rPr lang="ru-RU" sz="1400">
                <a:latin typeface="Times New Roman"/>
                <a:cs typeface="Times New Roman"/>
              </a:rPr>
              <a:t> ищет порог (</a:t>
            </a:r>
            <a:r>
              <a:rPr lang="en-US" sz="1400">
                <a:latin typeface="Times New Roman"/>
                <a:cs typeface="Times New Roman"/>
              </a:rPr>
              <a:t> </a:t>
            </a:r>
            <a:r>
              <a:rPr lang="en-US" sz="1400" i="1">
                <a:latin typeface="Times New Roman"/>
                <a:cs typeface="Times New Roman"/>
              </a:rPr>
              <a:t>t </a:t>
            </a:r>
            <a:r>
              <a:rPr lang="ru-RU" sz="1400">
                <a:latin typeface="Times New Roman"/>
                <a:cs typeface="Times New Roman"/>
              </a:rPr>
              <a:t>)</a:t>
            </a:r>
            <a:r>
              <a:rPr lang="ru-RU" sz="1400" i="1">
                <a:latin typeface="Times New Roman"/>
                <a:cs typeface="Times New Roman"/>
              </a:rPr>
              <a:t>,</a:t>
            </a:r>
            <a:r>
              <a:rPr lang="ru-RU" sz="1400">
                <a:latin typeface="Times New Roman"/>
                <a:cs typeface="Times New Roman"/>
              </a:rPr>
              <a:t> уменьшающий дисперсию внутри класса, которая определяется как взвешенная сумма дисперсий двух классов:</a:t>
            </a:r>
            <a:br>
              <a:rPr lang="ru-RU" sz="1400">
                <a:latin typeface="Times New Roman"/>
                <a:cs typeface="Times New Roman"/>
              </a:rPr>
            </a:br>
            <a:br>
              <a:rPr lang="ru-RU" sz="1400">
                <a:latin typeface="Times New Roman"/>
                <a:cs typeface="Times New Roman"/>
              </a:rPr>
            </a:br>
            <a:r>
              <a:rPr lang="ru-RU" sz="1400">
                <a:latin typeface="Times New Roman"/>
                <a:cs typeface="Times New Roman"/>
              </a:rPr>
              <a:t>Веса </a:t>
            </a:r>
            <a:r>
              <a:rPr lang="ru-RU" sz="1400">
                <a:latin typeface="Times New Roman"/>
                <a:cs typeface="Times New Roman"/>
              </a:rPr>
              <a:t>ω</a:t>
            </a:r>
            <a:r>
              <a:rPr lang="ru-RU" sz="1400" baseline="-25000">
                <a:latin typeface="Times New Roman"/>
                <a:cs typeface="Times New Roman"/>
              </a:rPr>
              <a:t>i</a:t>
            </a:r>
            <a:r>
              <a:rPr lang="ru-RU" sz="1400">
                <a:latin typeface="Times New Roman"/>
                <a:cs typeface="Times New Roman"/>
              </a:rPr>
              <a:t> - это вероятности двух классов разделенных порогом</a:t>
            </a:r>
            <a:r>
              <a:rPr lang="en-US" sz="1400">
                <a:latin typeface="Times New Roman"/>
                <a:cs typeface="Times New Roman"/>
              </a:rPr>
              <a:t> </a:t>
            </a:r>
            <a:r>
              <a:rPr lang="ru-RU" sz="1400">
                <a:latin typeface="Times New Roman"/>
                <a:cs typeface="Times New Roman"/>
              </a:rPr>
              <a:t> </a:t>
            </a:r>
            <a:r>
              <a:rPr lang="ru-RU" sz="1400" i="1">
                <a:latin typeface="Times New Roman"/>
                <a:cs typeface="Times New Roman"/>
              </a:rPr>
              <a:t>t</a:t>
            </a:r>
            <a:r>
              <a:rPr lang="ru-RU" sz="1400">
                <a:latin typeface="Times New Roman"/>
                <a:cs typeface="Times New Roman"/>
              </a:rPr>
              <a:t>, а σ</a:t>
            </a:r>
            <a:r>
              <a:rPr lang="ru-RU" sz="1400" baseline="30000">
                <a:latin typeface="Times New Roman"/>
                <a:cs typeface="Times New Roman"/>
              </a:rPr>
              <a:t>2</a:t>
            </a:r>
            <a:r>
              <a:rPr lang="ru-RU" sz="1400" baseline="-25000">
                <a:latin typeface="Times New Roman"/>
                <a:cs typeface="Times New Roman"/>
              </a:rPr>
              <a:t>i</a:t>
            </a:r>
            <a:r>
              <a:rPr lang="ru-RU" sz="1400">
                <a:latin typeface="Times New Roman"/>
                <a:cs typeface="Times New Roman"/>
              </a:rPr>
              <a:t> - дисперсия этих классов.</a:t>
            </a:r>
            <a:endParaRPr/>
          </a:p>
          <a:p>
            <a:pPr>
              <a:defRPr/>
            </a:pPr>
            <a:r>
              <a:rPr lang="ru-RU" sz="1400">
                <a:latin typeface="Times New Roman"/>
                <a:cs typeface="Times New Roman"/>
              </a:rPr>
              <a:t>Оцу</a:t>
            </a:r>
            <a:r>
              <a:rPr lang="ru-RU" sz="1400">
                <a:latin typeface="Times New Roman"/>
                <a:cs typeface="Times New Roman"/>
              </a:rPr>
              <a:t> показал, что минимизация дисперсии внутри класса - это то же самое, что и максимизация дисперсии между классами </a:t>
            </a:r>
            <a:r>
              <a:rPr lang="en-US" sz="1400">
                <a:latin typeface="Times New Roman"/>
                <a:cs typeface="Times New Roman"/>
              </a:rPr>
              <a:t>[1]</a:t>
            </a:r>
            <a:r>
              <a:rPr lang="ru-RU" sz="1400">
                <a:latin typeface="Times New Roman"/>
                <a:cs typeface="Times New Roman"/>
              </a:rPr>
              <a:t>:</a:t>
            </a:r>
            <a:br>
              <a:rPr lang="ru-RU" sz="1400">
                <a:latin typeface="Times New Roman"/>
                <a:cs typeface="Times New Roman"/>
              </a:rPr>
            </a:br>
            <a:br>
              <a:rPr lang="ru-RU" sz="1400">
                <a:latin typeface="Times New Roman"/>
                <a:cs typeface="Times New Roman"/>
              </a:rPr>
            </a:br>
            <a:r>
              <a:rPr lang="ru-RU" sz="1400">
                <a:latin typeface="Times New Roman"/>
                <a:cs typeface="Times New Roman"/>
              </a:rPr>
              <a:t>которая выражается в терминах вероятности </a:t>
            </a:r>
            <a:r>
              <a:rPr lang="ru-RU" sz="1400">
                <a:latin typeface="Times New Roman"/>
                <a:cs typeface="Times New Roman"/>
              </a:rPr>
              <a:t>ω</a:t>
            </a:r>
            <a:r>
              <a:rPr lang="ru-RU" sz="1400" baseline="-25000">
                <a:latin typeface="Times New Roman"/>
                <a:cs typeface="Times New Roman"/>
              </a:rPr>
              <a:t>i</a:t>
            </a:r>
            <a:r>
              <a:rPr lang="ru-RU" sz="1400">
                <a:latin typeface="Times New Roman"/>
                <a:cs typeface="Times New Roman"/>
              </a:rPr>
              <a:t> и средне арифметического класса </a:t>
            </a:r>
            <a:r>
              <a:rPr lang="ru-RU" sz="1400">
                <a:latin typeface="Times New Roman"/>
                <a:cs typeface="Times New Roman"/>
              </a:rPr>
              <a:t>μ</a:t>
            </a:r>
            <a:r>
              <a:rPr lang="ru-RU" sz="1400" baseline="-25000">
                <a:latin typeface="Times New Roman"/>
                <a:cs typeface="Times New Roman"/>
              </a:rPr>
              <a:t>i</a:t>
            </a:r>
            <a:r>
              <a:rPr lang="ru-RU" sz="1400">
                <a:latin typeface="Times New Roman"/>
                <a:cs typeface="Times New Roman"/>
              </a:rPr>
              <a:t>, которые в свою очередь могут обновляться итеративно. Эта идея привела к эффективному </a:t>
            </a:r>
            <a:r>
              <a:rPr lang="ru-RU" sz="1400" b="1">
                <a:solidFill>
                  <a:srgbClr val="FFFF00"/>
                </a:solidFill>
                <a:latin typeface="Times New Roman"/>
                <a:cs typeface="Times New Roman"/>
              </a:rPr>
              <a:t>алгоритму</a:t>
            </a:r>
            <a:r>
              <a:rPr lang="ru-RU" sz="1400">
                <a:latin typeface="Times New Roman"/>
                <a:cs typeface="Times New Roman"/>
              </a:rPr>
              <a:t>:</a:t>
            </a:r>
            <a:endParaRPr/>
          </a:p>
          <a:p>
            <a:pPr marL="228600" indent="-228600">
              <a:buFont typeface="+mj-lt"/>
              <a:buAutoNum type="arabicPeriod"/>
              <a:defRPr/>
            </a:pPr>
            <a:r>
              <a:rPr lang="ru-RU" sz="1200">
                <a:latin typeface="Times New Roman"/>
                <a:cs typeface="Times New Roman"/>
              </a:rPr>
              <a:t>Вычислить гистограмму и вероятность для каждого уровня интенсивности.</a:t>
            </a:r>
            <a:endParaRPr/>
          </a:p>
          <a:p>
            <a:pPr marL="228600" indent="-228600">
              <a:buFont typeface="+mj-lt"/>
              <a:buAutoNum type="arabicPeriod"/>
              <a:defRPr/>
            </a:pPr>
            <a:r>
              <a:rPr lang="ru-RU" sz="1200">
                <a:latin typeface="Times New Roman"/>
                <a:cs typeface="Times New Roman"/>
              </a:rPr>
              <a:t>Вычислить начальные значения для </a:t>
            </a:r>
            <a:r>
              <a:rPr lang="el-GR" sz="1200">
                <a:latin typeface="Times New Roman"/>
                <a:cs typeface="Times New Roman"/>
              </a:rPr>
              <a:t>ω</a:t>
            </a:r>
            <a:r>
              <a:rPr lang="en-US" sz="1200" baseline="-25000">
                <a:latin typeface="Times New Roman"/>
                <a:cs typeface="Times New Roman"/>
              </a:rPr>
              <a:t>i</a:t>
            </a:r>
            <a:r>
              <a:rPr lang="en-US" sz="1200">
                <a:latin typeface="Times New Roman"/>
                <a:cs typeface="Times New Roman"/>
              </a:rPr>
              <a:t>(0) </a:t>
            </a:r>
            <a:r>
              <a:rPr lang="ru-RU" sz="1200">
                <a:latin typeface="Times New Roman"/>
                <a:cs typeface="Times New Roman"/>
              </a:rPr>
              <a:t>и </a:t>
            </a:r>
            <a:r>
              <a:rPr lang="el-GR" sz="1200">
                <a:latin typeface="Times New Roman"/>
                <a:cs typeface="Times New Roman"/>
              </a:rPr>
              <a:t>μ</a:t>
            </a:r>
            <a:r>
              <a:rPr lang="en-US" sz="1200" baseline="-25000">
                <a:latin typeface="Times New Roman"/>
                <a:cs typeface="Times New Roman"/>
              </a:rPr>
              <a:t>i</a:t>
            </a:r>
            <a:r>
              <a:rPr lang="en-US" sz="1200">
                <a:latin typeface="Times New Roman"/>
                <a:cs typeface="Times New Roman"/>
              </a:rPr>
              <a:t>(0).</a:t>
            </a:r>
            <a:endParaRPr/>
          </a:p>
          <a:p>
            <a:pPr marL="228600" indent="-228600">
              <a:buFont typeface="+mj-lt"/>
              <a:buAutoNum type="arabicPeriod"/>
              <a:defRPr/>
            </a:pPr>
            <a:r>
              <a:rPr lang="ru-RU" sz="1200">
                <a:latin typeface="Times New Roman"/>
                <a:cs typeface="Times New Roman"/>
              </a:rPr>
              <a:t>Для каждого значения порога от </a:t>
            </a:r>
            <a:r>
              <a:rPr lang="en-US" sz="1200">
                <a:latin typeface="Times New Roman"/>
                <a:cs typeface="Times New Roman"/>
              </a:rPr>
              <a:t>t = 1 .. </a:t>
            </a:r>
            <a:r>
              <a:rPr lang="ru-RU" sz="1200">
                <a:latin typeface="Times New Roman"/>
                <a:cs typeface="Times New Roman"/>
              </a:rPr>
              <a:t>до максимальной интенсивности:</a:t>
            </a:r>
            <a:endParaRPr/>
          </a:p>
          <a:p>
            <a:pPr lvl="1">
              <a:defRPr/>
            </a:pPr>
            <a:r>
              <a:rPr lang="ru-RU" sz="1200">
                <a:latin typeface="Times New Roman"/>
                <a:cs typeface="Times New Roman"/>
              </a:rPr>
              <a:t>Обновляем </a:t>
            </a:r>
            <a:r>
              <a:rPr lang="el-GR" sz="1200">
                <a:latin typeface="Times New Roman"/>
                <a:cs typeface="Times New Roman"/>
              </a:rPr>
              <a:t>ω</a:t>
            </a:r>
            <a:r>
              <a:rPr lang="en-US" sz="1200" i="1" baseline="-25000">
                <a:latin typeface="Times New Roman"/>
                <a:cs typeface="Times New Roman"/>
              </a:rPr>
              <a:t>i</a:t>
            </a:r>
            <a:r>
              <a:rPr lang="en-US" sz="1200">
                <a:latin typeface="Times New Roman"/>
                <a:cs typeface="Times New Roman"/>
              </a:rPr>
              <a:t> </a:t>
            </a:r>
            <a:r>
              <a:rPr lang="ru-RU" sz="1200">
                <a:latin typeface="Times New Roman"/>
                <a:cs typeface="Times New Roman"/>
              </a:rPr>
              <a:t>и</a:t>
            </a:r>
            <a:r>
              <a:rPr lang="en-US" sz="1200">
                <a:latin typeface="Times New Roman"/>
                <a:cs typeface="Times New Roman"/>
              </a:rPr>
              <a:t> </a:t>
            </a:r>
            <a:r>
              <a:rPr lang="el-GR" sz="1200">
                <a:latin typeface="Times New Roman"/>
                <a:cs typeface="Times New Roman"/>
              </a:rPr>
              <a:t>μ</a:t>
            </a:r>
            <a:r>
              <a:rPr lang="en-US" sz="1200" i="1" baseline="-25000">
                <a:latin typeface="Times New Roman"/>
                <a:cs typeface="Times New Roman"/>
              </a:rPr>
              <a:t>i</a:t>
            </a:r>
            <a:endParaRPr lang="en-US" sz="1200">
              <a:latin typeface="Times New Roman"/>
              <a:cs typeface="Times New Roman"/>
            </a:endParaRPr>
          </a:p>
          <a:p>
            <a:pPr lvl="1">
              <a:defRPr/>
            </a:pPr>
            <a:r>
              <a:rPr lang="ru-RU" sz="1200">
                <a:latin typeface="Times New Roman"/>
                <a:cs typeface="Times New Roman"/>
              </a:rPr>
              <a:t>Вычисляем </a:t>
            </a:r>
            <a:r>
              <a:rPr lang="el-GR" sz="1200">
                <a:latin typeface="Times New Roman"/>
                <a:cs typeface="Times New Roman"/>
              </a:rPr>
              <a:t>σ</a:t>
            </a:r>
            <a:r>
              <a:rPr lang="el-GR" sz="1200" baseline="30000">
                <a:latin typeface="Times New Roman"/>
                <a:cs typeface="Times New Roman"/>
              </a:rPr>
              <a:t>2</a:t>
            </a:r>
            <a:r>
              <a:rPr lang="en-US" sz="1200" baseline="-25000">
                <a:latin typeface="Times New Roman"/>
                <a:cs typeface="Times New Roman"/>
              </a:rPr>
              <a:t>b</a:t>
            </a:r>
            <a:r>
              <a:rPr lang="en-US" sz="1200">
                <a:latin typeface="Times New Roman"/>
                <a:cs typeface="Times New Roman"/>
              </a:rPr>
              <a:t>(t).</a:t>
            </a:r>
            <a:endParaRPr/>
          </a:p>
          <a:p>
            <a:pPr lvl="1">
              <a:defRPr/>
            </a:pPr>
            <a:r>
              <a:rPr lang="ru-RU" sz="1200">
                <a:latin typeface="Times New Roman"/>
                <a:cs typeface="Times New Roman"/>
              </a:rPr>
              <a:t>Если </a:t>
            </a:r>
            <a:r>
              <a:rPr lang="el-GR" sz="1200">
                <a:latin typeface="Times New Roman"/>
                <a:cs typeface="Times New Roman"/>
              </a:rPr>
              <a:t>σ</a:t>
            </a:r>
            <a:r>
              <a:rPr lang="en-US" sz="1200" baseline="-25000">
                <a:latin typeface="Times New Roman"/>
                <a:cs typeface="Times New Roman"/>
              </a:rPr>
              <a:t>b</a:t>
            </a:r>
            <a:r>
              <a:rPr lang="en-US" sz="1200">
                <a:latin typeface="Times New Roman"/>
                <a:cs typeface="Times New Roman"/>
              </a:rPr>
              <a:t>(t) </a:t>
            </a:r>
            <a:r>
              <a:rPr lang="ru-RU" sz="1200">
                <a:latin typeface="Times New Roman"/>
                <a:cs typeface="Times New Roman"/>
              </a:rPr>
              <a:t>больше, чем имеющееся, то запоминаем </a:t>
            </a:r>
            <a:r>
              <a:rPr lang="el-GR" sz="1200">
                <a:latin typeface="Times New Roman"/>
                <a:cs typeface="Times New Roman"/>
              </a:rPr>
              <a:t>σ</a:t>
            </a:r>
            <a:r>
              <a:rPr lang="en-US" sz="1200" baseline="-25000">
                <a:latin typeface="Times New Roman"/>
                <a:cs typeface="Times New Roman"/>
              </a:rPr>
              <a:t>b</a:t>
            </a:r>
            <a:r>
              <a:rPr lang="en-US" sz="1200">
                <a:latin typeface="Times New Roman"/>
                <a:cs typeface="Times New Roman"/>
              </a:rPr>
              <a:t> </a:t>
            </a:r>
            <a:r>
              <a:rPr lang="ru-RU" sz="1200">
                <a:latin typeface="Times New Roman"/>
                <a:cs typeface="Times New Roman"/>
              </a:rPr>
              <a:t>и значение порога </a:t>
            </a:r>
            <a:r>
              <a:rPr lang="en-US" sz="1200">
                <a:latin typeface="Times New Roman"/>
                <a:cs typeface="Times New Roman"/>
              </a:rPr>
              <a:t>t.</a:t>
            </a:r>
            <a:endParaRPr/>
          </a:p>
          <a:p>
            <a:pPr marL="228600" indent="-228600">
              <a:buFont typeface="+mj-lt"/>
              <a:buAutoNum type="arabicPeriod"/>
              <a:defRPr/>
            </a:pPr>
            <a:r>
              <a:rPr lang="ru-RU" sz="1200">
                <a:latin typeface="Times New Roman"/>
                <a:cs typeface="Times New Roman"/>
              </a:rPr>
              <a:t>Искомый порог соответствует максимуму </a:t>
            </a:r>
            <a:r>
              <a:rPr lang="el-GR" sz="1200">
                <a:latin typeface="Times New Roman"/>
                <a:cs typeface="Times New Roman"/>
              </a:rPr>
              <a:t>σ</a:t>
            </a:r>
            <a:r>
              <a:rPr lang="el-GR" sz="1200" baseline="30000">
                <a:latin typeface="Times New Roman"/>
                <a:cs typeface="Times New Roman"/>
              </a:rPr>
              <a:t>2</a:t>
            </a:r>
            <a:r>
              <a:rPr lang="en-US" sz="1200" baseline="-25000">
                <a:latin typeface="Times New Roman"/>
                <a:cs typeface="Times New Roman"/>
              </a:rPr>
              <a:t>b</a:t>
            </a:r>
            <a:r>
              <a:rPr lang="en-US" sz="1200">
                <a:latin typeface="Times New Roman"/>
                <a:cs typeface="Times New Roman"/>
              </a:rPr>
              <a:t>(t).</a:t>
            </a:r>
            <a:endParaRPr/>
          </a:p>
          <a:p>
            <a:pPr>
              <a:defRPr/>
            </a:pPr>
            <a:r>
              <a:rPr lang="ru-RU" sz="1200" u="sng">
                <a:latin typeface="Times New Roman"/>
                <a:cs typeface="Times New Roman"/>
              </a:rPr>
              <a:t>Ссылки</a:t>
            </a:r>
            <a:endParaRPr/>
          </a:p>
          <a:p>
            <a:pPr>
              <a:defRPr/>
            </a:pPr>
            <a:r>
              <a:rPr lang="en-US" sz="1200">
                <a:latin typeface="Times New Roman"/>
                <a:cs typeface="Times New Roman"/>
              </a:rPr>
              <a:t>[</a:t>
            </a:r>
            <a:r>
              <a:rPr lang="ru-RU" sz="1200">
                <a:latin typeface="Times New Roman"/>
                <a:cs typeface="Times New Roman"/>
              </a:rPr>
              <a:t>1</a:t>
            </a:r>
            <a:r>
              <a:rPr lang="en-US" sz="1200">
                <a:latin typeface="Times New Roman"/>
                <a:cs typeface="Times New Roman"/>
              </a:rPr>
              <a:t>] </a:t>
            </a:r>
            <a:r>
              <a:rPr lang="en-US" sz="1200">
                <a:latin typeface="Times New Roman"/>
                <a:cs typeface="Times New Roman"/>
              </a:rPr>
              <a:t>N.Otsu</a:t>
            </a:r>
            <a:r>
              <a:rPr lang="en-US" sz="1200">
                <a:latin typeface="Times New Roman"/>
                <a:cs typeface="Times New Roman"/>
              </a:rPr>
              <a:t> (1979). «A threshold selection method from gray-level histograms». </a:t>
            </a:r>
            <a:r>
              <a:rPr lang="en-US" sz="1200" i="1">
                <a:latin typeface="Times New Roman"/>
                <a:cs typeface="Times New Roman"/>
              </a:rPr>
              <a:t>IEEE Trans. Sys., Man., Cyber.</a:t>
            </a:r>
            <a:r>
              <a:rPr lang="en-US" sz="1200">
                <a:latin typeface="Times New Roman"/>
                <a:cs typeface="Times New Roman"/>
              </a:rPr>
              <a:t> </a:t>
            </a:r>
            <a:r>
              <a:rPr lang="en-US" sz="1200" b="1">
                <a:latin typeface="Times New Roman"/>
                <a:cs typeface="Times New Roman"/>
              </a:rPr>
              <a:t>9</a:t>
            </a:r>
            <a:r>
              <a:rPr lang="en-US" sz="1200">
                <a:latin typeface="Times New Roman"/>
                <a:cs typeface="Times New Roman"/>
              </a:rPr>
              <a:t>: 62-66.</a:t>
            </a:r>
            <a:endParaRPr/>
          </a:p>
          <a:p>
            <a:pPr>
              <a:defRPr/>
            </a:pPr>
            <a:r>
              <a:rPr lang="en-US" sz="1200">
                <a:latin typeface="Times New Roman"/>
                <a:cs typeface="Times New Roman"/>
              </a:rPr>
              <a:t>[</a:t>
            </a:r>
            <a:r>
              <a:rPr lang="ru-RU" sz="1200">
                <a:latin typeface="Times New Roman"/>
                <a:cs typeface="Times New Roman"/>
              </a:rPr>
              <a:t>2</a:t>
            </a:r>
            <a:r>
              <a:rPr lang="en-US" sz="1200">
                <a:latin typeface="Times New Roman"/>
                <a:cs typeface="Times New Roman"/>
              </a:rPr>
              <a:t>] Ping-Sung Liao and </a:t>
            </a:r>
            <a:r>
              <a:rPr lang="en-US" sz="1200">
                <a:latin typeface="Times New Roman"/>
                <a:cs typeface="Times New Roman"/>
              </a:rPr>
              <a:t>Tse-Sheng</a:t>
            </a:r>
            <a:r>
              <a:rPr lang="en-US" sz="1200">
                <a:latin typeface="Times New Roman"/>
                <a:cs typeface="Times New Roman"/>
              </a:rPr>
              <a:t> Chen and Pau-</a:t>
            </a:r>
            <a:r>
              <a:rPr lang="en-US" sz="1200">
                <a:latin typeface="Times New Roman"/>
                <a:cs typeface="Times New Roman"/>
              </a:rPr>
              <a:t>Choo</a:t>
            </a:r>
            <a:r>
              <a:rPr lang="en-US" sz="1200">
                <a:latin typeface="Times New Roman"/>
                <a:cs typeface="Times New Roman"/>
              </a:rPr>
              <a:t> Chung (2001). «A Fast Algorithm for Multilevel </a:t>
            </a:r>
            <a:r>
              <a:rPr lang="en-US" sz="1200">
                <a:latin typeface="Times New Roman"/>
                <a:cs typeface="Times New Roman"/>
              </a:rPr>
              <a:t>Thresholding</a:t>
            </a:r>
            <a:r>
              <a:rPr lang="en-US" sz="1200">
                <a:latin typeface="Times New Roman"/>
                <a:cs typeface="Times New Roman"/>
              </a:rPr>
              <a:t>». </a:t>
            </a:r>
            <a:r>
              <a:rPr lang="en-US" sz="1200" i="1">
                <a:latin typeface="Times New Roman"/>
                <a:cs typeface="Times New Roman"/>
              </a:rPr>
              <a:t>J. Inf. Sci. Eng.</a:t>
            </a:r>
            <a:r>
              <a:rPr lang="en-US" sz="1200">
                <a:latin typeface="Times New Roman"/>
                <a:cs typeface="Times New Roman"/>
              </a:rPr>
              <a:t> </a:t>
            </a:r>
            <a:r>
              <a:rPr lang="en-US" sz="1200" b="1">
                <a:latin typeface="Times New Roman"/>
                <a:cs typeface="Times New Roman"/>
              </a:rPr>
              <a:t>17</a:t>
            </a:r>
            <a:r>
              <a:rPr lang="en-US" sz="1200">
                <a:latin typeface="Times New Roman"/>
                <a:cs typeface="Times New Roman"/>
              </a:rPr>
              <a:t>: 713-727.</a:t>
            </a:r>
            <a:endParaRPr lang="ru-RU" sz="1400">
              <a:latin typeface="Times New Roman"/>
              <a:cs typeface="Times New Roman"/>
            </a:endParaRPr>
          </a:p>
        </p:txBody>
      </p:sp>
      <p:pic>
        <p:nvPicPr>
          <p:cNvPr id="51205" name="Picture 14" descr="\sigma^2_w(t)=\omega_1(t)\sigma^2_1(t)+\omega_2(t)\sigma^2_2(t)"/>
          <p:cNvPicPr>
            <a:picLocks noChangeAspect="1" noChangeArrowheads="1"/>
          </p:cNvPicPr>
          <p:nvPr/>
        </p:nvPicPr>
        <p:blipFill>
          <a:blip r:embed="rId2"/>
          <a:stretch/>
        </p:blipFill>
        <p:spPr bwMode="auto">
          <a:xfrm>
            <a:off x="2862263" y="2986088"/>
            <a:ext cx="2495550" cy="228600"/>
          </a:xfrm>
          <a:prstGeom prst="rect">
            <a:avLst/>
          </a:prstGeom>
          <a:solidFill>
            <a:schemeClr val="tx1"/>
          </a:solidFill>
          <a:ln>
            <a:noFill/>
          </a:ln>
        </p:spPr>
      </p:pic>
      <p:pic>
        <p:nvPicPr>
          <p:cNvPr id="51206" name="Picture 16" descr="\sigma^2_b(t)=\sigma^2-\sigma^2_w(t)=\omega_1(t)\omega_2(t)\left[\mu_1(t)-\mu_2(t)\right]^2"/>
          <p:cNvPicPr>
            <a:picLocks noChangeAspect="1" noChangeArrowheads="1"/>
          </p:cNvPicPr>
          <p:nvPr/>
        </p:nvPicPr>
        <p:blipFill>
          <a:blip r:embed="rId3"/>
          <a:stretch/>
        </p:blipFill>
        <p:spPr bwMode="auto">
          <a:xfrm>
            <a:off x="2214563" y="3786188"/>
            <a:ext cx="3781425" cy="228600"/>
          </a:xfrm>
          <a:prstGeom prst="rect">
            <a:avLst/>
          </a:prstGeom>
          <a:solidFill>
            <a:schemeClr val="tx1"/>
          </a:solid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2226" name="Заголовок 1"/>
          <p:cNvSpPr>
            <a:spLocks noGrp="1"/>
          </p:cNvSpPr>
          <p:nvPr>
            <p:ph type="title"/>
          </p:nvPr>
        </p:nvSpPr>
        <p:spPr bwMode="auto">
          <a:xfrm>
            <a:off x="323850" y="274638"/>
            <a:ext cx="7748588" cy="1143000"/>
          </a:xfrm>
        </p:spPr>
        <p:txBody>
          <a:bodyPr/>
          <a:lstStyle/>
          <a:p>
            <a:pPr>
              <a:defRPr/>
            </a:pPr>
            <a:r>
              <a:rPr lang="ru-RU" sz="3600" b="0"/>
              <a:t>Метод Оцу</a:t>
            </a:r>
            <a:r>
              <a:rPr lang="en-US" sz="3600" b="0"/>
              <a:t>. </a:t>
            </a:r>
            <a:r>
              <a:rPr lang="ru-RU" sz="2800" b="0"/>
              <a:t>Пример применения </a:t>
            </a:r>
            <a:r>
              <a:rPr lang="ru-RU" sz="1600" b="0"/>
              <a:t>(Википедия)</a:t>
            </a:r>
            <a:endParaRPr/>
          </a:p>
        </p:txBody>
      </p:sp>
      <p:pic>
        <p:nvPicPr>
          <p:cNvPr id="52227" name="Picture 2" descr="File:Image processing pre otsus algorithm.jpg"/>
          <p:cNvPicPr>
            <a:picLocks noChangeAspect="1" noChangeArrowheads="1"/>
          </p:cNvPicPr>
          <p:nvPr/>
        </p:nvPicPr>
        <p:blipFill>
          <a:blip r:embed="rId2"/>
          <a:stretch/>
        </p:blipFill>
        <p:spPr bwMode="auto">
          <a:xfrm>
            <a:off x="285750" y="1857375"/>
            <a:ext cx="4286250" cy="3214688"/>
          </a:xfrm>
          <a:prstGeom prst="rect">
            <a:avLst/>
          </a:prstGeom>
          <a:noFill/>
          <a:ln>
            <a:noFill/>
          </a:ln>
        </p:spPr>
      </p:pic>
      <p:pic>
        <p:nvPicPr>
          <p:cNvPr id="52228" name="Picture 4" descr="File:Image processing post otsus algorithm.jpg"/>
          <p:cNvPicPr>
            <a:picLocks noChangeAspect="1" noChangeArrowheads="1"/>
          </p:cNvPicPr>
          <p:nvPr/>
        </p:nvPicPr>
        <p:blipFill>
          <a:blip r:embed="rId3"/>
          <a:stretch/>
        </p:blipFill>
        <p:spPr bwMode="auto">
          <a:xfrm>
            <a:off x="4643438" y="1857375"/>
            <a:ext cx="4268787" cy="3201988"/>
          </a:xfrm>
          <a:prstGeom prst="rect">
            <a:avLst/>
          </a:prstGeom>
          <a:noFill/>
          <a:ln>
            <a:noFill/>
          </a:ln>
        </p:spPr>
      </p:pic>
      <p:sp>
        <p:nvSpPr>
          <p:cNvPr id="52229" name="Прямоугольник 4"/>
          <p:cNvSpPr>
            <a:spLocks noChangeArrowheads="1"/>
          </p:cNvSpPr>
          <p:nvPr/>
        </p:nvSpPr>
        <p:spPr bwMode="auto">
          <a:xfrm>
            <a:off x="5072063" y="5214938"/>
            <a:ext cx="3429000" cy="584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600">
                <a:latin typeface="Times New Roman"/>
                <a:cs typeface="Times New Roman"/>
              </a:rPr>
              <a:t>An example image thresholded using Otsu's</a:t>
            </a:r>
            <a:r>
              <a:rPr lang="ru-RU" sz="1600">
                <a:latin typeface="Times New Roman"/>
                <a:cs typeface="Times New Roman"/>
              </a:rPr>
              <a:t> </a:t>
            </a:r>
            <a:r>
              <a:rPr lang="en-US" sz="1600">
                <a:latin typeface="Times New Roman"/>
                <a:cs typeface="Times New Roman"/>
              </a:rPr>
              <a:t> algorithm</a:t>
            </a:r>
            <a:endParaRPr lang="ru-RU" sz="1600">
              <a:latin typeface="Times New Roman"/>
              <a:cs typeface="Times New Roman"/>
            </a:endParaRPr>
          </a:p>
        </p:txBody>
      </p:sp>
      <p:sp>
        <p:nvSpPr>
          <p:cNvPr id="52230" name="Прямоугольник 5"/>
          <p:cNvSpPr>
            <a:spLocks noChangeArrowheads="1"/>
          </p:cNvSpPr>
          <p:nvPr/>
        </p:nvSpPr>
        <p:spPr bwMode="auto">
          <a:xfrm>
            <a:off x="1643063" y="5286375"/>
            <a:ext cx="1425575" cy="338138"/>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600">
                <a:latin typeface="Times New Roman"/>
                <a:cs typeface="Times New Roman"/>
              </a:rPr>
              <a:t>Original image</a:t>
            </a:r>
            <a:endParaRPr lang="ru-RU" sz="1600">
              <a:latin typeface="Times New Roman"/>
              <a:cs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290" name="Rectangle 2"/>
          <p:cNvSpPr>
            <a:spLocks noChangeArrowheads="1" noGrp="1" noRot="1"/>
          </p:cNvSpPr>
          <p:nvPr>
            <p:ph type="title"/>
          </p:nvPr>
        </p:nvSpPr>
        <p:spPr bwMode="auto"/>
        <p:txBody>
          <a:bodyPr/>
          <a:lstStyle/>
          <a:p>
            <a:pPr>
              <a:defRPr/>
            </a:pPr>
            <a:r>
              <a:rPr lang="ru-RU">
                <a:solidFill>
                  <a:srgbClr val="FFFF00"/>
                </a:solidFill>
              </a:rPr>
              <a:t>Кластеризация </a:t>
            </a:r>
            <a:r>
              <a:rPr lang="en-US">
                <a:solidFill>
                  <a:srgbClr val="FFFF00"/>
                </a:solidFill>
              </a:rPr>
              <a:t>k-</a:t>
            </a:r>
            <a:r>
              <a:rPr lang="ru-RU">
                <a:solidFill>
                  <a:srgbClr val="FFFF00"/>
                </a:solidFill>
              </a:rPr>
              <a:t>средних</a:t>
            </a:r>
            <a:endParaRPr/>
          </a:p>
        </p:txBody>
      </p:sp>
      <p:sp>
        <p:nvSpPr>
          <p:cNvPr id="12291" name="Rectangle 3"/>
          <p:cNvSpPr>
            <a:spLocks noChangeArrowheads="1" noGrp="1"/>
          </p:cNvSpPr>
          <p:nvPr>
            <p:ph type="body" idx="1"/>
          </p:nvPr>
        </p:nvSpPr>
        <p:spPr bwMode="auto"/>
        <p:txBody>
          <a:bodyPr/>
          <a:lstStyle/>
          <a:p>
            <a:pPr>
              <a:defRPr/>
            </a:pPr>
            <a:r>
              <a:rPr lang="ru-RU" sz="2800"/>
              <a:t>Способ определения нескольких порогов одновременно</a:t>
            </a:r>
            <a:endParaRPr lang="ru-RU" sz="2400"/>
          </a:p>
          <a:p>
            <a:pPr>
              <a:defRPr/>
            </a:pPr>
            <a:r>
              <a:rPr lang="ru-RU" sz="2800"/>
              <a:t>Нужно заранее знать </a:t>
            </a:r>
            <a:r>
              <a:rPr lang="en-US" sz="2800"/>
              <a:t>k - </a:t>
            </a:r>
            <a:r>
              <a:rPr lang="ru-RU" sz="2800"/>
              <a:t>количество диапазонов яркостей	</a:t>
            </a:r>
            <a:endParaRPr/>
          </a:p>
          <a:p>
            <a:pPr lvl="1">
              <a:defRPr/>
            </a:pPr>
            <a:r>
              <a:rPr lang="ru-RU" sz="2400"/>
              <a:t>Можно найти </a:t>
            </a:r>
            <a:r>
              <a:rPr lang="en-US" sz="2400"/>
              <a:t>k </a:t>
            </a:r>
            <a:r>
              <a:rPr lang="ru-RU" sz="2400"/>
              <a:t>по гистограмме с помощью анализа «</a:t>
            </a:r>
            <a:r>
              <a:rPr lang="ru-RU" sz="2400"/>
              <a:t>пиковости</a:t>
            </a:r>
            <a:r>
              <a:rPr lang="ru-RU" sz="2400"/>
              <a:t>»</a:t>
            </a:r>
            <a:endParaRPr/>
          </a:p>
          <a:p>
            <a:pPr lvl="1">
              <a:defRPr/>
            </a:pPr>
            <a:endParaRPr lang="ru-RU" sz="2400"/>
          </a:p>
          <a:p>
            <a:pPr>
              <a:buFont typeface="Wingdings"/>
              <a:buNone/>
              <a:defRPr/>
            </a:pPr>
            <a:endParaRPr lang="ru-RU" sz="28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21186" name="Rectangle 2"/>
          <p:cNvSpPr>
            <a:spLocks noChangeArrowheads="1" noGrp="1" noRot="1"/>
          </p:cNvSpPr>
          <p:nvPr>
            <p:ph type="title"/>
          </p:nvPr>
        </p:nvSpPr>
        <p:spPr bwMode="auto"/>
        <p:txBody>
          <a:bodyPr/>
          <a:lstStyle/>
          <a:p>
            <a:pPr>
              <a:defRPr/>
            </a:pPr>
            <a:r>
              <a:rPr lang="ru-RU" sz="2800"/>
              <a:t>Алгоритм </a:t>
            </a:r>
            <a:r>
              <a:rPr lang="en-US" sz="2800"/>
              <a:t>k-</a:t>
            </a:r>
            <a:r>
              <a:rPr lang="ru-RU" sz="2800"/>
              <a:t>средних</a:t>
            </a:r>
            <a:endParaRPr/>
          </a:p>
        </p:txBody>
      </p:sp>
      <p:sp>
        <p:nvSpPr>
          <p:cNvPr id="54275"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sp>
        <p:nvSpPr>
          <p:cNvPr id="54276" name="Text Box 4"/>
          <p:cNvSpPr txBox="1">
            <a:spLocks noChangeArrowheads="1"/>
          </p:cNvSpPr>
          <p:nvPr/>
        </p:nvSpPr>
        <p:spPr bwMode="auto">
          <a:xfrm>
            <a:off x="914400" y="3016250"/>
            <a:ext cx="7086600" cy="3170238"/>
          </a:xfrm>
          <a:prstGeom prst="rect">
            <a:avLst/>
          </a:prstGeom>
          <a:noFill/>
          <a:ln>
            <a:noFill/>
          </a:ln>
        </p:spPr>
        <p:txBody>
          <a:bodyPr>
            <a:spAutoFit/>
          </a:bodyPr>
          <a:lstStyle>
            <a:lvl1pPr marL="457200" indent="-457200">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Clr>
                <a:schemeClr val="folHlink"/>
              </a:buClr>
              <a:buSzPct val="90000"/>
              <a:buFont typeface="Wingdings"/>
              <a:buAutoNum type="arabicPeriod"/>
              <a:defRPr/>
            </a:pPr>
            <a:r>
              <a:rPr lang="ru-RU" sz="2000">
                <a:latin typeface="Tahoma"/>
              </a:rPr>
              <a:t>Случайным образом выбрать </a:t>
            </a:r>
            <a:r>
              <a:rPr lang="en-US" sz="2000">
                <a:latin typeface="Tahoma"/>
              </a:rPr>
              <a:t>k </a:t>
            </a:r>
            <a:r>
              <a:rPr lang="ru-RU" sz="2000">
                <a:latin typeface="Tahoma"/>
              </a:rPr>
              <a:t>средних </a:t>
            </a:r>
            <a:r>
              <a:rPr lang="en-US" sz="2000">
                <a:latin typeface="Tahoma"/>
              </a:rPr>
              <a:t>m</a:t>
            </a:r>
            <a:r>
              <a:rPr lang="en-US" sz="2000" baseline="-25000">
                <a:latin typeface="Tahoma"/>
              </a:rPr>
              <a:t>j</a:t>
            </a:r>
            <a:r>
              <a:rPr lang="en-US" sz="2000">
                <a:latin typeface="Tahoma"/>
              </a:rPr>
              <a:t> j=1,…,k;</a:t>
            </a:r>
            <a:endParaRPr/>
          </a:p>
          <a:p>
            <a:pPr>
              <a:spcBef>
                <a:spcPts val="0"/>
              </a:spcBef>
              <a:buClr>
                <a:schemeClr val="folHlink"/>
              </a:buClr>
              <a:buSzPct val="90000"/>
              <a:buFont typeface="Wingdings"/>
              <a:buAutoNum type="arabicPeriod"/>
              <a:defRPr/>
            </a:pPr>
            <a:r>
              <a:rPr lang="ru-RU" sz="2000">
                <a:latin typeface="Tahoma"/>
              </a:rPr>
              <a:t>Для каждого </a:t>
            </a:r>
            <a:r>
              <a:rPr lang="en-US" sz="2000">
                <a:latin typeface="Tahoma"/>
              </a:rPr>
              <a:t>v</a:t>
            </a:r>
            <a:r>
              <a:rPr lang="en-US" sz="2000" baseline="-25000">
                <a:latin typeface="Tahoma"/>
              </a:rPr>
              <a:t>i</a:t>
            </a:r>
            <a:r>
              <a:rPr lang="en-US" sz="2000">
                <a:latin typeface="Tahoma"/>
              </a:rPr>
              <a:t> i=1,…,p</a:t>
            </a:r>
            <a:r>
              <a:rPr lang="ru-RU" sz="2000">
                <a:latin typeface="Tahoma"/>
              </a:rPr>
              <a:t> подсчитать расстояние до каждого из </a:t>
            </a:r>
            <a:r>
              <a:rPr lang="en-US" sz="2000">
                <a:latin typeface="Tahoma"/>
              </a:rPr>
              <a:t>m</a:t>
            </a:r>
            <a:r>
              <a:rPr lang="en-US" sz="2000" baseline="-25000">
                <a:latin typeface="Tahoma"/>
              </a:rPr>
              <a:t>j</a:t>
            </a:r>
            <a:r>
              <a:rPr lang="en-US" sz="2000">
                <a:latin typeface="Tahoma"/>
              </a:rPr>
              <a:t> j=1,…,k,</a:t>
            </a:r>
            <a:endParaRPr lang="ru-RU" sz="2000">
              <a:latin typeface="Tahoma"/>
            </a:endParaRPr>
          </a:p>
          <a:p>
            <a:pPr>
              <a:spcBef>
                <a:spcPts val="0"/>
              </a:spcBef>
              <a:buClr>
                <a:schemeClr val="folHlink"/>
              </a:buClr>
              <a:buSzPct val="90000"/>
              <a:buFont typeface="Wingdings"/>
              <a:buAutoNum type="arabicPeriod"/>
              <a:defRPr/>
            </a:pPr>
            <a:r>
              <a:rPr lang="ru-RU" sz="2000">
                <a:latin typeface="Tahoma"/>
              </a:rPr>
              <a:t>Отнести (приписать) те </a:t>
            </a:r>
            <a:r>
              <a:rPr lang="en-US" sz="2000">
                <a:latin typeface="Tahoma"/>
              </a:rPr>
              <a:t>v</a:t>
            </a:r>
            <a:r>
              <a:rPr lang="en-US" sz="2000" baseline="-25000">
                <a:latin typeface="Tahoma"/>
              </a:rPr>
              <a:t>i </a:t>
            </a:r>
            <a:r>
              <a:rPr lang="ru-RU" sz="2000">
                <a:latin typeface="Tahoma"/>
              </a:rPr>
              <a:t>к кластеру </a:t>
            </a:r>
            <a:r>
              <a:rPr lang="en-US" sz="2000">
                <a:latin typeface="Tahoma"/>
              </a:rPr>
              <a:t>j’</a:t>
            </a:r>
            <a:r>
              <a:rPr lang="ru-RU" sz="2000">
                <a:latin typeface="Tahoma"/>
              </a:rPr>
              <a:t>, для которых расстояние до </a:t>
            </a:r>
            <a:r>
              <a:rPr lang="en-US" sz="2000">
                <a:latin typeface="Tahoma"/>
              </a:rPr>
              <a:t>m</a:t>
            </a:r>
            <a:r>
              <a:rPr lang="en-US" sz="2000" baseline="-25000">
                <a:latin typeface="Tahoma"/>
              </a:rPr>
              <a:t>j’</a:t>
            </a:r>
            <a:r>
              <a:rPr lang="en-US" sz="2000">
                <a:latin typeface="Tahoma"/>
              </a:rPr>
              <a:t> </a:t>
            </a:r>
            <a:r>
              <a:rPr lang="ru-RU" sz="2000">
                <a:latin typeface="Tahoma"/>
              </a:rPr>
              <a:t>меньше, чем до других</a:t>
            </a:r>
            <a:r>
              <a:rPr lang="en-US" sz="2000">
                <a:latin typeface="Tahoma"/>
              </a:rPr>
              <a:t>;</a:t>
            </a:r>
            <a:endParaRPr/>
          </a:p>
          <a:p>
            <a:pPr>
              <a:spcBef>
                <a:spcPts val="0"/>
              </a:spcBef>
              <a:buClr>
                <a:schemeClr val="folHlink"/>
              </a:buClr>
              <a:buSzPct val="90000"/>
              <a:buFont typeface="Wingdings"/>
              <a:buAutoNum type="arabicPeriod"/>
              <a:defRPr/>
            </a:pPr>
            <a:r>
              <a:rPr lang="ru-RU" sz="2000">
                <a:latin typeface="Tahoma"/>
              </a:rPr>
              <a:t>Пересчитать средние </a:t>
            </a:r>
            <a:r>
              <a:rPr lang="en-US" sz="2000">
                <a:latin typeface="Tahoma"/>
              </a:rPr>
              <a:t>m</a:t>
            </a:r>
            <a:r>
              <a:rPr lang="en-US" sz="2000" baseline="-25000">
                <a:latin typeface="Tahoma"/>
              </a:rPr>
              <a:t>j</a:t>
            </a:r>
            <a:r>
              <a:rPr lang="en-US" sz="2000">
                <a:latin typeface="Tahoma"/>
              </a:rPr>
              <a:t> j=1,…,k</a:t>
            </a:r>
            <a:r>
              <a:rPr lang="ru-RU" sz="2000">
                <a:latin typeface="Tahoma"/>
              </a:rPr>
              <a:t> по всем кластерам</a:t>
            </a:r>
            <a:r>
              <a:rPr lang="en-US" sz="2000">
                <a:latin typeface="Tahoma"/>
              </a:rPr>
              <a:t>;</a:t>
            </a:r>
            <a:endParaRPr lang="ru-RU" sz="2000">
              <a:latin typeface="Tahoma"/>
            </a:endParaRPr>
          </a:p>
          <a:p>
            <a:pPr>
              <a:spcBef>
                <a:spcPts val="0"/>
              </a:spcBef>
              <a:buClr>
                <a:schemeClr val="folHlink"/>
              </a:buClr>
              <a:buSzPct val="90000"/>
              <a:buFont typeface="Wingdings"/>
              <a:buAutoNum type="arabicPeriod"/>
              <a:defRPr/>
            </a:pPr>
            <a:r>
              <a:rPr lang="ru-RU" sz="2000">
                <a:latin typeface="Tahoma"/>
              </a:rPr>
              <a:t>Повторять шаги </a:t>
            </a:r>
            <a:r>
              <a:rPr lang="ru-RU" sz="2000">
                <a:solidFill>
                  <a:schemeClr val="folHlink"/>
                </a:solidFill>
                <a:latin typeface="Tahoma"/>
              </a:rPr>
              <a:t>2, 3 </a:t>
            </a:r>
            <a:r>
              <a:rPr lang="ru-RU" sz="2000">
                <a:latin typeface="Tahoma"/>
              </a:rPr>
              <a:t>пока кластеры не перестанут изменяться</a:t>
            </a:r>
            <a:r>
              <a:rPr lang="en-US" sz="2000">
                <a:latin typeface="Tahoma"/>
              </a:rPr>
              <a:t>;</a:t>
            </a:r>
            <a:endParaRPr lang="en-US" sz="2000">
              <a:solidFill>
                <a:schemeClr val="folHlink"/>
              </a:solidFill>
              <a:latin typeface="Tahoma"/>
            </a:endParaRPr>
          </a:p>
          <a:p>
            <a:pPr>
              <a:spcBef>
                <a:spcPts val="0"/>
              </a:spcBef>
              <a:buClr>
                <a:schemeClr val="folHlink"/>
              </a:buClr>
              <a:buSzPct val="90000"/>
              <a:buFont typeface="Wingdings"/>
              <a:buAutoNum type="arabicPeriod"/>
              <a:defRPr/>
            </a:pPr>
            <a:endParaRPr lang="ru-RU" sz="2000">
              <a:latin typeface="Tahoma"/>
            </a:endParaRPr>
          </a:p>
        </p:txBody>
      </p:sp>
      <p:sp>
        <p:nvSpPr>
          <p:cNvPr id="221189" name="Rectangle 5"/>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342900" indent="-342900">
              <a:spcBef>
                <a:spcPts val="0"/>
              </a:spcBef>
              <a:buClr>
                <a:schemeClr val="hlink"/>
              </a:buClr>
              <a:buSzPct val="70000"/>
              <a:buFont typeface="Wingdings"/>
              <a:buChar char="n"/>
              <a:defRPr/>
            </a:pPr>
            <a:r>
              <a:rPr lang="ru-RU" sz="2000" b="1" i="1">
                <a:latin typeface="Arial"/>
              </a:rPr>
              <a:t>Входные данные</a:t>
            </a:r>
            <a:r>
              <a:rPr lang="ru-RU" sz="2000">
                <a:latin typeface="Arial"/>
              </a:rPr>
              <a:t> – набор векторов </a:t>
            </a:r>
            <a:r>
              <a:rPr lang="en-US" sz="2000">
                <a:latin typeface="Arial"/>
              </a:rPr>
              <a:t>n-</a:t>
            </a:r>
            <a:r>
              <a:rPr lang="ru-RU" sz="2000">
                <a:latin typeface="Arial"/>
              </a:rPr>
              <a:t>мерного пр-ва </a:t>
            </a:r>
            <a:r>
              <a:rPr lang="en-US" sz="2000">
                <a:latin typeface="Tahoma"/>
              </a:rPr>
              <a:t>v</a:t>
            </a:r>
            <a:r>
              <a:rPr lang="en-US" sz="2000" baseline="-25000">
                <a:latin typeface="Tahoma"/>
              </a:rPr>
              <a:t>i</a:t>
            </a:r>
            <a:r>
              <a:rPr lang="en-US" sz="2000">
                <a:latin typeface="Tahoma"/>
              </a:rPr>
              <a:t> i=1,…,p</a:t>
            </a:r>
            <a:r>
              <a:rPr lang="ru-RU" sz="2000">
                <a:latin typeface="Tahoma"/>
              </a:rPr>
              <a:t>.</a:t>
            </a:r>
            <a:endParaRPr/>
          </a:p>
          <a:p>
            <a:pPr marL="342900" indent="-342900">
              <a:spcBef>
                <a:spcPts val="0"/>
              </a:spcBef>
              <a:buClr>
                <a:schemeClr val="hlink"/>
              </a:buClr>
              <a:buSzPct val="70000"/>
              <a:buFont typeface="Wingdings"/>
              <a:buChar char="n"/>
              <a:defRPr/>
            </a:pPr>
            <a:r>
              <a:rPr lang="ru-RU" sz="2000" b="1" i="1">
                <a:latin typeface="Tahoma"/>
              </a:rPr>
              <a:t>Выходные</a:t>
            </a:r>
            <a:r>
              <a:rPr lang="ru-RU" sz="2000">
                <a:latin typeface="Tahoma"/>
              </a:rPr>
              <a:t> </a:t>
            </a:r>
            <a:r>
              <a:rPr lang="ru-RU" sz="2000" b="1" i="1">
                <a:latin typeface="Arial"/>
              </a:rPr>
              <a:t>данные</a:t>
            </a:r>
            <a:r>
              <a:rPr lang="ru-RU" sz="2000">
                <a:latin typeface="Tahoma"/>
              </a:rPr>
              <a:t>– центры кластеров </a:t>
            </a:r>
            <a:r>
              <a:rPr lang="en-US" sz="2000">
                <a:latin typeface="Tahoma"/>
              </a:rPr>
              <a:t>m</a:t>
            </a:r>
            <a:r>
              <a:rPr lang="en-US" sz="2000" baseline="-25000">
                <a:latin typeface="Tahoma"/>
              </a:rPr>
              <a:t>j</a:t>
            </a:r>
            <a:r>
              <a:rPr lang="en-US" sz="2000">
                <a:latin typeface="Tahoma"/>
              </a:rPr>
              <a:t> j=1,…,k</a:t>
            </a:r>
            <a:r>
              <a:rPr lang="ru-RU" sz="2000">
                <a:latin typeface="Tahoma"/>
              </a:rPr>
              <a:t> и принадлежность </a:t>
            </a:r>
            <a:r>
              <a:rPr lang="en-US" sz="2000">
                <a:latin typeface="Tahoma"/>
              </a:rPr>
              <a:t>v</a:t>
            </a:r>
            <a:r>
              <a:rPr lang="en-US" sz="2000" baseline="-25000">
                <a:latin typeface="Tahoma"/>
              </a:rPr>
              <a:t>i</a:t>
            </a:r>
            <a:r>
              <a:rPr lang="ru-RU" sz="2000" baseline="-25000">
                <a:latin typeface="Tahoma"/>
              </a:rPr>
              <a:t> </a:t>
            </a:r>
            <a:r>
              <a:rPr lang="ru-RU" sz="2000">
                <a:latin typeface="Tahoma"/>
              </a:rPr>
              <a:t>к кластерам</a:t>
            </a:r>
            <a:endParaRPr lang="ru-RU" sz="3600">
              <a:latin typeface="Arial"/>
            </a:endParaRPr>
          </a:p>
          <a:p>
            <a:pPr marL="342900" indent="-342900">
              <a:spcBef>
                <a:spcPts val="0"/>
              </a:spcBef>
              <a:buClr>
                <a:schemeClr val="hlink"/>
              </a:buClr>
              <a:buSzPct val="70000"/>
              <a:buFont typeface="Wingdings"/>
              <a:buNone/>
              <a:defRPr/>
            </a:pPr>
            <a:endParaRPr lang="ru-RU" sz="280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20162" name="Rectangle 2"/>
          <p:cNvSpPr>
            <a:spLocks noChangeArrowheads="1" noGrp="1" noRot="1"/>
          </p:cNvSpPr>
          <p:nvPr>
            <p:ph type="title"/>
          </p:nvPr>
        </p:nvSpPr>
        <p:spPr bwMode="auto"/>
        <p:txBody>
          <a:bodyPr/>
          <a:lstStyle/>
          <a:p>
            <a:pPr>
              <a:defRPr/>
            </a:pPr>
            <a:r>
              <a:rPr lang="en-US"/>
              <a:t>k-</a:t>
            </a:r>
            <a:r>
              <a:rPr lang="ru-RU"/>
              <a:t>средних для сегментации</a:t>
            </a:r>
            <a:endParaRPr/>
          </a:p>
        </p:txBody>
      </p:sp>
      <p:sp>
        <p:nvSpPr>
          <p:cNvPr id="220163" name="Rectangle 3"/>
          <p:cNvSpPr>
            <a:spLocks noChangeArrowheads="1" noGrp="1"/>
          </p:cNvSpPr>
          <p:nvPr>
            <p:ph type="body" idx="1"/>
          </p:nvPr>
        </p:nvSpPr>
        <p:spPr bwMode="auto"/>
        <p:txBody>
          <a:bodyPr/>
          <a:lstStyle/>
          <a:p>
            <a:pPr>
              <a:defRPr/>
            </a:pPr>
            <a:r>
              <a:rPr lang="ru-RU" sz="2400"/>
              <a:t>Если изображение одноканальное</a:t>
            </a:r>
            <a:endParaRPr/>
          </a:p>
          <a:p>
            <a:pPr lvl="1">
              <a:defRPr/>
            </a:pPr>
            <a:r>
              <a:rPr lang="en-US" sz="2000"/>
              <a:t>v</a:t>
            </a:r>
            <a:r>
              <a:rPr lang="en-US" sz="2000" baseline="-25000"/>
              <a:t>i</a:t>
            </a:r>
            <a:r>
              <a:rPr lang="ru-RU" sz="2000" baseline="-25000"/>
              <a:t> </a:t>
            </a:r>
            <a:r>
              <a:rPr lang="ru-RU" sz="2000"/>
              <a:t>= </a:t>
            </a:r>
            <a:r>
              <a:rPr lang="en-US" sz="2000"/>
              <a:t>I(x, y) – </a:t>
            </a:r>
            <a:r>
              <a:rPr lang="ru-RU" sz="2000"/>
              <a:t>работаем в одномерном пространстве</a:t>
            </a:r>
            <a:endParaRPr/>
          </a:p>
          <a:p>
            <a:pPr lvl="1">
              <a:defRPr/>
            </a:pPr>
            <a:r>
              <a:rPr lang="ru-RU" sz="2000"/>
              <a:t>Получается итеративный алгоритм пересчета порога</a:t>
            </a:r>
            <a:endParaRPr/>
          </a:p>
          <a:p>
            <a:pPr>
              <a:defRPr/>
            </a:pPr>
            <a:r>
              <a:rPr lang="ru-RU" sz="2400"/>
              <a:t>Если изображения трехканальное (</a:t>
            </a:r>
            <a:r>
              <a:rPr lang="en-US" sz="2400"/>
              <a:t>RGB)</a:t>
            </a:r>
            <a:endParaRPr/>
          </a:p>
          <a:p>
            <a:pPr lvl="1">
              <a:defRPr/>
            </a:pPr>
            <a:r>
              <a:rPr lang="en-US" sz="2000"/>
              <a:t>v</a:t>
            </a:r>
            <a:r>
              <a:rPr lang="en-US" sz="2000" baseline="-25000"/>
              <a:t>i </a:t>
            </a:r>
            <a:r>
              <a:rPr lang="ru-RU" sz="2000"/>
              <a:t>= </a:t>
            </a:r>
            <a:r>
              <a:rPr lang="en-US" sz="2000"/>
              <a:t>(R(x, y), G(x,y), B(x, y)) – </a:t>
            </a:r>
            <a:r>
              <a:rPr lang="ru-RU" sz="2000"/>
              <a:t>работаем в трехмерном пространстве</a:t>
            </a:r>
            <a:endParaRPr/>
          </a:p>
          <a:p>
            <a:pPr>
              <a:defRPr/>
            </a:pPr>
            <a:r>
              <a:rPr lang="ru-RU" sz="2400"/>
              <a:t>Можно работать и с многоканальными изображениями</a:t>
            </a:r>
            <a:endParaRPr/>
          </a:p>
          <a:p>
            <a:pPr lvl="1">
              <a:defRPr/>
            </a:pPr>
            <a:r>
              <a:rPr lang="ru-RU" sz="2000"/>
              <a:t>Например – </a:t>
            </a:r>
            <a:r>
              <a:rPr lang="en-US" sz="2000"/>
              <a:t>RGB + </a:t>
            </a:r>
            <a:r>
              <a:rPr lang="ru-RU" sz="2000"/>
              <a:t>инфракрасный канал</a:t>
            </a:r>
            <a:endParaRPr/>
          </a:p>
          <a:p>
            <a:pPr lvl="1">
              <a:defRPr/>
            </a:pPr>
            <a:endParaRPr lang="ru-RU"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314" name="Rectangle 2"/>
          <p:cNvSpPr>
            <a:spLocks noChangeArrowheads="1" noGrp="1" noRot="1"/>
          </p:cNvSpPr>
          <p:nvPr>
            <p:ph type="title"/>
          </p:nvPr>
        </p:nvSpPr>
        <p:spPr bwMode="auto"/>
        <p:txBody>
          <a:bodyPr/>
          <a:lstStyle/>
          <a:p>
            <a:pPr>
              <a:defRPr/>
            </a:pPr>
            <a:r>
              <a:rPr lang="ru-RU"/>
              <a:t>Общие недостатки описанного</a:t>
            </a:r>
            <a:endParaRPr/>
          </a:p>
        </p:txBody>
      </p:sp>
      <p:sp>
        <p:nvSpPr>
          <p:cNvPr id="13315" name="Rectangle 3"/>
          <p:cNvSpPr>
            <a:spLocks noChangeArrowheads="1" noGrp="1"/>
          </p:cNvSpPr>
          <p:nvPr>
            <p:ph type="body" idx="1"/>
          </p:nvPr>
        </p:nvSpPr>
        <p:spPr bwMode="auto"/>
        <p:txBody>
          <a:bodyPr/>
          <a:lstStyle/>
          <a:p>
            <a:pPr>
              <a:defRPr/>
            </a:pPr>
            <a:r>
              <a:rPr lang="ru-RU" sz="2800"/>
              <a:t>Игнорируется пространственное расположение пикселей</a:t>
            </a:r>
            <a:endParaRPr/>
          </a:p>
          <a:p>
            <a:pPr lvl="1">
              <a:defRPr/>
            </a:pPr>
            <a:r>
              <a:rPr lang="ru-RU" sz="2400"/>
              <a:t>За исключением адаптивного порога, но и там соседство не учитывается</a:t>
            </a:r>
            <a:endParaRPr/>
          </a:p>
          <a:p>
            <a:pPr>
              <a:defRPr/>
            </a:pPr>
            <a:r>
              <a:rPr lang="ru-RU" sz="2800"/>
              <a:t>Перейдем к методам, учитывающим взаимное расположение пикселей</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5234" name="Rectangle 2"/>
          <p:cNvSpPr>
            <a:spLocks noChangeArrowheads="1" noGrp="1" noRot="1"/>
          </p:cNvSpPr>
          <p:nvPr>
            <p:ph type="title"/>
          </p:nvPr>
        </p:nvSpPr>
        <p:spPr bwMode="auto"/>
        <p:txBody>
          <a:bodyPr/>
          <a:lstStyle/>
          <a:p>
            <a:pPr>
              <a:defRPr/>
            </a:pPr>
            <a:r>
              <a:rPr lang="ru-RU">
                <a:solidFill>
                  <a:srgbClr val="FFFF00"/>
                </a:solidFill>
              </a:rPr>
              <a:t>Понятие связности</a:t>
            </a:r>
            <a:endParaRPr/>
          </a:p>
        </p:txBody>
      </p:sp>
      <p:sp>
        <p:nvSpPr>
          <p:cNvPr id="95235" name="Rectangle 3"/>
          <p:cNvSpPr>
            <a:spLocks noChangeArrowheads="1" noGrp="1"/>
          </p:cNvSpPr>
          <p:nvPr>
            <p:ph type="body" idx="1"/>
          </p:nvPr>
        </p:nvSpPr>
        <p:spPr bwMode="auto"/>
        <p:txBody>
          <a:bodyPr/>
          <a:lstStyle/>
          <a:p>
            <a:pPr>
              <a:defRPr/>
            </a:pPr>
            <a:r>
              <a:rPr lang="ru-RU"/>
              <a:t>Определение связной области:</a:t>
            </a:r>
            <a:endParaRPr/>
          </a:p>
          <a:p>
            <a:pPr lvl="1">
              <a:defRPr/>
            </a:pPr>
            <a:r>
              <a:rPr lang="ru-RU"/>
              <a:t>Множество пикселей, у каждого пикселя которого есть хотя бы один сосед, принадлежащий данному множеству.</a:t>
            </a:r>
            <a:endParaRPr/>
          </a:p>
          <a:p>
            <a:pPr lvl="1">
              <a:defRPr/>
            </a:pPr>
            <a:endParaRPr lang="ru-RU"/>
          </a:p>
          <a:p>
            <a:pPr lvl="1">
              <a:defRPr/>
            </a:pPr>
            <a:r>
              <a:rPr lang="ru-RU"/>
              <a:t>Соседи пикселей:</a:t>
            </a:r>
            <a:endParaRPr/>
          </a:p>
          <a:p>
            <a:pPr lvl="1">
              <a:buFont typeface="Wingdings"/>
              <a:buNone/>
              <a:defRPr/>
            </a:pPr>
            <a:endParaRPr lang="ru-RU"/>
          </a:p>
        </p:txBody>
      </p:sp>
      <p:pic>
        <p:nvPicPr>
          <p:cNvPr id="57348" name="Picture 4" descr="4connect"/>
          <p:cNvPicPr>
            <a:picLocks noChangeAspect="1" noChangeArrowheads="1"/>
          </p:cNvPicPr>
          <p:nvPr/>
        </p:nvPicPr>
        <p:blipFill>
          <a:blip r:embed="rId2"/>
          <a:stretch/>
        </p:blipFill>
        <p:spPr bwMode="auto">
          <a:xfrm>
            <a:off x="1828800" y="4648200"/>
            <a:ext cx="1041400" cy="762000"/>
          </a:xfrm>
          <a:prstGeom prst="rect">
            <a:avLst/>
          </a:prstGeom>
          <a:noFill/>
          <a:ln>
            <a:noFill/>
          </a:ln>
        </p:spPr>
      </p:pic>
      <p:pic>
        <p:nvPicPr>
          <p:cNvPr id="57349" name="Picture 5" descr="8connect"/>
          <p:cNvPicPr>
            <a:picLocks noChangeAspect="1" noChangeArrowheads="1"/>
          </p:cNvPicPr>
          <p:nvPr/>
        </p:nvPicPr>
        <p:blipFill>
          <a:blip r:embed="rId3"/>
          <a:stretch/>
        </p:blipFill>
        <p:spPr bwMode="auto">
          <a:xfrm>
            <a:off x="5943600" y="4648200"/>
            <a:ext cx="1041400" cy="762000"/>
          </a:xfrm>
          <a:prstGeom prst="rect">
            <a:avLst/>
          </a:prstGeom>
          <a:noFill/>
          <a:ln>
            <a:noFill/>
          </a:ln>
        </p:spPr>
      </p:pic>
      <p:sp>
        <p:nvSpPr>
          <p:cNvPr id="57350" name="Text Box 6"/>
          <p:cNvSpPr txBox="1">
            <a:spLocks noChangeArrowheads="1"/>
          </p:cNvSpPr>
          <p:nvPr/>
        </p:nvSpPr>
        <p:spPr bwMode="auto">
          <a:xfrm>
            <a:off x="1676400" y="5562600"/>
            <a:ext cx="1287463" cy="33655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600">
                <a:latin typeface="Tahoma"/>
              </a:rPr>
              <a:t>4-связность</a:t>
            </a:r>
            <a:endParaRPr/>
          </a:p>
        </p:txBody>
      </p:sp>
      <p:sp>
        <p:nvSpPr>
          <p:cNvPr id="57351" name="Text Box 7"/>
          <p:cNvSpPr txBox="1">
            <a:spLocks noChangeArrowheads="1"/>
          </p:cNvSpPr>
          <p:nvPr/>
        </p:nvSpPr>
        <p:spPr bwMode="auto">
          <a:xfrm>
            <a:off x="5791200" y="5562600"/>
            <a:ext cx="1287463" cy="33655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600">
                <a:latin typeface="Tahoma"/>
              </a:rPr>
              <a:t>8-связность</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8306" name="Rectangle 2"/>
          <p:cNvSpPr>
            <a:spLocks noChangeArrowheads="1" noGrp="1" noRot="1"/>
          </p:cNvSpPr>
          <p:nvPr>
            <p:ph type="title"/>
          </p:nvPr>
        </p:nvSpPr>
        <p:spPr bwMode="auto"/>
        <p:txBody>
          <a:bodyPr/>
          <a:lstStyle/>
          <a:p>
            <a:pPr>
              <a:defRPr/>
            </a:pPr>
            <a:r>
              <a:rPr lang="ru-RU"/>
              <a:t>Разметка связных областей</a:t>
            </a:r>
            <a:endParaRPr/>
          </a:p>
        </p:txBody>
      </p:sp>
      <p:sp>
        <p:nvSpPr>
          <p:cNvPr id="58371"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sp>
        <p:nvSpPr>
          <p:cNvPr id="58372" name="Rectangle 4"/>
          <p:cNvSpPr>
            <a:spLocks noChangeArrowheads="1"/>
          </p:cNvSpPr>
          <p:nvPr/>
        </p:nvSpPr>
        <p:spPr bwMode="auto">
          <a:xfrm>
            <a:off x="9144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3" name="Rectangle 5"/>
          <p:cNvSpPr>
            <a:spLocks noChangeArrowheads="1"/>
          </p:cNvSpPr>
          <p:nvPr/>
        </p:nvSpPr>
        <p:spPr bwMode="auto">
          <a:xfrm>
            <a:off x="12192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4" name="Rectangle 6"/>
          <p:cNvSpPr>
            <a:spLocks noChangeArrowheads="1"/>
          </p:cNvSpPr>
          <p:nvPr/>
        </p:nvSpPr>
        <p:spPr bwMode="auto">
          <a:xfrm>
            <a:off x="15240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5" name="Rectangle 7"/>
          <p:cNvSpPr>
            <a:spLocks noChangeArrowheads="1"/>
          </p:cNvSpPr>
          <p:nvPr/>
        </p:nvSpPr>
        <p:spPr bwMode="auto">
          <a:xfrm>
            <a:off x="18288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6" name="Rectangle 8"/>
          <p:cNvSpPr>
            <a:spLocks noChangeArrowheads="1"/>
          </p:cNvSpPr>
          <p:nvPr/>
        </p:nvSpPr>
        <p:spPr bwMode="auto">
          <a:xfrm>
            <a:off x="21336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7" name="Rectangle 9"/>
          <p:cNvSpPr>
            <a:spLocks noChangeArrowheads="1"/>
          </p:cNvSpPr>
          <p:nvPr/>
        </p:nvSpPr>
        <p:spPr bwMode="auto">
          <a:xfrm>
            <a:off x="24384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8" name="Rectangle 10"/>
          <p:cNvSpPr>
            <a:spLocks noChangeArrowheads="1"/>
          </p:cNvSpPr>
          <p:nvPr/>
        </p:nvSpPr>
        <p:spPr bwMode="auto">
          <a:xfrm>
            <a:off x="2743200" y="24384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79" name="Rectangle 11"/>
          <p:cNvSpPr>
            <a:spLocks noChangeArrowheads="1"/>
          </p:cNvSpPr>
          <p:nvPr/>
        </p:nvSpPr>
        <p:spPr bwMode="auto">
          <a:xfrm>
            <a:off x="3048000" y="24384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0" name="Rectangle 12"/>
          <p:cNvSpPr>
            <a:spLocks noChangeArrowheads="1"/>
          </p:cNvSpPr>
          <p:nvPr/>
        </p:nvSpPr>
        <p:spPr bwMode="auto">
          <a:xfrm>
            <a:off x="33528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1" name="Rectangle 13"/>
          <p:cNvSpPr>
            <a:spLocks noChangeArrowheads="1"/>
          </p:cNvSpPr>
          <p:nvPr/>
        </p:nvSpPr>
        <p:spPr bwMode="auto">
          <a:xfrm>
            <a:off x="36576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2" name="Rectangle 14"/>
          <p:cNvSpPr>
            <a:spLocks noChangeArrowheads="1"/>
          </p:cNvSpPr>
          <p:nvPr/>
        </p:nvSpPr>
        <p:spPr bwMode="auto">
          <a:xfrm>
            <a:off x="9144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3" name="Rectangle 15"/>
          <p:cNvSpPr>
            <a:spLocks noChangeArrowheads="1"/>
          </p:cNvSpPr>
          <p:nvPr/>
        </p:nvSpPr>
        <p:spPr bwMode="auto">
          <a:xfrm>
            <a:off x="1219200" y="2743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4" name="Rectangle 16"/>
          <p:cNvSpPr>
            <a:spLocks noChangeArrowheads="1"/>
          </p:cNvSpPr>
          <p:nvPr/>
        </p:nvSpPr>
        <p:spPr bwMode="auto">
          <a:xfrm>
            <a:off x="1524000" y="2743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5" name="Rectangle 17"/>
          <p:cNvSpPr>
            <a:spLocks noChangeArrowheads="1"/>
          </p:cNvSpPr>
          <p:nvPr/>
        </p:nvSpPr>
        <p:spPr bwMode="auto">
          <a:xfrm>
            <a:off x="1828800" y="2743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6" name="Rectangle 18"/>
          <p:cNvSpPr>
            <a:spLocks noChangeArrowheads="1"/>
          </p:cNvSpPr>
          <p:nvPr/>
        </p:nvSpPr>
        <p:spPr bwMode="auto">
          <a:xfrm>
            <a:off x="21336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7" name="Rectangle 19"/>
          <p:cNvSpPr>
            <a:spLocks noChangeArrowheads="1"/>
          </p:cNvSpPr>
          <p:nvPr/>
        </p:nvSpPr>
        <p:spPr bwMode="auto">
          <a:xfrm>
            <a:off x="24384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8" name="Rectangle 20"/>
          <p:cNvSpPr>
            <a:spLocks noChangeArrowheads="1"/>
          </p:cNvSpPr>
          <p:nvPr/>
        </p:nvSpPr>
        <p:spPr bwMode="auto">
          <a:xfrm>
            <a:off x="2743200" y="2743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89" name="Rectangle 21"/>
          <p:cNvSpPr>
            <a:spLocks noChangeArrowheads="1"/>
          </p:cNvSpPr>
          <p:nvPr/>
        </p:nvSpPr>
        <p:spPr bwMode="auto">
          <a:xfrm>
            <a:off x="3048000" y="2743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0" name="Rectangle 22"/>
          <p:cNvSpPr>
            <a:spLocks noChangeArrowheads="1"/>
          </p:cNvSpPr>
          <p:nvPr/>
        </p:nvSpPr>
        <p:spPr bwMode="auto">
          <a:xfrm>
            <a:off x="33528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1" name="Rectangle 23"/>
          <p:cNvSpPr>
            <a:spLocks noChangeArrowheads="1"/>
          </p:cNvSpPr>
          <p:nvPr/>
        </p:nvSpPr>
        <p:spPr bwMode="auto">
          <a:xfrm>
            <a:off x="36576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2" name="Rectangle 24"/>
          <p:cNvSpPr>
            <a:spLocks noChangeArrowheads="1"/>
          </p:cNvSpPr>
          <p:nvPr/>
        </p:nvSpPr>
        <p:spPr bwMode="auto">
          <a:xfrm>
            <a:off x="9144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3" name="Rectangle 25"/>
          <p:cNvSpPr>
            <a:spLocks noChangeArrowheads="1"/>
          </p:cNvSpPr>
          <p:nvPr/>
        </p:nvSpPr>
        <p:spPr bwMode="auto">
          <a:xfrm>
            <a:off x="1219200" y="30480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4" name="Rectangle 26"/>
          <p:cNvSpPr>
            <a:spLocks noChangeArrowheads="1"/>
          </p:cNvSpPr>
          <p:nvPr/>
        </p:nvSpPr>
        <p:spPr bwMode="auto">
          <a:xfrm>
            <a:off x="1524000" y="30480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5" name="Rectangle 27"/>
          <p:cNvSpPr>
            <a:spLocks noChangeArrowheads="1"/>
          </p:cNvSpPr>
          <p:nvPr/>
        </p:nvSpPr>
        <p:spPr bwMode="auto">
          <a:xfrm>
            <a:off x="18288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6" name="Rectangle 28"/>
          <p:cNvSpPr>
            <a:spLocks noChangeArrowheads="1"/>
          </p:cNvSpPr>
          <p:nvPr/>
        </p:nvSpPr>
        <p:spPr bwMode="auto">
          <a:xfrm>
            <a:off x="21336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7" name="Rectangle 29"/>
          <p:cNvSpPr>
            <a:spLocks noChangeArrowheads="1"/>
          </p:cNvSpPr>
          <p:nvPr/>
        </p:nvSpPr>
        <p:spPr bwMode="auto">
          <a:xfrm>
            <a:off x="24384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8" name="Rectangle 30"/>
          <p:cNvSpPr>
            <a:spLocks noChangeArrowheads="1"/>
          </p:cNvSpPr>
          <p:nvPr/>
        </p:nvSpPr>
        <p:spPr bwMode="auto">
          <a:xfrm>
            <a:off x="27432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399" name="Rectangle 31"/>
          <p:cNvSpPr>
            <a:spLocks noChangeArrowheads="1"/>
          </p:cNvSpPr>
          <p:nvPr/>
        </p:nvSpPr>
        <p:spPr bwMode="auto">
          <a:xfrm>
            <a:off x="30480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0" name="Rectangle 32"/>
          <p:cNvSpPr>
            <a:spLocks noChangeArrowheads="1"/>
          </p:cNvSpPr>
          <p:nvPr/>
        </p:nvSpPr>
        <p:spPr bwMode="auto">
          <a:xfrm>
            <a:off x="33528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1" name="Rectangle 33"/>
          <p:cNvSpPr>
            <a:spLocks noChangeArrowheads="1"/>
          </p:cNvSpPr>
          <p:nvPr/>
        </p:nvSpPr>
        <p:spPr bwMode="auto">
          <a:xfrm>
            <a:off x="36576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2" name="Rectangle 34"/>
          <p:cNvSpPr>
            <a:spLocks noChangeArrowheads="1"/>
          </p:cNvSpPr>
          <p:nvPr/>
        </p:nvSpPr>
        <p:spPr bwMode="auto">
          <a:xfrm>
            <a:off x="9144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3" name="Rectangle 35"/>
          <p:cNvSpPr>
            <a:spLocks noChangeArrowheads="1"/>
          </p:cNvSpPr>
          <p:nvPr/>
        </p:nvSpPr>
        <p:spPr bwMode="auto">
          <a:xfrm>
            <a:off x="1219200" y="33528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4" name="Rectangle 36"/>
          <p:cNvSpPr>
            <a:spLocks noChangeArrowheads="1"/>
          </p:cNvSpPr>
          <p:nvPr/>
        </p:nvSpPr>
        <p:spPr bwMode="auto">
          <a:xfrm>
            <a:off x="15240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5" name="Rectangle 37"/>
          <p:cNvSpPr>
            <a:spLocks noChangeArrowheads="1"/>
          </p:cNvSpPr>
          <p:nvPr/>
        </p:nvSpPr>
        <p:spPr bwMode="auto">
          <a:xfrm>
            <a:off x="18288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6" name="Rectangle 38"/>
          <p:cNvSpPr>
            <a:spLocks noChangeArrowheads="1"/>
          </p:cNvSpPr>
          <p:nvPr/>
        </p:nvSpPr>
        <p:spPr bwMode="auto">
          <a:xfrm>
            <a:off x="21336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7" name="Rectangle 39"/>
          <p:cNvSpPr>
            <a:spLocks noChangeArrowheads="1"/>
          </p:cNvSpPr>
          <p:nvPr/>
        </p:nvSpPr>
        <p:spPr bwMode="auto">
          <a:xfrm>
            <a:off x="24384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8" name="Rectangle 40"/>
          <p:cNvSpPr>
            <a:spLocks noChangeArrowheads="1"/>
          </p:cNvSpPr>
          <p:nvPr/>
        </p:nvSpPr>
        <p:spPr bwMode="auto">
          <a:xfrm>
            <a:off x="27432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09" name="Rectangle 41"/>
          <p:cNvSpPr>
            <a:spLocks noChangeArrowheads="1"/>
          </p:cNvSpPr>
          <p:nvPr/>
        </p:nvSpPr>
        <p:spPr bwMode="auto">
          <a:xfrm>
            <a:off x="30480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0" name="Rectangle 42"/>
          <p:cNvSpPr>
            <a:spLocks noChangeArrowheads="1"/>
          </p:cNvSpPr>
          <p:nvPr/>
        </p:nvSpPr>
        <p:spPr bwMode="auto">
          <a:xfrm>
            <a:off x="33528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1" name="Rectangle 43"/>
          <p:cNvSpPr>
            <a:spLocks noChangeArrowheads="1"/>
          </p:cNvSpPr>
          <p:nvPr/>
        </p:nvSpPr>
        <p:spPr bwMode="auto">
          <a:xfrm>
            <a:off x="36576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2" name="Rectangle 44"/>
          <p:cNvSpPr>
            <a:spLocks noChangeArrowheads="1"/>
          </p:cNvSpPr>
          <p:nvPr/>
        </p:nvSpPr>
        <p:spPr bwMode="auto">
          <a:xfrm>
            <a:off x="9144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3" name="Rectangle 45"/>
          <p:cNvSpPr>
            <a:spLocks noChangeArrowheads="1"/>
          </p:cNvSpPr>
          <p:nvPr/>
        </p:nvSpPr>
        <p:spPr bwMode="auto">
          <a:xfrm>
            <a:off x="12192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4" name="Rectangle 46"/>
          <p:cNvSpPr>
            <a:spLocks noChangeArrowheads="1"/>
          </p:cNvSpPr>
          <p:nvPr/>
        </p:nvSpPr>
        <p:spPr bwMode="auto">
          <a:xfrm>
            <a:off x="15240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5" name="Rectangle 47"/>
          <p:cNvSpPr>
            <a:spLocks noChangeArrowheads="1"/>
          </p:cNvSpPr>
          <p:nvPr/>
        </p:nvSpPr>
        <p:spPr bwMode="auto">
          <a:xfrm>
            <a:off x="18288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6" name="Rectangle 48"/>
          <p:cNvSpPr>
            <a:spLocks noChangeArrowheads="1"/>
          </p:cNvSpPr>
          <p:nvPr/>
        </p:nvSpPr>
        <p:spPr bwMode="auto">
          <a:xfrm>
            <a:off x="2133600" y="36576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7" name="Rectangle 49"/>
          <p:cNvSpPr>
            <a:spLocks noChangeArrowheads="1"/>
          </p:cNvSpPr>
          <p:nvPr/>
        </p:nvSpPr>
        <p:spPr bwMode="auto">
          <a:xfrm>
            <a:off x="24384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8" name="Rectangle 50"/>
          <p:cNvSpPr>
            <a:spLocks noChangeArrowheads="1"/>
          </p:cNvSpPr>
          <p:nvPr/>
        </p:nvSpPr>
        <p:spPr bwMode="auto">
          <a:xfrm>
            <a:off x="27432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19" name="Rectangle 51"/>
          <p:cNvSpPr>
            <a:spLocks noChangeArrowheads="1"/>
          </p:cNvSpPr>
          <p:nvPr/>
        </p:nvSpPr>
        <p:spPr bwMode="auto">
          <a:xfrm>
            <a:off x="3048000" y="36576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0" name="Rectangle 52"/>
          <p:cNvSpPr>
            <a:spLocks noChangeArrowheads="1"/>
          </p:cNvSpPr>
          <p:nvPr/>
        </p:nvSpPr>
        <p:spPr bwMode="auto">
          <a:xfrm>
            <a:off x="3352800" y="36576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1" name="Rectangle 53"/>
          <p:cNvSpPr>
            <a:spLocks noChangeArrowheads="1"/>
          </p:cNvSpPr>
          <p:nvPr/>
        </p:nvSpPr>
        <p:spPr bwMode="auto">
          <a:xfrm>
            <a:off x="36576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2" name="Rectangle 54"/>
          <p:cNvSpPr>
            <a:spLocks noChangeArrowheads="1"/>
          </p:cNvSpPr>
          <p:nvPr/>
        </p:nvSpPr>
        <p:spPr bwMode="auto">
          <a:xfrm>
            <a:off x="914400" y="39624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3" name="Rectangle 55"/>
          <p:cNvSpPr>
            <a:spLocks noChangeArrowheads="1"/>
          </p:cNvSpPr>
          <p:nvPr/>
        </p:nvSpPr>
        <p:spPr bwMode="auto">
          <a:xfrm>
            <a:off x="12192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4" name="Rectangle 56"/>
          <p:cNvSpPr>
            <a:spLocks noChangeArrowheads="1"/>
          </p:cNvSpPr>
          <p:nvPr/>
        </p:nvSpPr>
        <p:spPr bwMode="auto">
          <a:xfrm>
            <a:off x="15240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5" name="Rectangle 57"/>
          <p:cNvSpPr>
            <a:spLocks noChangeArrowheads="1"/>
          </p:cNvSpPr>
          <p:nvPr/>
        </p:nvSpPr>
        <p:spPr bwMode="auto">
          <a:xfrm>
            <a:off x="18288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6" name="Rectangle 58"/>
          <p:cNvSpPr>
            <a:spLocks noChangeArrowheads="1"/>
          </p:cNvSpPr>
          <p:nvPr/>
        </p:nvSpPr>
        <p:spPr bwMode="auto">
          <a:xfrm>
            <a:off x="21336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7" name="Rectangle 59"/>
          <p:cNvSpPr>
            <a:spLocks noChangeArrowheads="1"/>
          </p:cNvSpPr>
          <p:nvPr/>
        </p:nvSpPr>
        <p:spPr bwMode="auto">
          <a:xfrm>
            <a:off x="24384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8" name="Rectangle 60"/>
          <p:cNvSpPr>
            <a:spLocks noChangeArrowheads="1"/>
          </p:cNvSpPr>
          <p:nvPr/>
        </p:nvSpPr>
        <p:spPr bwMode="auto">
          <a:xfrm>
            <a:off x="2743200" y="39624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29" name="Rectangle 61"/>
          <p:cNvSpPr>
            <a:spLocks noChangeArrowheads="1"/>
          </p:cNvSpPr>
          <p:nvPr/>
        </p:nvSpPr>
        <p:spPr bwMode="auto">
          <a:xfrm>
            <a:off x="3048000" y="39624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0" name="Rectangle 62"/>
          <p:cNvSpPr>
            <a:spLocks noChangeArrowheads="1"/>
          </p:cNvSpPr>
          <p:nvPr/>
        </p:nvSpPr>
        <p:spPr bwMode="auto">
          <a:xfrm>
            <a:off x="33528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1" name="Rectangle 63"/>
          <p:cNvSpPr>
            <a:spLocks noChangeArrowheads="1"/>
          </p:cNvSpPr>
          <p:nvPr/>
        </p:nvSpPr>
        <p:spPr bwMode="auto">
          <a:xfrm>
            <a:off x="36576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2" name="Rectangle 64"/>
          <p:cNvSpPr>
            <a:spLocks noChangeArrowheads="1"/>
          </p:cNvSpPr>
          <p:nvPr/>
        </p:nvSpPr>
        <p:spPr bwMode="auto">
          <a:xfrm>
            <a:off x="9144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3" name="Rectangle 65"/>
          <p:cNvSpPr>
            <a:spLocks noChangeArrowheads="1"/>
          </p:cNvSpPr>
          <p:nvPr/>
        </p:nvSpPr>
        <p:spPr bwMode="auto">
          <a:xfrm>
            <a:off x="12192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4" name="Rectangle 66"/>
          <p:cNvSpPr>
            <a:spLocks noChangeArrowheads="1"/>
          </p:cNvSpPr>
          <p:nvPr/>
        </p:nvSpPr>
        <p:spPr bwMode="auto">
          <a:xfrm>
            <a:off x="15240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5" name="Rectangle 67"/>
          <p:cNvSpPr>
            <a:spLocks noChangeArrowheads="1"/>
          </p:cNvSpPr>
          <p:nvPr/>
        </p:nvSpPr>
        <p:spPr bwMode="auto">
          <a:xfrm>
            <a:off x="18288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6" name="Rectangle 68"/>
          <p:cNvSpPr>
            <a:spLocks noChangeArrowheads="1"/>
          </p:cNvSpPr>
          <p:nvPr/>
        </p:nvSpPr>
        <p:spPr bwMode="auto">
          <a:xfrm>
            <a:off x="21336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7" name="Rectangle 69"/>
          <p:cNvSpPr>
            <a:spLocks noChangeArrowheads="1"/>
          </p:cNvSpPr>
          <p:nvPr/>
        </p:nvSpPr>
        <p:spPr bwMode="auto">
          <a:xfrm>
            <a:off x="24384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8" name="Rectangle 70"/>
          <p:cNvSpPr>
            <a:spLocks noChangeArrowheads="1"/>
          </p:cNvSpPr>
          <p:nvPr/>
        </p:nvSpPr>
        <p:spPr bwMode="auto">
          <a:xfrm>
            <a:off x="27432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39" name="Rectangle 71"/>
          <p:cNvSpPr>
            <a:spLocks noChangeArrowheads="1"/>
          </p:cNvSpPr>
          <p:nvPr/>
        </p:nvSpPr>
        <p:spPr bwMode="auto">
          <a:xfrm>
            <a:off x="3048000" y="42672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0" name="Rectangle 72"/>
          <p:cNvSpPr>
            <a:spLocks noChangeArrowheads="1"/>
          </p:cNvSpPr>
          <p:nvPr/>
        </p:nvSpPr>
        <p:spPr bwMode="auto">
          <a:xfrm>
            <a:off x="33528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1" name="Rectangle 73"/>
          <p:cNvSpPr>
            <a:spLocks noChangeArrowheads="1"/>
          </p:cNvSpPr>
          <p:nvPr/>
        </p:nvSpPr>
        <p:spPr bwMode="auto">
          <a:xfrm>
            <a:off x="36576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2" name="Rectangle 74"/>
          <p:cNvSpPr>
            <a:spLocks noChangeArrowheads="1"/>
          </p:cNvSpPr>
          <p:nvPr/>
        </p:nvSpPr>
        <p:spPr bwMode="auto">
          <a:xfrm>
            <a:off x="9144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3" name="Rectangle 75"/>
          <p:cNvSpPr>
            <a:spLocks noChangeArrowheads="1"/>
          </p:cNvSpPr>
          <p:nvPr/>
        </p:nvSpPr>
        <p:spPr bwMode="auto">
          <a:xfrm>
            <a:off x="1219200" y="45720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4" name="Rectangle 76"/>
          <p:cNvSpPr>
            <a:spLocks noChangeArrowheads="1"/>
          </p:cNvSpPr>
          <p:nvPr/>
        </p:nvSpPr>
        <p:spPr bwMode="auto">
          <a:xfrm>
            <a:off x="1524000" y="45720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5" name="Rectangle 77"/>
          <p:cNvSpPr>
            <a:spLocks noChangeArrowheads="1"/>
          </p:cNvSpPr>
          <p:nvPr/>
        </p:nvSpPr>
        <p:spPr bwMode="auto">
          <a:xfrm>
            <a:off x="18288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6" name="Rectangle 78"/>
          <p:cNvSpPr>
            <a:spLocks noChangeArrowheads="1"/>
          </p:cNvSpPr>
          <p:nvPr/>
        </p:nvSpPr>
        <p:spPr bwMode="auto">
          <a:xfrm>
            <a:off x="21336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7" name="Rectangle 79"/>
          <p:cNvSpPr>
            <a:spLocks noChangeArrowheads="1"/>
          </p:cNvSpPr>
          <p:nvPr/>
        </p:nvSpPr>
        <p:spPr bwMode="auto">
          <a:xfrm>
            <a:off x="24384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8" name="Rectangle 80"/>
          <p:cNvSpPr>
            <a:spLocks noChangeArrowheads="1"/>
          </p:cNvSpPr>
          <p:nvPr/>
        </p:nvSpPr>
        <p:spPr bwMode="auto">
          <a:xfrm>
            <a:off x="27432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49" name="Rectangle 81"/>
          <p:cNvSpPr>
            <a:spLocks noChangeArrowheads="1"/>
          </p:cNvSpPr>
          <p:nvPr/>
        </p:nvSpPr>
        <p:spPr bwMode="auto">
          <a:xfrm>
            <a:off x="30480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0" name="Rectangle 82"/>
          <p:cNvSpPr>
            <a:spLocks noChangeArrowheads="1"/>
          </p:cNvSpPr>
          <p:nvPr/>
        </p:nvSpPr>
        <p:spPr bwMode="auto">
          <a:xfrm>
            <a:off x="33528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1" name="Rectangle 83"/>
          <p:cNvSpPr>
            <a:spLocks noChangeArrowheads="1"/>
          </p:cNvSpPr>
          <p:nvPr/>
        </p:nvSpPr>
        <p:spPr bwMode="auto">
          <a:xfrm>
            <a:off x="36576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2" name="Rectangle 84"/>
          <p:cNvSpPr>
            <a:spLocks noChangeArrowheads="1"/>
          </p:cNvSpPr>
          <p:nvPr/>
        </p:nvSpPr>
        <p:spPr bwMode="auto">
          <a:xfrm>
            <a:off x="9144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3" name="Rectangle 85"/>
          <p:cNvSpPr>
            <a:spLocks noChangeArrowheads="1"/>
          </p:cNvSpPr>
          <p:nvPr/>
        </p:nvSpPr>
        <p:spPr bwMode="auto">
          <a:xfrm>
            <a:off x="1219200" y="48768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4" name="Rectangle 86"/>
          <p:cNvSpPr>
            <a:spLocks noChangeArrowheads="1"/>
          </p:cNvSpPr>
          <p:nvPr/>
        </p:nvSpPr>
        <p:spPr bwMode="auto">
          <a:xfrm>
            <a:off x="1524000" y="48768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5" name="Rectangle 87"/>
          <p:cNvSpPr>
            <a:spLocks noChangeArrowheads="1"/>
          </p:cNvSpPr>
          <p:nvPr/>
        </p:nvSpPr>
        <p:spPr bwMode="auto">
          <a:xfrm>
            <a:off x="1828800" y="48768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6" name="Rectangle 88"/>
          <p:cNvSpPr>
            <a:spLocks noChangeArrowheads="1"/>
          </p:cNvSpPr>
          <p:nvPr/>
        </p:nvSpPr>
        <p:spPr bwMode="auto">
          <a:xfrm>
            <a:off x="21336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7" name="Rectangle 89"/>
          <p:cNvSpPr>
            <a:spLocks noChangeArrowheads="1"/>
          </p:cNvSpPr>
          <p:nvPr/>
        </p:nvSpPr>
        <p:spPr bwMode="auto">
          <a:xfrm>
            <a:off x="24384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8" name="Rectangle 90"/>
          <p:cNvSpPr>
            <a:spLocks noChangeArrowheads="1"/>
          </p:cNvSpPr>
          <p:nvPr/>
        </p:nvSpPr>
        <p:spPr bwMode="auto">
          <a:xfrm>
            <a:off x="27432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59" name="Rectangle 91"/>
          <p:cNvSpPr>
            <a:spLocks noChangeArrowheads="1"/>
          </p:cNvSpPr>
          <p:nvPr/>
        </p:nvSpPr>
        <p:spPr bwMode="auto">
          <a:xfrm>
            <a:off x="30480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0" name="Rectangle 92"/>
          <p:cNvSpPr>
            <a:spLocks noChangeArrowheads="1"/>
          </p:cNvSpPr>
          <p:nvPr/>
        </p:nvSpPr>
        <p:spPr bwMode="auto">
          <a:xfrm>
            <a:off x="33528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1" name="Rectangle 93"/>
          <p:cNvSpPr>
            <a:spLocks noChangeArrowheads="1"/>
          </p:cNvSpPr>
          <p:nvPr/>
        </p:nvSpPr>
        <p:spPr bwMode="auto">
          <a:xfrm>
            <a:off x="36576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2" name="Rectangle 94"/>
          <p:cNvSpPr>
            <a:spLocks noChangeArrowheads="1"/>
          </p:cNvSpPr>
          <p:nvPr/>
        </p:nvSpPr>
        <p:spPr bwMode="auto">
          <a:xfrm>
            <a:off x="9144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3" name="Rectangle 95"/>
          <p:cNvSpPr>
            <a:spLocks noChangeArrowheads="1"/>
          </p:cNvSpPr>
          <p:nvPr/>
        </p:nvSpPr>
        <p:spPr bwMode="auto">
          <a:xfrm>
            <a:off x="12192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4" name="Rectangle 96"/>
          <p:cNvSpPr>
            <a:spLocks noChangeArrowheads="1"/>
          </p:cNvSpPr>
          <p:nvPr/>
        </p:nvSpPr>
        <p:spPr bwMode="auto">
          <a:xfrm>
            <a:off x="15240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5" name="Rectangle 97"/>
          <p:cNvSpPr>
            <a:spLocks noChangeArrowheads="1"/>
          </p:cNvSpPr>
          <p:nvPr/>
        </p:nvSpPr>
        <p:spPr bwMode="auto">
          <a:xfrm>
            <a:off x="18288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6" name="Rectangle 98"/>
          <p:cNvSpPr>
            <a:spLocks noChangeArrowheads="1"/>
          </p:cNvSpPr>
          <p:nvPr/>
        </p:nvSpPr>
        <p:spPr bwMode="auto">
          <a:xfrm>
            <a:off x="21336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7" name="Rectangle 99"/>
          <p:cNvSpPr>
            <a:spLocks noChangeArrowheads="1"/>
          </p:cNvSpPr>
          <p:nvPr/>
        </p:nvSpPr>
        <p:spPr bwMode="auto">
          <a:xfrm>
            <a:off x="24384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8" name="Rectangle 100"/>
          <p:cNvSpPr>
            <a:spLocks noChangeArrowheads="1"/>
          </p:cNvSpPr>
          <p:nvPr/>
        </p:nvSpPr>
        <p:spPr bwMode="auto">
          <a:xfrm>
            <a:off x="2743200" y="5181600"/>
            <a:ext cx="304800" cy="304800"/>
          </a:xfrm>
          <a:prstGeom prst="rect">
            <a:avLst/>
          </a:prstGeom>
          <a:solidFill>
            <a:srgbClr val="B2B2B2"/>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69" name="Rectangle 101"/>
          <p:cNvSpPr>
            <a:spLocks noChangeArrowheads="1"/>
          </p:cNvSpPr>
          <p:nvPr/>
        </p:nvSpPr>
        <p:spPr bwMode="auto">
          <a:xfrm>
            <a:off x="30480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0" name="Rectangle 102"/>
          <p:cNvSpPr>
            <a:spLocks noChangeArrowheads="1"/>
          </p:cNvSpPr>
          <p:nvPr/>
        </p:nvSpPr>
        <p:spPr bwMode="auto">
          <a:xfrm>
            <a:off x="33528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1" name="Rectangle 103"/>
          <p:cNvSpPr>
            <a:spLocks noChangeArrowheads="1"/>
          </p:cNvSpPr>
          <p:nvPr/>
        </p:nvSpPr>
        <p:spPr bwMode="auto">
          <a:xfrm>
            <a:off x="36576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2" name="Rectangle 104"/>
          <p:cNvSpPr>
            <a:spLocks noChangeArrowheads="1"/>
          </p:cNvSpPr>
          <p:nvPr/>
        </p:nvSpPr>
        <p:spPr bwMode="auto">
          <a:xfrm>
            <a:off x="49530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3" name="Rectangle 105"/>
          <p:cNvSpPr>
            <a:spLocks noChangeArrowheads="1"/>
          </p:cNvSpPr>
          <p:nvPr/>
        </p:nvSpPr>
        <p:spPr bwMode="auto">
          <a:xfrm>
            <a:off x="52578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4" name="Rectangle 106"/>
          <p:cNvSpPr>
            <a:spLocks noChangeArrowheads="1"/>
          </p:cNvSpPr>
          <p:nvPr/>
        </p:nvSpPr>
        <p:spPr bwMode="auto">
          <a:xfrm>
            <a:off x="55626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5" name="Rectangle 107"/>
          <p:cNvSpPr>
            <a:spLocks noChangeArrowheads="1"/>
          </p:cNvSpPr>
          <p:nvPr/>
        </p:nvSpPr>
        <p:spPr bwMode="auto">
          <a:xfrm>
            <a:off x="5867399"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6" name="Rectangle 108"/>
          <p:cNvSpPr>
            <a:spLocks noChangeArrowheads="1"/>
          </p:cNvSpPr>
          <p:nvPr/>
        </p:nvSpPr>
        <p:spPr bwMode="auto">
          <a:xfrm>
            <a:off x="61722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7" name="Rectangle 109"/>
          <p:cNvSpPr>
            <a:spLocks noChangeArrowheads="1"/>
          </p:cNvSpPr>
          <p:nvPr/>
        </p:nvSpPr>
        <p:spPr bwMode="auto">
          <a:xfrm>
            <a:off x="64770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78" name="Rectangle 110"/>
          <p:cNvSpPr>
            <a:spLocks noChangeArrowheads="1"/>
          </p:cNvSpPr>
          <p:nvPr/>
        </p:nvSpPr>
        <p:spPr bwMode="auto">
          <a:xfrm>
            <a:off x="6781800" y="24384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1</a:t>
            </a:r>
            <a:endParaRPr/>
          </a:p>
        </p:txBody>
      </p:sp>
      <p:sp>
        <p:nvSpPr>
          <p:cNvPr id="58479" name="Rectangle 111"/>
          <p:cNvSpPr>
            <a:spLocks noChangeArrowheads="1"/>
          </p:cNvSpPr>
          <p:nvPr/>
        </p:nvSpPr>
        <p:spPr bwMode="auto">
          <a:xfrm>
            <a:off x="7086600" y="24384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1</a:t>
            </a:r>
            <a:endParaRPr/>
          </a:p>
        </p:txBody>
      </p:sp>
      <p:sp>
        <p:nvSpPr>
          <p:cNvPr id="58480" name="Rectangle 112"/>
          <p:cNvSpPr>
            <a:spLocks noChangeArrowheads="1"/>
          </p:cNvSpPr>
          <p:nvPr/>
        </p:nvSpPr>
        <p:spPr bwMode="auto">
          <a:xfrm>
            <a:off x="73914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81" name="Rectangle 113"/>
          <p:cNvSpPr>
            <a:spLocks noChangeArrowheads="1"/>
          </p:cNvSpPr>
          <p:nvPr/>
        </p:nvSpPr>
        <p:spPr bwMode="auto">
          <a:xfrm>
            <a:off x="7696200" y="2438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82" name="Rectangle 114"/>
          <p:cNvSpPr>
            <a:spLocks noChangeArrowheads="1"/>
          </p:cNvSpPr>
          <p:nvPr/>
        </p:nvSpPr>
        <p:spPr bwMode="auto">
          <a:xfrm>
            <a:off x="49530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83" name="Rectangle 115"/>
          <p:cNvSpPr>
            <a:spLocks noChangeArrowheads="1"/>
          </p:cNvSpPr>
          <p:nvPr/>
        </p:nvSpPr>
        <p:spPr bwMode="auto">
          <a:xfrm>
            <a:off x="5257800" y="2743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484" name="Rectangle 116"/>
          <p:cNvSpPr>
            <a:spLocks noChangeArrowheads="1"/>
          </p:cNvSpPr>
          <p:nvPr/>
        </p:nvSpPr>
        <p:spPr bwMode="auto">
          <a:xfrm>
            <a:off x="5562600" y="2743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485" name="Rectangle 117"/>
          <p:cNvSpPr>
            <a:spLocks noChangeArrowheads="1"/>
          </p:cNvSpPr>
          <p:nvPr/>
        </p:nvSpPr>
        <p:spPr bwMode="auto">
          <a:xfrm>
            <a:off x="5867399" y="2743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486" name="Rectangle 118"/>
          <p:cNvSpPr>
            <a:spLocks noChangeArrowheads="1"/>
          </p:cNvSpPr>
          <p:nvPr/>
        </p:nvSpPr>
        <p:spPr bwMode="auto">
          <a:xfrm>
            <a:off x="61722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87" name="Rectangle 119"/>
          <p:cNvSpPr>
            <a:spLocks noChangeArrowheads="1"/>
          </p:cNvSpPr>
          <p:nvPr/>
        </p:nvSpPr>
        <p:spPr bwMode="auto">
          <a:xfrm>
            <a:off x="64770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88" name="Rectangle 120"/>
          <p:cNvSpPr>
            <a:spLocks noChangeArrowheads="1"/>
          </p:cNvSpPr>
          <p:nvPr/>
        </p:nvSpPr>
        <p:spPr bwMode="auto">
          <a:xfrm>
            <a:off x="6781800" y="2743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1</a:t>
            </a:r>
            <a:endParaRPr/>
          </a:p>
        </p:txBody>
      </p:sp>
      <p:sp>
        <p:nvSpPr>
          <p:cNvPr id="58489" name="Rectangle 121"/>
          <p:cNvSpPr>
            <a:spLocks noChangeArrowheads="1"/>
          </p:cNvSpPr>
          <p:nvPr/>
        </p:nvSpPr>
        <p:spPr bwMode="auto">
          <a:xfrm>
            <a:off x="7086600" y="2743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1</a:t>
            </a:r>
            <a:endParaRPr/>
          </a:p>
        </p:txBody>
      </p:sp>
      <p:sp>
        <p:nvSpPr>
          <p:cNvPr id="58490" name="Rectangle 122"/>
          <p:cNvSpPr>
            <a:spLocks noChangeArrowheads="1"/>
          </p:cNvSpPr>
          <p:nvPr/>
        </p:nvSpPr>
        <p:spPr bwMode="auto">
          <a:xfrm>
            <a:off x="73914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1" name="Rectangle 123"/>
          <p:cNvSpPr>
            <a:spLocks noChangeArrowheads="1"/>
          </p:cNvSpPr>
          <p:nvPr/>
        </p:nvSpPr>
        <p:spPr bwMode="auto">
          <a:xfrm>
            <a:off x="7696200" y="2743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2" name="Rectangle 124"/>
          <p:cNvSpPr>
            <a:spLocks noChangeArrowheads="1"/>
          </p:cNvSpPr>
          <p:nvPr/>
        </p:nvSpPr>
        <p:spPr bwMode="auto">
          <a:xfrm>
            <a:off x="49530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3" name="Rectangle 125"/>
          <p:cNvSpPr>
            <a:spLocks noChangeArrowheads="1"/>
          </p:cNvSpPr>
          <p:nvPr/>
        </p:nvSpPr>
        <p:spPr bwMode="auto">
          <a:xfrm>
            <a:off x="5257800" y="30480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494" name="Rectangle 126"/>
          <p:cNvSpPr>
            <a:spLocks noChangeArrowheads="1"/>
          </p:cNvSpPr>
          <p:nvPr/>
        </p:nvSpPr>
        <p:spPr bwMode="auto">
          <a:xfrm>
            <a:off x="5562600" y="30480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495" name="Rectangle 127"/>
          <p:cNvSpPr>
            <a:spLocks noChangeArrowheads="1"/>
          </p:cNvSpPr>
          <p:nvPr/>
        </p:nvSpPr>
        <p:spPr bwMode="auto">
          <a:xfrm>
            <a:off x="5867399"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6" name="Rectangle 128"/>
          <p:cNvSpPr>
            <a:spLocks noChangeArrowheads="1"/>
          </p:cNvSpPr>
          <p:nvPr/>
        </p:nvSpPr>
        <p:spPr bwMode="auto">
          <a:xfrm>
            <a:off x="61722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7" name="Rectangle 129"/>
          <p:cNvSpPr>
            <a:spLocks noChangeArrowheads="1"/>
          </p:cNvSpPr>
          <p:nvPr/>
        </p:nvSpPr>
        <p:spPr bwMode="auto">
          <a:xfrm>
            <a:off x="64770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8" name="Rectangle 130"/>
          <p:cNvSpPr>
            <a:spLocks noChangeArrowheads="1"/>
          </p:cNvSpPr>
          <p:nvPr/>
        </p:nvSpPr>
        <p:spPr bwMode="auto">
          <a:xfrm>
            <a:off x="67818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499" name="Rectangle 131"/>
          <p:cNvSpPr>
            <a:spLocks noChangeArrowheads="1"/>
          </p:cNvSpPr>
          <p:nvPr/>
        </p:nvSpPr>
        <p:spPr bwMode="auto">
          <a:xfrm>
            <a:off x="70866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0" name="Rectangle 132"/>
          <p:cNvSpPr>
            <a:spLocks noChangeArrowheads="1"/>
          </p:cNvSpPr>
          <p:nvPr/>
        </p:nvSpPr>
        <p:spPr bwMode="auto">
          <a:xfrm>
            <a:off x="73914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1" name="Rectangle 133"/>
          <p:cNvSpPr>
            <a:spLocks noChangeArrowheads="1"/>
          </p:cNvSpPr>
          <p:nvPr/>
        </p:nvSpPr>
        <p:spPr bwMode="auto">
          <a:xfrm>
            <a:off x="7696200" y="3048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2" name="Rectangle 134"/>
          <p:cNvSpPr>
            <a:spLocks noChangeArrowheads="1"/>
          </p:cNvSpPr>
          <p:nvPr/>
        </p:nvSpPr>
        <p:spPr bwMode="auto">
          <a:xfrm>
            <a:off x="49530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3" name="Rectangle 135"/>
          <p:cNvSpPr>
            <a:spLocks noChangeArrowheads="1"/>
          </p:cNvSpPr>
          <p:nvPr/>
        </p:nvSpPr>
        <p:spPr bwMode="auto">
          <a:xfrm>
            <a:off x="5257800" y="33528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2</a:t>
            </a:r>
            <a:endParaRPr/>
          </a:p>
        </p:txBody>
      </p:sp>
      <p:sp>
        <p:nvSpPr>
          <p:cNvPr id="58504" name="Rectangle 136"/>
          <p:cNvSpPr>
            <a:spLocks noChangeArrowheads="1"/>
          </p:cNvSpPr>
          <p:nvPr/>
        </p:nvSpPr>
        <p:spPr bwMode="auto">
          <a:xfrm>
            <a:off x="55626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5" name="Rectangle 137"/>
          <p:cNvSpPr>
            <a:spLocks noChangeArrowheads="1"/>
          </p:cNvSpPr>
          <p:nvPr/>
        </p:nvSpPr>
        <p:spPr bwMode="auto">
          <a:xfrm>
            <a:off x="5867399"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6" name="Rectangle 138"/>
          <p:cNvSpPr>
            <a:spLocks noChangeArrowheads="1"/>
          </p:cNvSpPr>
          <p:nvPr/>
        </p:nvSpPr>
        <p:spPr bwMode="auto">
          <a:xfrm>
            <a:off x="61722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7" name="Rectangle 139"/>
          <p:cNvSpPr>
            <a:spLocks noChangeArrowheads="1"/>
          </p:cNvSpPr>
          <p:nvPr/>
        </p:nvSpPr>
        <p:spPr bwMode="auto">
          <a:xfrm>
            <a:off x="64770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8" name="Rectangle 140"/>
          <p:cNvSpPr>
            <a:spLocks noChangeArrowheads="1"/>
          </p:cNvSpPr>
          <p:nvPr/>
        </p:nvSpPr>
        <p:spPr bwMode="auto">
          <a:xfrm>
            <a:off x="67818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09" name="Rectangle 141"/>
          <p:cNvSpPr>
            <a:spLocks noChangeArrowheads="1"/>
          </p:cNvSpPr>
          <p:nvPr/>
        </p:nvSpPr>
        <p:spPr bwMode="auto">
          <a:xfrm>
            <a:off x="70866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0" name="Rectangle 142"/>
          <p:cNvSpPr>
            <a:spLocks noChangeArrowheads="1"/>
          </p:cNvSpPr>
          <p:nvPr/>
        </p:nvSpPr>
        <p:spPr bwMode="auto">
          <a:xfrm>
            <a:off x="73914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1" name="Rectangle 143"/>
          <p:cNvSpPr>
            <a:spLocks noChangeArrowheads="1"/>
          </p:cNvSpPr>
          <p:nvPr/>
        </p:nvSpPr>
        <p:spPr bwMode="auto">
          <a:xfrm>
            <a:off x="7696200" y="3352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2" name="Rectangle 144"/>
          <p:cNvSpPr>
            <a:spLocks noChangeArrowheads="1"/>
          </p:cNvSpPr>
          <p:nvPr/>
        </p:nvSpPr>
        <p:spPr bwMode="auto">
          <a:xfrm>
            <a:off x="49530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3" name="Rectangle 145"/>
          <p:cNvSpPr>
            <a:spLocks noChangeArrowheads="1"/>
          </p:cNvSpPr>
          <p:nvPr/>
        </p:nvSpPr>
        <p:spPr bwMode="auto">
          <a:xfrm>
            <a:off x="52578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4" name="Rectangle 146"/>
          <p:cNvSpPr>
            <a:spLocks noChangeArrowheads="1"/>
          </p:cNvSpPr>
          <p:nvPr/>
        </p:nvSpPr>
        <p:spPr bwMode="auto">
          <a:xfrm>
            <a:off x="55626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5" name="Rectangle 147"/>
          <p:cNvSpPr>
            <a:spLocks noChangeArrowheads="1"/>
          </p:cNvSpPr>
          <p:nvPr/>
        </p:nvSpPr>
        <p:spPr bwMode="auto">
          <a:xfrm>
            <a:off x="5867399"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6" name="Rectangle 148"/>
          <p:cNvSpPr>
            <a:spLocks noChangeArrowheads="1"/>
          </p:cNvSpPr>
          <p:nvPr/>
        </p:nvSpPr>
        <p:spPr bwMode="auto">
          <a:xfrm>
            <a:off x="6172200" y="36576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3</a:t>
            </a:r>
            <a:endParaRPr/>
          </a:p>
        </p:txBody>
      </p:sp>
      <p:sp>
        <p:nvSpPr>
          <p:cNvPr id="58517" name="Rectangle 149"/>
          <p:cNvSpPr>
            <a:spLocks noChangeArrowheads="1"/>
          </p:cNvSpPr>
          <p:nvPr/>
        </p:nvSpPr>
        <p:spPr bwMode="auto">
          <a:xfrm>
            <a:off x="64770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8" name="Rectangle 150"/>
          <p:cNvSpPr>
            <a:spLocks noChangeArrowheads="1"/>
          </p:cNvSpPr>
          <p:nvPr/>
        </p:nvSpPr>
        <p:spPr bwMode="auto">
          <a:xfrm>
            <a:off x="67818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19" name="Rectangle 151"/>
          <p:cNvSpPr>
            <a:spLocks noChangeArrowheads="1"/>
          </p:cNvSpPr>
          <p:nvPr/>
        </p:nvSpPr>
        <p:spPr bwMode="auto">
          <a:xfrm>
            <a:off x="7086600" y="36576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4</a:t>
            </a:r>
            <a:endParaRPr/>
          </a:p>
        </p:txBody>
      </p:sp>
      <p:sp>
        <p:nvSpPr>
          <p:cNvPr id="58520" name="Rectangle 152"/>
          <p:cNvSpPr>
            <a:spLocks noChangeArrowheads="1"/>
          </p:cNvSpPr>
          <p:nvPr/>
        </p:nvSpPr>
        <p:spPr bwMode="auto">
          <a:xfrm>
            <a:off x="7391400" y="36576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4</a:t>
            </a:r>
            <a:endParaRPr/>
          </a:p>
        </p:txBody>
      </p:sp>
      <p:sp>
        <p:nvSpPr>
          <p:cNvPr id="58521" name="Rectangle 153"/>
          <p:cNvSpPr>
            <a:spLocks noChangeArrowheads="1"/>
          </p:cNvSpPr>
          <p:nvPr/>
        </p:nvSpPr>
        <p:spPr bwMode="auto">
          <a:xfrm>
            <a:off x="7696200" y="3657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2" name="Rectangle 154"/>
          <p:cNvSpPr>
            <a:spLocks noChangeArrowheads="1"/>
          </p:cNvSpPr>
          <p:nvPr/>
        </p:nvSpPr>
        <p:spPr bwMode="auto">
          <a:xfrm>
            <a:off x="4953000" y="39624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5</a:t>
            </a:r>
            <a:endParaRPr/>
          </a:p>
        </p:txBody>
      </p:sp>
      <p:sp>
        <p:nvSpPr>
          <p:cNvPr id="58523" name="Rectangle 155"/>
          <p:cNvSpPr>
            <a:spLocks noChangeArrowheads="1"/>
          </p:cNvSpPr>
          <p:nvPr/>
        </p:nvSpPr>
        <p:spPr bwMode="auto">
          <a:xfrm>
            <a:off x="52578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4" name="Rectangle 156"/>
          <p:cNvSpPr>
            <a:spLocks noChangeArrowheads="1"/>
          </p:cNvSpPr>
          <p:nvPr/>
        </p:nvSpPr>
        <p:spPr bwMode="auto">
          <a:xfrm>
            <a:off x="55626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5" name="Rectangle 157"/>
          <p:cNvSpPr>
            <a:spLocks noChangeArrowheads="1"/>
          </p:cNvSpPr>
          <p:nvPr/>
        </p:nvSpPr>
        <p:spPr bwMode="auto">
          <a:xfrm>
            <a:off x="5867399"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6" name="Rectangle 158"/>
          <p:cNvSpPr>
            <a:spLocks noChangeArrowheads="1"/>
          </p:cNvSpPr>
          <p:nvPr/>
        </p:nvSpPr>
        <p:spPr bwMode="auto">
          <a:xfrm>
            <a:off x="61722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7" name="Rectangle 159"/>
          <p:cNvSpPr>
            <a:spLocks noChangeArrowheads="1"/>
          </p:cNvSpPr>
          <p:nvPr/>
        </p:nvSpPr>
        <p:spPr bwMode="auto">
          <a:xfrm>
            <a:off x="64770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28" name="Rectangle 160"/>
          <p:cNvSpPr>
            <a:spLocks noChangeArrowheads="1"/>
          </p:cNvSpPr>
          <p:nvPr/>
        </p:nvSpPr>
        <p:spPr bwMode="auto">
          <a:xfrm>
            <a:off x="6781800" y="39624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4</a:t>
            </a:r>
            <a:endParaRPr/>
          </a:p>
        </p:txBody>
      </p:sp>
      <p:sp>
        <p:nvSpPr>
          <p:cNvPr id="58529" name="Rectangle 161"/>
          <p:cNvSpPr>
            <a:spLocks noChangeArrowheads="1"/>
          </p:cNvSpPr>
          <p:nvPr/>
        </p:nvSpPr>
        <p:spPr bwMode="auto">
          <a:xfrm>
            <a:off x="7086600" y="39624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4</a:t>
            </a:r>
            <a:endParaRPr/>
          </a:p>
        </p:txBody>
      </p:sp>
      <p:sp>
        <p:nvSpPr>
          <p:cNvPr id="58530" name="Rectangle 162"/>
          <p:cNvSpPr>
            <a:spLocks noChangeArrowheads="1"/>
          </p:cNvSpPr>
          <p:nvPr/>
        </p:nvSpPr>
        <p:spPr bwMode="auto">
          <a:xfrm>
            <a:off x="73914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solidFill>
                <a:schemeClr val="bg2"/>
              </a:solidFill>
              <a:latin typeface="Tahoma"/>
            </a:endParaRPr>
          </a:p>
        </p:txBody>
      </p:sp>
      <p:sp>
        <p:nvSpPr>
          <p:cNvPr id="58531" name="Rectangle 163"/>
          <p:cNvSpPr>
            <a:spLocks noChangeArrowheads="1"/>
          </p:cNvSpPr>
          <p:nvPr/>
        </p:nvSpPr>
        <p:spPr bwMode="auto">
          <a:xfrm>
            <a:off x="7696200" y="39624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2" name="Rectangle 164"/>
          <p:cNvSpPr>
            <a:spLocks noChangeArrowheads="1"/>
          </p:cNvSpPr>
          <p:nvPr/>
        </p:nvSpPr>
        <p:spPr bwMode="auto">
          <a:xfrm>
            <a:off x="49530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3" name="Rectangle 165"/>
          <p:cNvSpPr>
            <a:spLocks noChangeArrowheads="1"/>
          </p:cNvSpPr>
          <p:nvPr/>
        </p:nvSpPr>
        <p:spPr bwMode="auto">
          <a:xfrm>
            <a:off x="52578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4" name="Rectangle 166"/>
          <p:cNvSpPr>
            <a:spLocks noChangeArrowheads="1"/>
          </p:cNvSpPr>
          <p:nvPr/>
        </p:nvSpPr>
        <p:spPr bwMode="auto">
          <a:xfrm>
            <a:off x="55626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5" name="Rectangle 167"/>
          <p:cNvSpPr>
            <a:spLocks noChangeArrowheads="1"/>
          </p:cNvSpPr>
          <p:nvPr/>
        </p:nvSpPr>
        <p:spPr bwMode="auto">
          <a:xfrm>
            <a:off x="5867399"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6" name="Rectangle 168"/>
          <p:cNvSpPr>
            <a:spLocks noChangeArrowheads="1"/>
          </p:cNvSpPr>
          <p:nvPr/>
        </p:nvSpPr>
        <p:spPr bwMode="auto">
          <a:xfrm>
            <a:off x="61722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7" name="Rectangle 169"/>
          <p:cNvSpPr>
            <a:spLocks noChangeArrowheads="1"/>
          </p:cNvSpPr>
          <p:nvPr/>
        </p:nvSpPr>
        <p:spPr bwMode="auto">
          <a:xfrm>
            <a:off x="64770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38" name="Rectangle 170"/>
          <p:cNvSpPr>
            <a:spLocks noChangeArrowheads="1"/>
          </p:cNvSpPr>
          <p:nvPr/>
        </p:nvSpPr>
        <p:spPr bwMode="auto">
          <a:xfrm>
            <a:off x="67818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solidFill>
                <a:schemeClr val="bg2"/>
              </a:solidFill>
              <a:latin typeface="Tahoma"/>
            </a:endParaRPr>
          </a:p>
        </p:txBody>
      </p:sp>
      <p:sp>
        <p:nvSpPr>
          <p:cNvPr id="58539" name="Rectangle 171"/>
          <p:cNvSpPr>
            <a:spLocks noChangeArrowheads="1"/>
          </p:cNvSpPr>
          <p:nvPr/>
        </p:nvSpPr>
        <p:spPr bwMode="auto">
          <a:xfrm>
            <a:off x="7086600" y="42672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4</a:t>
            </a:r>
            <a:endParaRPr/>
          </a:p>
        </p:txBody>
      </p:sp>
      <p:sp>
        <p:nvSpPr>
          <p:cNvPr id="58540" name="Rectangle 172"/>
          <p:cNvSpPr>
            <a:spLocks noChangeArrowheads="1"/>
          </p:cNvSpPr>
          <p:nvPr/>
        </p:nvSpPr>
        <p:spPr bwMode="auto">
          <a:xfrm>
            <a:off x="73914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1" name="Rectangle 173"/>
          <p:cNvSpPr>
            <a:spLocks noChangeArrowheads="1"/>
          </p:cNvSpPr>
          <p:nvPr/>
        </p:nvSpPr>
        <p:spPr bwMode="auto">
          <a:xfrm>
            <a:off x="7696200" y="42672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2" name="Rectangle 174"/>
          <p:cNvSpPr>
            <a:spLocks noChangeArrowheads="1"/>
          </p:cNvSpPr>
          <p:nvPr/>
        </p:nvSpPr>
        <p:spPr bwMode="auto">
          <a:xfrm>
            <a:off x="49530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3" name="Rectangle 175"/>
          <p:cNvSpPr>
            <a:spLocks noChangeArrowheads="1"/>
          </p:cNvSpPr>
          <p:nvPr/>
        </p:nvSpPr>
        <p:spPr bwMode="auto">
          <a:xfrm>
            <a:off x="5257800" y="45720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6</a:t>
            </a:r>
            <a:endParaRPr/>
          </a:p>
        </p:txBody>
      </p:sp>
      <p:sp>
        <p:nvSpPr>
          <p:cNvPr id="58544" name="Rectangle 176"/>
          <p:cNvSpPr>
            <a:spLocks noChangeArrowheads="1"/>
          </p:cNvSpPr>
          <p:nvPr/>
        </p:nvSpPr>
        <p:spPr bwMode="auto">
          <a:xfrm>
            <a:off x="5562600" y="45720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6</a:t>
            </a:r>
            <a:endParaRPr/>
          </a:p>
        </p:txBody>
      </p:sp>
      <p:sp>
        <p:nvSpPr>
          <p:cNvPr id="58545" name="Rectangle 177"/>
          <p:cNvSpPr>
            <a:spLocks noChangeArrowheads="1"/>
          </p:cNvSpPr>
          <p:nvPr/>
        </p:nvSpPr>
        <p:spPr bwMode="auto">
          <a:xfrm>
            <a:off x="5867399"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6" name="Rectangle 178"/>
          <p:cNvSpPr>
            <a:spLocks noChangeArrowheads="1"/>
          </p:cNvSpPr>
          <p:nvPr/>
        </p:nvSpPr>
        <p:spPr bwMode="auto">
          <a:xfrm>
            <a:off x="61722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7" name="Rectangle 179"/>
          <p:cNvSpPr>
            <a:spLocks noChangeArrowheads="1"/>
          </p:cNvSpPr>
          <p:nvPr/>
        </p:nvSpPr>
        <p:spPr bwMode="auto">
          <a:xfrm>
            <a:off x="64770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8" name="Rectangle 180"/>
          <p:cNvSpPr>
            <a:spLocks noChangeArrowheads="1"/>
          </p:cNvSpPr>
          <p:nvPr/>
        </p:nvSpPr>
        <p:spPr bwMode="auto">
          <a:xfrm>
            <a:off x="67818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49" name="Rectangle 181"/>
          <p:cNvSpPr>
            <a:spLocks noChangeArrowheads="1"/>
          </p:cNvSpPr>
          <p:nvPr/>
        </p:nvSpPr>
        <p:spPr bwMode="auto">
          <a:xfrm>
            <a:off x="70866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0" name="Rectangle 182"/>
          <p:cNvSpPr>
            <a:spLocks noChangeArrowheads="1"/>
          </p:cNvSpPr>
          <p:nvPr/>
        </p:nvSpPr>
        <p:spPr bwMode="auto">
          <a:xfrm>
            <a:off x="73914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1" name="Rectangle 183"/>
          <p:cNvSpPr>
            <a:spLocks noChangeArrowheads="1"/>
          </p:cNvSpPr>
          <p:nvPr/>
        </p:nvSpPr>
        <p:spPr bwMode="auto">
          <a:xfrm>
            <a:off x="7696200" y="45720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2" name="Rectangle 184"/>
          <p:cNvSpPr>
            <a:spLocks noChangeArrowheads="1"/>
          </p:cNvSpPr>
          <p:nvPr/>
        </p:nvSpPr>
        <p:spPr bwMode="auto">
          <a:xfrm>
            <a:off x="49530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3" name="Rectangle 185"/>
          <p:cNvSpPr>
            <a:spLocks noChangeArrowheads="1"/>
          </p:cNvSpPr>
          <p:nvPr/>
        </p:nvSpPr>
        <p:spPr bwMode="auto">
          <a:xfrm>
            <a:off x="5257800" y="48768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6</a:t>
            </a:r>
            <a:endParaRPr/>
          </a:p>
        </p:txBody>
      </p:sp>
      <p:sp>
        <p:nvSpPr>
          <p:cNvPr id="58554" name="Rectangle 186"/>
          <p:cNvSpPr>
            <a:spLocks noChangeArrowheads="1"/>
          </p:cNvSpPr>
          <p:nvPr/>
        </p:nvSpPr>
        <p:spPr bwMode="auto">
          <a:xfrm>
            <a:off x="5562600" y="48768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6</a:t>
            </a:r>
            <a:endParaRPr/>
          </a:p>
        </p:txBody>
      </p:sp>
      <p:sp>
        <p:nvSpPr>
          <p:cNvPr id="58555" name="Rectangle 187"/>
          <p:cNvSpPr>
            <a:spLocks noChangeArrowheads="1"/>
          </p:cNvSpPr>
          <p:nvPr/>
        </p:nvSpPr>
        <p:spPr bwMode="auto">
          <a:xfrm>
            <a:off x="5867399" y="48768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6</a:t>
            </a:r>
            <a:endParaRPr/>
          </a:p>
        </p:txBody>
      </p:sp>
      <p:sp>
        <p:nvSpPr>
          <p:cNvPr id="58556" name="Rectangle 188"/>
          <p:cNvSpPr>
            <a:spLocks noChangeArrowheads="1"/>
          </p:cNvSpPr>
          <p:nvPr/>
        </p:nvSpPr>
        <p:spPr bwMode="auto">
          <a:xfrm>
            <a:off x="61722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7" name="Rectangle 189"/>
          <p:cNvSpPr>
            <a:spLocks noChangeArrowheads="1"/>
          </p:cNvSpPr>
          <p:nvPr/>
        </p:nvSpPr>
        <p:spPr bwMode="auto">
          <a:xfrm>
            <a:off x="64770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8" name="Rectangle 190"/>
          <p:cNvSpPr>
            <a:spLocks noChangeArrowheads="1"/>
          </p:cNvSpPr>
          <p:nvPr/>
        </p:nvSpPr>
        <p:spPr bwMode="auto">
          <a:xfrm>
            <a:off x="67818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59" name="Rectangle 191"/>
          <p:cNvSpPr>
            <a:spLocks noChangeArrowheads="1"/>
          </p:cNvSpPr>
          <p:nvPr/>
        </p:nvSpPr>
        <p:spPr bwMode="auto">
          <a:xfrm>
            <a:off x="70866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0" name="Rectangle 192"/>
          <p:cNvSpPr>
            <a:spLocks noChangeArrowheads="1"/>
          </p:cNvSpPr>
          <p:nvPr/>
        </p:nvSpPr>
        <p:spPr bwMode="auto">
          <a:xfrm>
            <a:off x="73914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1" name="Rectangle 193"/>
          <p:cNvSpPr>
            <a:spLocks noChangeArrowheads="1"/>
          </p:cNvSpPr>
          <p:nvPr/>
        </p:nvSpPr>
        <p:spPr bwMode="auto">
          <a:xfrm>
            <a:off x="7696200" y="48768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2" name="Rectangle 194"/>
          <p:cNvSpPr>
            <a:spLocks noChangeArrowheads="1"/>
          </p:cNvSpPr>
          <p:nvPr/>
        </p:nvSpPr>
        <p:spPr bwMode="auto">
          <a:xfrm>
            <a:off x="49530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3" name="Rectangle 195"/>
          <p:cNvSpPr>
            <a:spLocks noChangeArrowheads="1"/>
          </p:cNvSpPr>
          <p:nvPr/>
        </p:nvSpPr>
        <p:spPr bwMode="auto">
          <a:xfrm>
            <a:off x="52578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4" name="Rectangle 196"/>
          <p:cNvSpPr>
            <a:spLocks noChangeArrowheads="1"/>
          </p:cNvSpPr>
          <p:nvPr/>
        </p:nvSpPr>
        <p:spPr bwMode="auto">
          <a:xfrm>
            <a:off x="55626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5" name="Rectangle 197"/>
          <p:cNvSpPr>
            <a:spLocks noChangeArrowheads="1"/>
          </p:cNvSpPr>
          <p:nvPr/>
        </p:nvSpPr>
        <p:spPr bwMode="auto">
          <a:xfrm>
            <a:off x="5867399"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6" name="Rectangle 198"/>
          <p:cNvSpPr>
            <a:spLocks noChangeArrowheads="1"/>
          </p:cNvSpPr>
          <p:nvPr/>
        </p:nvSpPr>
        <p:spPr bwMode="auto">
          <a:xfrm>
            <a:off x="61722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7" name="Rectangle 199"/>
          <p:cNvSpPr>
            <a:spLocks noChangeArrowheads="1"/>
          </p:cNvSpPr>
          <p:nvPr/>
        </p:nvSpPr>
        <p:spPr bwMode="auto">
          <a:xfrm>
            <a:off x="64770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68" name="Rectangle 200"/>
          <p:cNvSpPr>
            <a:spLocks noChangeArrowheads="1"/>
          </p:cNvSpPr>
          <p:nvPr/>
        </p:nvSpPr>
        <p:spPr bwMode="auto">
          <a:xfrm>
            <a:off x="6781800" y="5181600"/>
            <a:ext cx="304800" cy="304800"/>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solidFill>
                  <a:schemeClr val="bg2"/>
                </a:solidFill>
                <a:latin typeface="Tahoma"/>
              </a:rPr>
              <a:t>7</a:t>
            </a:r>
            <a:endParaRPr/>
          </a:p>
        </p:txBody>
      </p:sp>
      <p:sp>
        <p:nvSpPr>
          <p:cNvPr id="58569" name="Rectangle 201"/>
          <p:cNvSpPr>
            <a:spLocks noChangeArrowheads="1"/>
          </p:cNvSpPr>
          <p:nvPr/>
        </p:nvSpPr>
        <p:spPr bwMode="auto">
          <a:xfrm>
            <a:off x="70866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70" name="Rectangle 202"/>
          <p:cNvSpPr>
            <a:spLocks noChangeArrowheads="1"/>
          </p:cNvSpPr>
          <p:nvPr/>
        </p:nvSpPr>
        <p:spPr bwMode="auto">
          <a:xfrm>
            <a:off x="73914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71" name="Rectangle 203"/>
          <p:cNvSpPr>
            <a:spLocks noChangeArrowheads="1"/>
          </p:cNvSpPr>
          <p:nvPr/>
        </p:nvSpPr>
        <p:spPr bwMode="auto">
          <a:xfrm>
            <a:off x="7696200" y="5181600"/>
            <a:ext cx="304800" cy="304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8572" name="Text Box 204"/>
          <p:cNvSpPr txBox="1">
            <a:spLocks noChangeArrowheads="1"/>
          </p:cNvSpPr>
          <p:nvPr/>
        </p:nvSpPr>
        <p:spPr bwMode="auto">
          <a:xfrm>
            <a:off x="1295400" y="5715000"/>
            <a:ext cx="2389188" cy="30480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400" b="1">
                <a:latin typeface="Tahoma"/>
              </a:rPr>
              <a:t>Бинарное изображение</a:t>
            </a:r>
            <a:endParaRPr/>
          </a:p>
        </p:txBody>
      </p:sp>
      <p:sp>
        <p:nvSpPr>
          <p:cNvPr id="58573" name="Text Box 205"/>
          <p:cNvSpPr txBox="1">
            <a:spLocks noChangeArrowheads="1"/>
          </p:cNvSpPr>
          <p:nvPr/>
        </p:nvSpPr>
        <p:spPr bwMode="auto">
          <a:xfrm>
            <a:off x="5257800" y="5715000"/>
            <a:ext cx="2708275" cy="30480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400" b="1">
                <a:latin typeface="Tahoma"/>
              </a:rPr>
              <a:t>Размеченное изображение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338" name="Rectangle 2"/>
          <p:cNvSpPr>
            <a:spLocks noChangeArrowheads="1" noGrp="1" noRot="1"/>
          </p:cNvSpPr>
          <p:nvPr>
            <p:ph type="title"/>
          </p:nvPr>
        </p:nvSpPr>
        <p:spPr bwMode="auto"/>
        <p:txBody>
          <a:bodyPr>
            <a:normAutofit fontScale="90000"/>
          </a:bodyPr>
          <a:lstStyle/>
          <a:p>
            <a:pPr>
              <a:defRPr/>
            </a:pPr>
            <a:r>
              <a:rPr lang="ru-RU" sz="3600">
                <a:solidFill>
                  <a:srgbClr val="FFFF00"/>
                </a:solidFill>
              </a:rPr>
              <a:t>Разрастание регионов</a:t>
            </a:r>
            <a:br>
              <a:rPr lang="ru-RU" sz="3600"/>
            </a:br>
            <a:r>
              <a:rPr lang="en-US" sz="3600"/>
              <a:t>(Region growing)</a:t>
            </a:r>
            <a:endParaRPr lang="ru-RU" sz="3600"/>
          </a:p>
        </p:txBody>
      </p:sp>
      <p:sp>
        <p:nvSpPr>
          <p:cNvPr id="14339" name="Rectangle 3"/>
          <p:cNvSpPr>
            <a:spLocks noChangeArrowheads="1" noGrp="1"/>
          </p:cNvSpPr>
          <p:nvPr>
            <p:ph type="body" idx="1"/>
          </p:nvPr>
        </p:nvSpPr>
        <p:spPr bwMode="auto">
          <a:xfrm>
            <a:off x="457200" y="1600200"/>
            <a:ext cx="8229600" cy="1114425"/>
          </a:xfrm>
        </p:spPr>
        <p:txBody>
          <a:bodyPr/>
          <a:lstStyle/>
          <a:p>
            <a:pPr>
              <a:defRPr/>
            </a:pPr>
            <a:r>
              <a:rPr lang="ru-RU" sz="2000"/>
              <a:t>Простая идея – начиная с некоторого </a:t>
            </a:r>
            <a:r>
              <a:rPr lang="en-US" sz="2000"/>
              <a:t>“</a:t>
            </a:r>
            <a:r>
              <a:rPr lang="ru-RU" sz="2000"/>
              <a:t>семени</a:t>
            </a:r>
            <a:r>
              <a:rPr lang="en-US" sz="2000"/>
              <a:t>”</a:t>
            </a:r>
            <a:r>
              <a:rPr lang="ru-RU" sz="2000"/>
              <a:t> обходить пиксели и объединять в области пока выполняется условие однородности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7522" name="Rectangle 2"/>
          <p:cNvSpPr>
            <a:spLocks noChangeArrowheads="1" noGrp="1" noRot="1"/>
          </p:cNvSpPr>
          <p:nvPr>
            <p:ph type="title"/>
          </p:nvPr>
        </p:nvSpPr>
        <p:spPr bwMode="auto"/>
        <p:txBody>
          <a:bodyPr/>
          <a:lstStyle/>
          <a:p>
            <a:pPr>
              <a:defRPr/>
            </a:pPr>
            <a:r>
              <a:rPr lang="ru-RU" sz="3600"/>
              <a:t>Что необходимо определить</a:t>
            </a:r>
            <a:endParaRPr/>
          </a:p>
        </p:txBody>
      </p:sp>
      <p:sp>
        <p:nvSpPr>
          <p:cNvPr id="107523" name="Rectangle 3"/>
          <p:cNvSpPr>
            <a:spLocks noChangeArrowheads="1" noGrp="1"/>
          </p:cNvSpPr>
          <p:nvPr>
            <p:ph type="body" idx="1"/>
          </p:nvPr>
        </p:nvSpPr>
        <p:spPr bwMode="auto">
          <a:xfrm>
            <a:off x="457200" y="1600200"/>
            <a:ext cx="8229600" cy="4781550"/>
          </a:xfrm>
        </p:spPr>
        <p:txBody>
          <a:bodyPr/>
          <a:lstStyle/>
          <a:p>
            <a:pPr lvl="1">
              <a:lnSpc>
                <a:spcPct val="90000"/>
              </a:lnSpc>
              <a:defRPr/>
            </a:pPr>
            <a:r>
              <a:rPr lang="ru-RU"/>
              <a:t>Критерий однородности</a:t>
            </a:r>
            <a:endParaRPr/>
          </a:p>
          <a:p>
            <a:pPr lvl="2">
              <a:lnSpc>
                <a:spcPct val="90000"/>
              </a:lnSpc>
              <a:defRPr/>
            </a:pPr>
            <a:r>
              <a:rPr lang="ru-RU" sz="2000"/>
              <a:t>Гистограмма содержит не больше 1 значительного пика</a:t>
            </a:r>
            <a:br>
              <a:rPr lang="en-US" sz="2000"/>
            </a:br>
            <a:r>
              <a:rPr lang="ru-RU" sz="2000"/>
              <a:t> </a:t>
            </a:r>
            <a:br>
              <a:rPr lang="ru-RU" sz="2000"/>
            </a:br>
            <a:br>
              <a:rPr lang="ru-RU" sz="2000"/>
            </a:br>
            <a:endParaRPr lang="ru-RU" sz="2000"/>
          </a:p>
          <a:p>
            <a:pPr lvl="2">
              <a:lnSpc>
                <a:spcPct val="90000"/>
              </a:lnSpc>
              <a:defRPr/>
            </a:pPr>
            <a:r>
              <a:rPr lang="ru-RU" sz="2000"/>
              <a:t>Отклонение любого пикселя от средней яркости </a:t>
            </a:r>
            <a:r>
              <a:rPr lang="en-US" sz="2000"/>
              <a:t>&lt; </a:t>
            </a:r>
            <a:r>
              <a:rPr lang="en-US" sz="2000" i="1"/>
              <a:t>T</a:t>
            </a:r>
            <a:r>
              <a:rPr lang="en-US" sz="2000" i="1" baseline="-25000"/>
              <a:t>avg</a:t>
            </a:r>
            <a:br>
              <a:rPr lang="en-US" sz="2000" baseline="-25000"/>
            </a:br>
            <a:br>
              <a:rPr lang="ru-RU" sz="2000" baseline="-25000"/>
            </a:br>
            <a:br>
              <a:rPr lang="ru-RU" sz="2000" baseline="-25000"/>
            </a:br>
            <a:br>
              <a:rPr lang="ru-RU" sz="2000" baseline="-25000"/>
            </a:br>
            <a:br>
              <a:rPr lang="ru-RU" sz="2000" baseline="-25000"/>
            </a:br>
            <a:endParaRPr lang="en-US" sz="2000" baseline="-25000"/>
          </a:p>
          <a:p>
            <a:pPr lvl="2">
              <a:lnSpc>
                <a:spcPct val="90000"/>
              </a:lnSpc>
              <a:defRPr/>
            </a:pPr>
            <a:r>
              <a:rPr lang="ru-RU" sz="2000"/>
              <a:t>Разница между соседними пикселями </a:t>
            </a:r>
            <a:r>
              <a:rPr lang="en-US" sz="2000"/>
              <a:t>&lt; </a:t>
            </a:r>
            <a:r>
              <a:rPr lang="en-US" sz="2000" i="1"/>
              <a:t>T</a:t>
            </a:r>
            <a:r>
              <a:rPr lang="en-US" sz="2000" i="1" baseline="-25000"/>
              <a:t>diff</a:t>
            </a:r>
            <a:br>
              <a:rPr lang="en-US" sz="2000" baseline="-25000"/>
            </a:br>
            <a:br>
              <a:rPr lang="ru-RU" sz="2000" baseline="-25000"/>
            </a:br>
            <a:br>
              <a:rPr lang="ru-RU" sz="2000" baseline="-25000"/>
            </a:br>
            <a:br>
              <a:rPr lang="ru-RU" sz="2000" baseline="-25000"/>
            </a:br>
            <a:endParaRPr lang="ru-RU" sz="2000"/>
          </a:p>
          <a:p>
            <a:pPr lvl="2">
              <a:lnSpc>
                <a:spcPct val="90000"/>
              </a:lnSpc>
              <a:defRPr/>
            </a:pPr>
            <a:r>
              <a:rPr lang="ru-RU" sz="2000"/>
              <a:t>«Слабая» граница между регионами (только для слияния) - позже</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924050" y="4860925"/>
          <a:ext cx="3562350" cy="381000"/>
        </p:xfrm>
        <a:graphic>
          <a:graphicData uri="http://schemas.openxmlformats.org/presentationml/2006/ole">
            <p:oleObj name="oleObj" r:id="rId3" imgW="2362200" imgH="247650" progId="Equation.3">
              <p:embed/>
              <p:pic>
                <p:nvPicPr>
                  <p:cNvPr id="305157" name=""/>
                  <p:cNvPicPr/>
                  <p:nvPr/>
                </p:nvPicPr>
                <p:blipFill>
                  <a:blip r:embed="rId2"/>
                  <a:stretch/>
                </p:blipFill>
                <p:spPr bwMode="auto">
                  <a:xfrm>
                    <a:off x="1924050" y="4860925"/>
                    <a:ext cx="3562350" cy="381000"/>
                  </a:xfrm>
                  <a:prstGeom prst="rect">
                    <a:avLst/>
                  </a:prstGeom>
                </p:spPr>
              </p:pic>
            </p:oleObj>
          </a:graphicData>
        </a:graphic>
      </p:graphicFrame>
      <p:pic>
        <p:nvPicPr>
          <p:cNvPr id="107525" name="Picture 5" descr="4connect"/>
          <p:cNvPicPr>
            <a:picLocks noChangeAspect="1" noChangeArrowheads="1"/>
          </p:cNvPicPr>
          <p:nvPr/>
        </p:nvPicPr>
        <p:blipFill>
          <a:blip r:embed="rId4"/>
          <a:stretch/>
        </p:blipFill>
        <p:spPr bwMode="auto">
          <a:xfrm>
            <a:off x="6300788" y="4797425"/>
            <a:ext cx="792162" cy="579438"/>
          </a:xfrm>
          <a:prstGeom prst="rect">
            <a:avLst/>
          </a:prstGeom>
          <a:noFill/>
          <a:ln>
            <a:noFill/>
          </a:ln>
        </p:spPr>
      </p:pic>
      <p:pic>
        <p:nvPicPr>
          <p:cNvPr id="107526" name="Picture 6" descr="8connect"/>
          <p:cNvPicPr>
            <a:picLocks noChangeAspect="1" noChangeArrowheads="1"/>
          </p:cNvPicPr>
          <p:nvPr/>
        </p:nvPicPr>
        <p:blipFill>
          <a:blip r:embed="rId5"/>
          <a:stretch/>
        </p:blipFill>
        <p:spPr bwMode="auto">
          <a:xfrm>
            <a:off x="7312025" y="4795838"/>
            <a:ext cx="788988" cy="577849"/>
          </a:xfrm>
          <a:prstGeom prst="rect">
            <a:avLst/>
          </a:prstGeom>
          <a:noFill/>
          <a:ln>
            <a:noFill/>
          </a:ln>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908175" y="3530600"/>
          <a:ext cx="3005138" cy="723900"/>
        </p:xfrm>
        <a:graphic>
          <a:graphicData uri="http://schemas.openxmlformats.org/presentationml/2006/ole">
            <p:oleObj name="oleObj" r:id="rId7" imgW="1999615" imgH="475615" progId="Equation.3">
              <p:embed/>
              <p:pic>
                <p:nvPicPr>
                  <p:cNvPr id="305158" name=""/>
                  <p:cNvPicPr/>
                  <p:nvPr/>
                </p:nvPicPr>
                <p:blipFill>
                  <a:blip r:embed="rId6"/>
                  <a:stretch/>
                </p:blipFill>
                <p:spPr bwMode="auto">
                  <a:xfrm>
                    <a:off x="1908175" y="3530600"/>
                    <a:ext cx="3005138" cy="723900"/>
                  </a:xfrm>
                  <a:prstGeom prst="rect">
                    <a:avLst/>
                  </a:prstGeom>
                </p:spPr>
              </p:pic>
            </p:oleObj>
          </a:graphicData>
        </a:graphic>
      </p:graphicFrame>
      <p:grpSp>
        <p:nvGrpSpPr>
          <p:cNvPr id="2" name="Group 13"/>
          <p:cNvGrpSpPr/>
          <p:nvPr/>
        </p:nvGrpSpPr>
        <p:grpSpPr bwMode="auto">
          <a:xfrm>
            <a:off x="3492500" y="5229225"/>
            <a:ext cx="4248150" cy="287338"/>
            <a:chOff x="2200" y="3294"/>
            <a:chExt cx="2676" cy="181"/>
          </a:xfrm>
        </p:grpSpPr>
        <p:sp>
          <p:nvSpPr>
            <p:cNvPr id="3082" name="Line 11"/>
            <p:cNvSpPr>
              <a:spLocks noChangeShapeType="1"/>
            </p:cNvSpPr>
            <p:nvPr/>
          </p:nvSpPr>
          <p:spPr bwMode="auto">
            <a:xfrm>
              <a:off x="4876" y="3379"/>
              <a:ext cx="0" cy="90"/>
            </a:xfrm>
            <a:prstGeom prst="line">
              <a:avLst/>
            </a:prstGeom>
            <a:noFill/>
            <a:ln w="9525">
              <a:solidFill>
                <a:schemeClr val="tx1"/>
              </a:solidFill>
              <a:round/>
              <a:headEnd/>
              <a:tailEnd/>
            </a:ln>
          </p:spPr>
          <p:txBody>
            <a:bodyPr wrap="none" anchor="ctr"/>
            <a:lstStyle/>
            <a:p>
              <a:pPr>
                <a:defRPr/>
              </a:pPr>
              <a:endParaRPr lang="ru-RU"/>
            </a:p>
          </p:txBody>
        </p:sp>
        <p:sp>
          <p:nvSpPr>
            <p:cNvPr id="3083" name="Line 9"/>
            <p:cNvSpPr>
              <a:spLocks noChangeShapeType="1"/>
            </p:cNvSpPr>
            <p:nvPr/>
          </p:nvSpPr>
          <p:spPr bwMode="auto">
            <a:xfrm flipH="1">
              <a:off x="2200" y="3475"/>
              <a:ext cx="2676" cy="0"/>
            </a:xfrm>
            <a:prstGeom prst="line">
              <a:avLst/>
            </a:prstGeom>
            <a:noFill/>
            <a:ln w="9525">
              <a:solidFill>
                <a:schemeClr val="tx1"/>
              </a:solidFill>
              <a:round/>
              <a:headEnd/>
              <a:tailEnd/>
            </a:ln>
          </p:spPr>
          <p:txBody>
            <a:bodyPr wrap="none" anchor="ctr"/>
            <a:lstStyle/>
            <a:p>
              <a:pPr>
                <a:defRPr/>
              </a:pPr>
              <a:endParaRPr lang="ru-RU"/>
            </a:p>
          </p:txBody>
        </p:sp>
        <p:sp>
          <p:nvSpPr>
            <p:cNvPr id="3084" name="Line 10"/>
            <p:cNvSpPr>
              <a:spLocks noChangeShapeType="1"/>
            </p:cNvSpPr>
            <p:nvPr/>
          </p:nvSpPr>
          <p:spPr bwMode="auto">
            <a:xfrm>
              <a:off x="4241" y="3385"/>
              <a:ext cx="0" cy="90"/>
            </a:xfrm>
            <a:prstGeom prst="line">
              <a:avLst/>
            </a:prstGeom>
            <a:noFill/>
            <a:ln w="9525">
              <a:solidFill>
                <a:schemeClr val="tx1"/>
              </a:solidFill>
              <a:round/>
              <a:headEnd/>
              <a:tailEnd/>
            </a:ln>
          </p:spPr>
          <p:txBody>
            <a:bodyPr wrap="none" anchor="ctr"/>
            <a:lstStyle/>
            <a:p>
              <a:pPr>
                <a:defRPr/>
              </a:pPr>
              <a:endParaRPr lang="ru-RU"/>
            </a:p>
          </p:txBody>
        </p:sp>
        <p:sp>
          <p:nvSpPr>
            <p:cNvPr id="3085" name="Line 12"/>
            <p:cNvSpPr>
              <a:spLocks noChangeShapeType="1"/>
            </p:cNvSpPr>
            <p:nvPr/>
          </p:nvSpPr>
          <p:spPr bwMode="auto">
            <a:xfrm flipV="1">
              <a:off x="2200" y="3294"/>
              <a:ext cx="0" cy="181"/>
            </a:xfrm>
            <a:prstGeom prst="line">
              <a:avLst/>
            </a:prstGeom>
            <a:noFill/>
            <a:ln w="9525">
              <a:solidFill>
                <a:schemeClr val="tx1"/>
              </a:solidFill>
              <a:round/>
              <a:headEnd/>
              <a:tailEnd type="triangle" w="med" len="med"/>
            </a:ln>
          </p:spPr>
          <p:txBody>
            <a:bodyPr wrap="none" anchor="ctr"/>
            <a:lstStyle/>
            <a:p>
              <a:pPr>
                <a:defRPr/>
              </a:pPr>
              <a:endParaRPr lang="ru-RU"/>
            </a:p>
          </p:txBody>
        </p:sp>
      </p:grpSp>
      <p:pic>
        <p:nvPicPr>
          <p:cNvPr id="3081" name="Picture 14" descr="hist_one_peak"/>
          <p:cNvPicPr>
            <a:picLocks noChangeAspect="1" noChangeArrowheads="1"/>
          </p:cNvPicPr>
          <p:nvPr/>
        </p:nvPicPr>
        <p:blipFill>
          <a:blip r:embed="rId8"/>
          <a:stretch/>
        </p:blipFill>
        <p:spPr bwMode="auto">
          <a:xfrm>
            <a:off x="1906588" y="2492375"/>
            <a:ext cx="2881312" cy="527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7525"/>
                                        </p:tgtEl>
                                        <p:attrNameLst>
                                          <p:attrName>style.visibility</p:attrName>
                                        </p:attrNameLst>
                                      </p:cBhvr>
                                      <p:to>
                                        <p:strVal val="visible"/>
                                      </p:to>
                                    </p:set>
                                    <p:animEffect transition="in" filter="wipe(down)">
                                      <p:cBhvr>
                                        <p:cTn id="7" dur="500"/>
                                        <p:tgtEl>
                                          <p:spTgt spid="107525"/>
                                        </p:tgtEl>
                                      </p:cBhvr>
                                    </p:animEffect>
                                  </p:childTnLst>
                                </p:cTn>
                              </p:par>
                              <p:par>
                                <p:cTn id="8" presetID="22" presetClass="entr" presetSubtype="4" fill="hold" nodeType="withEffect">
                                  <p:stCondLst>
                                    <p:cond delay="0"/>
                                  </p:stCondLst>
                                  <p:childTnLst>
                                    <p:set>
                                      <p:cBhvr>
                                        <p:cTn id="9" dur="1" fill="hold">
                                          <p:stCondLst>
                                            <p:cond delay="0"/>
                                          </p:stCondLst>
                                        </p:cTn>
                                        <p:tgtEl>
                                          <p:spTgt spid="107526"/>
                                        </p:tgtEl>
                                        <p:attrNameLst>
                                          <p:attrName>style.visibility</p:attrName>
                                        </p:attrNameLst>
                                      </p:cBhvr>
                                      <p:to>
                                        <p:strVal val="visible"/>
                                      </p:to>
                                    </p:set>
                                    <p:animEffect transition="in" filter="wipe(down)">
                                      <p:cBhvr>
                                        <p:cTn id="10" dur="500"/>
                                        <p:tgtEl>
                                          <p:spTgt spid="107526"/>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lstStyle/>
          <a:p>
            <a:pPr>
              <a:defRPr/>
            </a:pPr>
            <a:r>
              <a:rPr lang="ru-RU"/>
              <a:t>Конкурсы</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7154" name="Rectangle 2"/>
          <p:cNvSpPr>
            <a:spLocks noChangeArrowheads="1" noGrp="1"/>
          </p:cNvSpPr>
          <p:nvPr>
            <p:ph type="body" idx="1"/>
          </p:nvPr>
        </p:nvSpPr>
        <p:spPr bwMode="auto">
          <a:xfrm>
            <a:off x="4787900" y="5959475"/>
            <a:ext cx="2743200" cy="565150"/>
          </a:xfrm>
        </p:spPr>
        <p:txBody>
          <a:bodyPr/>
          <a:lstStyle/>
          <a:p>
            <a:pPr marL="338138" indent="-338138" algn="ctr">
              <a:lnSpc>
                <a:spcPct val="90000"/>
              </a:lnSpc>
              <a:buFont typeface="Wingdings"/>
              <a:buNone/>
              <a:tabLst>
                <a:tab pos="0" algn="l"/>
              </a:tabLst>
              <a:defRPr/>
            </a:pPr>
            <a:r>
              <a:rPr lang="ru-RU" sz="2800"/>
              <a:t>Пример </a:t>
            </a:r>
            <a:r>
              <a:rPr lang="el-GR" sz="2800">
                <a:cs typeface="Arial"/>
              </a:rPr>
              <a:t>δ</a:t>
            </a:r>
            <a:r>
              <a:rPr lang="ru-RU" sz="2800">
                <a:cs typeface="Arial"/>
              </a:rPr>
              <a:t> = 1</a:t>
            </a:r>
            <a:endParaRPr lang="el-GR" sz="2800">
              <a:cs typeface="Arial"/>
            </a:endParaRPr>
          </a:p>
        </p:txBody>
      </p:sp>
      <p:graphicFrame>
        <p:nvGraphicFramePr>
          <p:cNvPr id="177241" name="Group 89"/>
          <p:cNvGraphicFramePr>
            <a:graphicFrameLocks xmlns:a="http://schemas.openxmlformats.org/drawingml/2006/main" noGrp="1"/>
          </p:cNvGraphicFramePr>
          <p:nvPr/>
        </p:nvGraphicFramePr>
        <p:xfrm>
          <a:off x="2987675" y="1628775"/>
          <a:ext cx="4114800" cy="4129088"/>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0641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177239" name="Rectangle 87"/>
          <p:cNvSpPr>
            <a:spLocks noChangeArrowheads="1" noGrp="1"/>
          </p:cNvSpPr>
          <p:nvPr>
            <p:ph type="title"/>
          </p:nvPr>
        </p:nvSpPr>
        <p:spPr bwMode="auto"/>
        <p:txBody>
          <a:bodyPr/>
          <a:lstStyle/>
          <a:p>
            <a:pPr>
              <a:defRPr/>
            </a:pPr>
            <a:r>
              <a:rPr lang="ru-RU" sz="3600"/>
              <a:t>Алгоритм разрастания регионов</a:t>
            </a:r>
            <a:endParaRPr/>
          </a:p>
        </p:txBody>
      </p:sp>
      <p:sp>
        <p:nvSpPr>
          <p:cNvPr id="177240" name="Rectangle 88"/>
          <p:cNvSpPr>
            <a:spLocks noChangeArrowheads="1"/>
          </p:cNvSpPr>
          <p:nvPr/>
        </p:nvSpPr>
        <p:spPr bwMode="auto">
          <a:xfrm>
            <a:off x="2987675" y="1628775"/>
            <a:ext cx="503238"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7246" name="Text Box 94"/>
          <p:cNvSpPr txBox="1">
            <a:spLocks noChangeArrowheads="1"/>
          </p:cNvSpPr>
          <p:nvPr/>
        </p:nvSpPr>
        <p:spPr bwMode="auto">
          <a:xfrm>
            <a:off x="331788" y="1603375"/>
            <a:ext cx="1655762"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000"/>
              <a:t>Среднее: 1</a:t>
            </a:r>
            <a:endParaRPr/>
          </a:p>
        </p:txBody>
      </p:sp>
      <p:sp>
        <p:nvSpPr>
          <p:cNvPr id="177248" name="Rectangle 96"/>
          <p:cNvSpPr>
            <a:spLocks noChangeArrowheads="1"/>
          </p:cNvSpPr>
          <p:nvPr/>
        </p:nvSpPr>
        <p:spPr bwMode="auto">
          <a:xfrm>
            <a:off x="3492500" y="1628775"/>
            <a:ext cx="503238" cy="504825"/>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7250" name="Line 98"/>
          <p:cNvSpPr>
            <a:spLocks noChangeShapeType="1"/>
          </p:cNvSpPr>
          <p:nvPr/>
        </p:nvSpPr>
        <p:spPr bwMode="auto">
          <a:xfrm flipH="1">
            <a:off x="3235325" y="1876425"/>
            <a:ext cx="504825" cy="0"/>
          </a:xfrm>
          <a:prstGeom prst="line">
            <a:avLst/>
          </a:prstGeom>
          <a:noFill/>
          <a:ln w="9525">
            <a:solidFill>
              <a:schemeClr val="tx1"/>
            </a:solidFill>
            <a:round/>
            <a:headEnd/>
            <a:tailEnd type="triangle" w="med" len="med"/>
          </a:ln>
        </p:spPr>
        <p:txBody>
          <a:bodyPr wrap="none" anchor="ctr"/>
          <a:lstStyle/>
          <a:p>
            <a:pPr>
              <a:defRPr/>
            </a:pPr>
            <a:endParaRPr lang="ru-RU"/>
          </a:p>
        </p:txBody>
      </p:sp>
      <p:grpSp>
        <p:nvGrpSpPr>
          <p:cNvPr id="2" name="Group 102"/>
          <p:cNvGrpSpPr/>
          <p:nvPr/>
        </p:nvGrpSpPr>
        <p:grpSpPr bwMode="auto">
          <a:xfrm>
            <a:off x="3492500" y="1628775"/>
            <a:ext cx="3098800" cy="503238"/>
            <a:chOff x="2200" y="1026"/>
            <a:chExt cx="1952" cy="317"/>
          </a:xfrm>
        </p:grpSpPr>
        <p:sp>
          <p:nvSpPr>
            <p:cNvPr id="4207" name="Rectangle 90"/>
            <p:cNvSpPr>
              <a:spLocks noChangeArrowheads="1"/>
            </p:cNvSpPr>
            <p:nvPr/>
          </p:nvSpPr>
          <p:spPr bwMode="auto">
            <a:xfrm>
              <a:off x="2200"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08" name="Rectangle 92"/>
            <p:cNvSpPr>
              <a:spLocks noChangeArrowheads="1"/>
            </p:cNvSpPr>
            <p:nvPr/>
          </p:nvSpPr>
          <p:spPr bwMode="auto">
            <a:xfrm>
              <a:off x="2537"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09" name="Rectangle 93"/>
            <p:cNvSpPr>
              <a:spLocks noChangeArrowheads="1"/>
            </p:cNvSpPr>
            <p:nvPr/>
          </p:nvSpPr>
          <p:spPr bwMode="auto">
            <a:xfrm>
              <a:off x="2861"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10" name="Rectangle 99"/>
            <p:cNvSpPr>
              <a:spLocks noChangeArrowheads="1"/>
            </p:cNvSpPr>
            <p:nvPr/>
          </p:nvSpPr>
          <p:spPr bwMode="auto">
            <a:xfrm>
              <a:off x="3174"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11" name="Rectangle 100"/>
            <p:cNvSpPr>
              <a:spLocks noChangeArrowheads="1"/>
            </p:cNvSpPr>
            <p:nvPr/>
          </p:nvSpPr>
          <p:spPr bwMode="auto">
            <a:xfrm>
              <a:off x="3511"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12" name="Rectangle 101"/>
            <p:cNvSpPr>
              <a:spLocks noChangeArrowheads="1"/>
            </p:cNvSpPr>
            <p:nvPr/>
          </p:nvSpPr>
          <p:spPr bwMode="auto">
            <a:xfrm>
              <a:off x="3835" y="1026"/>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177256" name="Rectangle 104"/>
          <p:cNvSpPr>
            <a:spLocks noChangeArrowheads="1"/>
          </p:cNvSpPr>
          <p:nvPr/>
        </p:nvSpPr>
        <p:spPr bwMode="auto">
          <a:xfrm>
            <a:off x="6588125" y="1628775"/>
            <a:ext cx="503238" cy="504825"/>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7257" name="Line 105"/>
          <p:cNvSpPr>
            <a:spLocks noChangeShapeType="1"/>
          </p:cNvSpPr>
          <p:nvPr/>
        </p:nvSpPr>
        <p:spPr bwMode="auto">
          <a:xfrm flipH="1">
            <a:off x="6300788" y="1868488"/>
            <a:ext cx="504825"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177258" name="Rectangle 106"/>
          <p:cNvSpPr>
            <a:spLocks noChangeArrowheads="1"/>
          </p:cNvSpPr>
          <p:nvPr/>
        </p:nvSpPr>
        <p:spPr bwMode="auto">
          <a:xfrm>
            <a:off x="6588125" y="1628775"/>
            <a:ext cx="503238"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7259" name="Text Box 107"/>
          <p:cNvSpPr txBox="1">
            <a:spLocks noChangeArrowheads="1"/>
          </p:cNvSpPr>
          <p:nvPr/>
        </p:nvSpPr>
        <p:spPr bwMode="auto">
          <a:xfrm>
            <a:off x="323850" y="2060575"/>
            <a:ext cx="2087563"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000"/>
              <a:t>Среднее: 1.125</a:t>
            </a:r>
            <a:endParaRPr/>
          </a:p>
        </p:txBody>
      </p:sp>
      <p:grpSp>
        <p:nvGrpSpPr>
          <p:cNvPr id="3" name="Group 110"/>
          <p:cNvGrpSpPr/>
          <p:nvPr/>
        </p:nvGrpSpPr>
        <p:grpSpPr bwMode="auto">
          <a:xfrm>
            <a:off x="2987675" y="1989138"/>
            <a:ext cx="503238" cy="649287"/>
            <a:chOff x="1882" y="1253"/>
            <a:chExt cx="317" cy="409"/>
          </a:xfrm>
        </p:grpSpPr>
        <p:sp>
          <p:nvSpPr>
            <p:cNvPr id="4205" name="Rectangle 108"/>
            <p:cNvSpPr>
              <a:spLocks noChangeArrowheads="1"/>
            </p:cNvSpPr>
            <p:nvPr/>
          </p:nvSpPr>
          <p:spPr bwMode="auto">
            <a:xfrm>
              <a:off x="1882" y="1344"/>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06" name="Line 109"/>
            <p:cNvSpPr>
              <a:spLocks noChangeShapeType="1"/>
            </p:cNvSpPr>
            <p:nvPr/>
          </p:nvSpPr>
          <p:spPr bwMode="auto">
            <a:xfrm flipV="1">
              <a:off x="2044" y="1253"/>
              <a:ext cx="0" cy="227"/>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7265" name="Rectangle 113"/>
          <p:cNvSpPr>
            <a:spLocks noChangeArrowheads="1"/>
          </p:cNvSpPr>
          <p:nvPr/>
        </p:nvSpPr>
        <p:spPr bwMode="auto">
          <a:xfrm>
            <a:off x="2987675" y="2133600"/>
            <a:ext cx="503238"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4" name="Group 117"/>
          <p:cNvGrpSpPr/>
          <p:nvPr/>
        </p:nvGrpSpPr>
        <p:grpSpPr bwMode="auto">
          <a:xfrm>
            <a:off x="3276600" y="1931988"/>
            <a:ext cx="719138" cy="706437"/>
            <a:chOff x="2064" y="1217"/>
            <a:chExt cx="453" cy="445"/>
          </a:xfrm>
        </p:grpSpPr>
        <p:sp>
          <p:nvSpPr>
            <p:cNvPr id="4202" name="Rectangle 114"/>
            <p:cNvSpPr>
              <a:spLocks noChangeArrowheads="1"/>
            </p:cNvSpPr>
            <p:nvPr/>
          </p:nvSpPr>
          <p:spPr bwMode="auto">
            <a:xfrm>
              <a:off x="2200" y="1344"/>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03" name="Line 115"/>
            <p:cNvSpPr>
              <a:spLocks noChangeShapeType="1"/>
            </p:cNvSpPr>
            <p:nvPr/>
          </p:nvSpPr>
          <p:spPr bwMode="auto">
            <a:xfrm flipH="1">
              <a:off x="2064" y="1505"/>
              <a:ext cx="272"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4204" name="Line 116"/>
            <p:cNvSpPr>
              <a:spLocks noChangeShapeType="1"/>
            </p:cNvSpPr>
            <p:nvPr/>
          </p:nvSpPr>
          <p:spPr bwMode="auto">
            <a:xfrm flipH="1" flipV="1">
              <a:off x="2371" y="1217"/>
              <a:ext cx="0" cy="272"/>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7271" name="Rectangle 119"/>
          <p:cNvSpPr>
            <a:spLocks noChangeArrowheads="1"/>
          </p:cNvSpPr>
          <p:nvPr/>
        </p:nvSpPr>
        <p:spPr bwMode="auto">
          <a:xfrm>
            <a:off x="3476625" y="2133600"/>
            <a:ext cx="3111500"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7276" name="Rectangle 124"/>
          <p:cNvSpPr>
            <a:spLocks noChangeArrowheads="1"/>
          </p:cNvSpPr>
          <p:nvPr/>
        </p:nvSpPr>
        <p:spPr bwMode="auto">
          <a:xfrm>
            <a:off x="6589713" y="2133600"/>
            <a:ext cx="503237" cy="503238"/>
          </a:xfrm>
          <a:prstGeom prst="rect">
            <a:avLst/>
          </a:prstGeom>
          <a:solidFill>
            <a:srgbClr val="8080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5" name="Group 128"/>
          <p:cNvGrpSpPr/>
          <p:nvPr/>
        </p:nvGrpSpPr>
        <p:grpSpPr bwMode="auto">
          <a:xfrm>
            <a:off x="6372225" y="1931988"/>
            <a:ext cx="719138" cy="706437"/>
            <a:chOff x="2064" y="1217"/>
            <a:chExt cx="453" cy="445"/>
          </a:xfrm>
        </p:grpSpPr>
        <p:sp>
          <p:nvSpPr>
            <p:cNvPr id="4199" name="Rectangle 129"/>
            <p:cNvSpPr>
              <a:spLocks noChangeArrowheads="1"/>
            </p:cNvSpPr>
            <p:nvPr/>
          </p:nvSpPr>
          <p:spPr bwMode="auto">
            <a:xfrm>
              <a:off x="2200" y="1344"/>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4200" name="Line 130"/>
            <p:cNvSpPr>
              <a:spLocks noChangeShapeType="1"/>
            </p:cNvSpPr>
            <p:nvPr/>
          </p:nvSpPr>
          <p:spPr bwMode="auto">
            <a:xfrm flipH="1">
              <a:off x="2064" y="1505"/>
              <a:ext cx="272"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4201" name="Line 131"/>
            <p:cNvSpPr>
              <a:spLocks noChangeShapeType="1"/>
            </p:cNvSpPr>
            <p:nvPr/>
          </p:nvSpPr>
          <p:spPr bwMode="auto">
            <a:xfrm flipH="1" flipV="1">
              <a:off x="2371" y="1217"/>
              <a:ext cx="0" cy="272"/>
            </a:xfrm>
            <a:prstGeom prst="line">
              <a:avLst/>
            </a:prstGeom>
            <a:noFill/>
            <a:ln w="9525">
              <a:solidFill>
                <a:schemeClr val="tx1"/>
              </a:solidFill>
              <a:round/>
              <a:headEnd/>
              <a:tailEnd type="triangle" w="med" len="med"/>
            </a:ln>
          </p:spPr>
          <p:txBody>
            <a:bodyPr wrap="none" anchor="ctr"/>
            <a:lstStyle/>
            <a:p>
              <a:pPr>
                <a:defRPr/>
              </a:pPr>
              <a:endParaRPr lang="ru-RU"/>
            </a:p>
          </p:txBody>
        </p:sp>
      </p:gr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044700" y="5876925"/>
          <a:ext cx="2519363" cy="642938"/>
        </p:xfrm>
        <a:graphic>
          <a:graphicData uri="http://schemas.openxmlformats.org/presentationml/2006/ole">
            <p:oleObj name="oleObj" r:id="rId3" imgW="1885315" imgH="475615" progId="Equation.3">
              <p:embed/>
              <p:pic>
                <p:nvPicPr>
                  <p:cNvPr id="305159" name=""/>
                  <p:cNvPicPr/>
                  <p:nvPr/>
                </p:nvPicPr>
                <p:blipFill>
                  <a:blip r:embed="rId2"/>
                  <a:stretch/>
                </p:blipFill>
                <p:spPr bwMode="auto">
                  <a:xfrm>
                    <a:off x="2044700" y="5876925"/>
                    <a:ext cx="2519363" cy="64293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240"/>
                                        </p:tgtEl>
                                        <p:attrNameLst>
                                          <p:attrName>style.visibility</p:attrName>
                                        </p:attrNameLst>
                                      </p:cBhvr>
                                      <p:to>
                                        <p:strVal val="visible"/>
                                      </p:to>
                                    </p:set>
                                    <p:animEffect transition="in" filter="wipe(left)">
                                      <p:cBhvr>
                                        <p:cTn id="7" dur="500"/>
                                        <p:tgtEl>
                                          <p:spTgt spid="177240"/>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7246"/>
                                        </p:tgtEl>
                                        <p:attrNameLst>
                                          <p:attrName>style.visibility</p:attrName>
                                        </p:attrNameLst>
                                      </p:cBhvr>
                                      <p:to>
                                        <p:strVal val="visible"/>
                                      </p:to>
                                    </p:set>
                                    <p:animEffect transition="in" filter="wipe(down)">
                                      <p:cBhvr>
                                        <p:cTn id="11" dur="500"/>
                                        <p:tgtEl>
                                          <p:spTgt spid="1772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724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177250"/>
                                        </p:tgtEl>
                                        <p:attrNameLst>
                                          <p:attrName>style.visibility</p:attrName>
                                        </p:attrNameLst>
                                      </p:cBhvr>
                                      <p:to>
                                        <p:strVal val="visible"/>
                                      </p:to>
                                    </p:set>
                                    <p:animEffect transition="in" filter="wipe(right)">
                                      <p:cBhvr>
                                        <p:cTn id="20" dur="500"/>
                                        <p:tgtEl>
                                          <p:spTgt spid="1772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xit" presetSubtype="2" fill="hold" nodeType="clickEffect">
                                  <p:stCondLst>
                                    <p:cond delay="0"/>
                                  </p:stCondLst>
                                  <p:childTnLst>
                                    <p:animEffect transition="out" filter="slide(fromRight)">
                                      <p:cBhvr>
                                        <p:cTn id="24" dur="500"/>
                                        <p:tgtEl>
                                          <p:spTgt spid="177250"/>
                                        </p:tgtEl>
                                      </p:cBhvr>
                                    </p:animEffect>
                                    <p:set>
                                      <p:cBhvr>
                                        <p:cTn id="25" dur="1" fill="hold">
                                          <p:stCondLst>
                                            <p:cond delay="499"/>
                                          </p:stCondLst>
                                        </p:cTn>
                                        <p:tgtEl>
                                          <p:spTgt spid="177250"/>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7248"/>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72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177257"/>
                                        </p:tgtEl>
                                        <p:attrNameLst>
                                          <p:attrName>style.visibility</p:attrName>
                                        </p:attrNameLst>
                                      </p:cBhvr>
                                      <p:to>
                                        <p:strVal val="visible"/>
                                      </p:to>
                                    </p:set>
                                    <p:animEffect transition="in" filter="wipe(right)">
                                      <p:cBhvr>
                                        <p:cTn id="43" dur="500"/>
                                        <p:tgtEl>
                                          <p:spTgt spid="17725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xit" presetSubtype="2" fill="hold" nodeType="clickEffect">
                                  <p:stCondLst>
                                    <p:cond delay="0"/>
                                  </p:stCondLst>
                                  <p:childTnLst>
                                    <p:animEffect transition="out" filter="slide(fromRight)">
                                      <p:cBhvr>
                                        <p:cTn id="47" dur="500"/>
                                        <p:tgtEl>
                                          <p:spTgt spid="177257"/>
                                        </p:tgtEl>
                                      </p:cBhvr>
                                    </p:animEffect>
                                    <p:set>
                                      <p:cBhvr>
                                        <p:cTn id="48" dur="1" fill="hold">
                                          <p:stCondLst>
                                            <p:cond delay="499"/>
                                          </p:stCondLst>
                                        </p:cTn>
                                        <p:tgtEl>
                                          <p:spTgt spid="177257"/>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7256"/>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7258"/>
                                        </p:tgtEl>
                                        <p:attrNameLst>
                                          <p:attrName>style.visibility</p:attrName>
                                        </p:attrNameLst>
                                      </p:cBhvr>
                                      <p:to>
                                        <p:strVal val="visible"/>
                                      </p:to>
                                    </p:set>
                                    <p:animEffect transition="in" filter="wipe(left)">
                                      <p:cBhvr>
                                        <p:cTn id="57" dur="500"/>
                                        <p:tgtEl>
                                          <p:spTgt spid="1772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77246"/>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17725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3"/>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7265"/>
                                        </p:tgtEl>
                                        <p:attrNameLst>
                                          <p:attrName>style.visibility</p:attrName>
                                        </p:attrNameLst>
                                      </p:cBhvr>
                                      <p:to>
                                        <p:strVal val="visible"/>
                                      </p:to>
                                    </p:set>
                                    <p:animEffect transition="in" filter="wipe(left)">
                                      <p:cBhvr>
                                        <p:cTn id="76" dur="500"/>
                                        <p:tgtEl>
                                          <p:spTgt spid="17726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nodeType="clickEffect">
                                  <p:stCondLst>
                                    <p:cond delay="0"/>
                                  </p:stCondLst>
                                  <p:childTnLst>
                                    <p:set>
                                      <p:cBhvr>
                                        <p:cTn id="84" dur="1" fill="hold">
                                          <p:stCondLst>
                                            <p:cond delay="0"/>
                                          </p:stCondLst>
                                        </p:cTn>
                                        <p:tgtEl>
                                          <p:spTgt spid="4"/>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77271"/>
                                        </p:tgtEl>
                                        <p:attrNameLst>
                                          <p:attrName>style.visibility</p:attrName>
                                        </p:attrNameLst>
                                      </p:cBhvr>
                                      <p:to>
                                        <p:strVal val="visible"/>
                                      </p:to>
                                    </p:set>
                                    <p:animEffect transition="in" filter="wipe(left)">
                                      <p:cBhvr>
                                        <p:cTn id="89" dur="500"/>
                                        <p:tgtEl>
                                          <p:spTgt spid="17727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5"/>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nodeType="clickEffect">
                                  <p:stCondLst>
                                    <p:cond delay="0"/>
                                  </p:stCondLst>
                                  <p:childTnLst>
                                    <p:set>
                                      <p:cBhvr>
                                        <p:cTn id="97" dur="1" fill="hold">
                                          <p:stCondLst>
                                            <p:cond delay="0"/>
                                          </p:stCondLst>
                                        </p:cTn>
                                        <p:tgtEl>
                                          <p:spTgt spid="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77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aphicFrame>
        <p:nvGraphicFramePr>
          <p:cNvPr id="178336" name="Group 160"/>
          <p:cNvGraphicFramePr>
            <a:graphicFrameLocks xmlns:a="http://schemas.openxmlformats.org/drawingml/2006/main" noGrp="1"/>
          </p:cNvGraphicFramePr>
          <p:nvPr/>
        </p:nvGraphicFramePr>
        <p:xfrm>
          <a:off x="2987675" y="1628775"/>
          <a:ext cx="4114800" cy="4100513"/>
        </p:xfrm>
        <a:graphic>
          <a:graphicData uri="http://schemas.openxmlformats.org/drawingml/2006/table">
            <a:tbl>
              <a:tblPr firstRow="0" firstCol="0" lastRow="0" lastCol="0" bandRow="0" bandCol="0"/>
              <a:tblGrid>
                <a:gridCol w="514350"/>
                <a:gridCol w="493713"/>
                <a:gridCol w="534987"/>
                <a:gridCol w="514350"/>
                <a:gridCol w="514350"/>
                <a:gridCol w="514350"/>
                <a:gridCol w="514350"/>
                <a:gridCol w="514350"/>
              </a:tblGrid>
              <a:tr h="50641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178262" name="Rectangle 86"/>
          <p:cNvSpPr>
            <a:spLocks noChangeArrowheads="1" noGrp="1"/>
          </p:cNvSpPr>
          <p:nvPr>
            <p:ph type="title"/>
          </p:nvPr>
        </p:nvSpPr>
        <p:spPr bwMode="auto"/>
        <p:txBody>
          <a:bodyPr/>
          <a:lstStyle/>
          <a:p>
            <a:pPr>
              <a:defRPr/>
            </a:pPr>
            <a:r>
              <a:rPr lang="ru-RU" sz="3600"/>
              <a:t>Алгоритм разрастания регионов</a:t>
            </a:r>
            <a:endParaRPr/>
          </a:p>
        </p:txBody>
      </p:sp>
      <p:sp>
        <p:nvSpPr>
          <p:cNvPr id="5208" name="Rectangle 87"/>
          <p:cNvSpPr>
            <a:spLocks noChangeArrowheads="1"/>
          </p:cNvSpPr>
          <p:nvPr/>
        </p:nvSpPr>
        <p:spPr bwMode="auto">
          <a:xfrm>
            <a:off x="2987675" y="1628775"/>
            <a:ext cx="4105275"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2" name="Group 121"/>
          <p:cNvGrpSpPr/>
          <p:nvPr/>
        </p:nvGrpSpPr>
        <p:grpSpPr bwMode="auto">
          <a:xfrm>
            <a:off x="2987675" y="2420938"/>
            <a:ext cx="503238" cy="736600"/>
            <a:chOff x="1882" y="1525"/>
            <a:chExt cx="317" cy="464"/>
          </a:xfrm>
        </p:grpSpPr>
        <p:sp>
          <p:nvSpPr>
            <p:cNvPr id="5249" name="Rectangle 105"/>
            <p:cNvSpPr>
              <a:spLocks noChangeArrowheads="1"/>
            </p:cNvSpPr>
            <p:nvPr/>
          </p:nvSpPr>
          <p:spPr bwMode="auto">
            <a:xfrm>
              <a:off x="1882" y="1671"/>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50" name="Line 120"/>
            <p:cNvSpPr>
              <a:spLocks noChangeShapeType="1"/>
            </p:cNvSpPr>
            <p:nvPr/>
          </p:nvSpPr>
          <p:spPr bwMode="auto">
            <a:xfrm flipV="1">
              <a:off x="2044" y="1525"/>
              <a:ext cx="0" cy="272"/>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8298" name="Rectangle 122"/>
          <p:cNvSpPr>
            <a:spLocks noChangeArrowheads="1"/>
          </p:cNvSpPr>
          <p:nvPr/>
        </p:nvSpPr>
        <p:spPr bwMode="auto">
          <a:xfrm>
            <a:off x="2987675" y="2654300"/>
            <a:ext cx="503238" cy="503238"/>
          </a:xfrm>
          <a:prstGeom prst="rect">
            <a:avLst/>
          </a:prstGeom>
          <a:solidFill>
            <a:schemeClr val="folHlink">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3" name="Group 127"/>
          <p:cNvGrpSpPr/>
          <p:nvPr/>
        </p:nvGrpSpPr>
        <p:grpSpPr bwMode="auto">
          <a:xfrm>
            <a:off x="3348038" y="2420938"/>
            <a:ext cx="647700" cy="736600"/>
            <a:chOff x="2109" y="1525"/>
            <a:chExt cx="408" cy="464"/>
          </a:xfrm>
        </p:grpSpPr>
        <p:sp>
          <p:nvSpPr>
            <p:cNvPr id="5246" name="Rectangle 124"/>
            <p:cNvSpPr>
              <a:spLocks noChangeArrowheads="1"/>
            </p:cNvSpPr>
            <p:nvPr/>
          </p:nvSpPr>
          <p:spPr bwMode="auto">
            <a:xfrm>
              <a:off x="2200" y="1671"/>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47" name="Line 125"/>
            <p:cNvSpPr>
              <a:spLocks noChangeShapeType="1"/>
            </p:cNvSpPr>
            <p:nvPr/>
          </p:nvSpPr>
          <p:spPr bwMode="auto">
            <a:xfrm flipV="1">
              <a:off x="2362" y="1525"/>
              <a:ext cx="0" cy="272"/>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5248" name="Line 126"/>
            <p:cNvSpPr>
              <a:spLocks noChangeShapeType="1"/>
            </p:cNvSpPr>
            <p:nvPr/>
          </p:nvSpPr>
          <p:spPr bwMode="auto">
            <a:xfrm flipH="1">
              <a:off x="2109" y="1797"/>
              <a:ext cx="227" cy="0"/>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8304" name="Rectangle 128"/>
          <p:cNvSpPr>
            <a:spLocks noChangeArrowheads="1"/>
          </p:cNvSpPr>
          <p:nvPr/>
        </p:nvSpPr>
        <p:spPr bwMode="auto">
          <a:xfrm>
            <a:off x="3492500" y="2654300"/>
            <a:ext cx="503238"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4" name="Group 161"/>
          <p:cNvGrpSpPr/>
          <p:nvPr/>
        </p:nvGrpSpPr>
        <p:grpSpPr bwMode="auto">
          <a:xfrm>
            <a:off x="4011613" y="2636838"/>
            <a:ext cx="2576512" cy="539750"/>
            <a:chOff x="2527" y="1661"/>
            <a:chExt cx="1623" cy="340"/>
          </a:xfrm>
        </p:grpSpPr>
        <p:sp>
          <p:nvSpPr>
            <p:cNvPr id="5243" name="Rectangle 129"/>
            <p:cNvSpPr>
              <a:spLocks noChangeArrowheads="1"/>
            </p:cNvSpPr>
            <p:nvPr/>
          </p:nvSpPr>
          <p:spPr bwMode="auto">
            <a:xfrm>
              <a:off x="2527" y="1671"/>
              <a:ext cx="317" cy="317"/>
            </a:xfrm>
            <a:prstGeom prst="rect">
              <a:avLst/>
            </a:prstGeom>
            <a:solidFill>
              <a:srgbClr val="FFFF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44" name="Rectangle 130"/>
            <p:cNvSpPr>
              <a:spLocks noChangeArrowheads="1"/>
            </p:cNvSpPr>
            <p:nvPr/>
          </p:nvSpPr>
          <p:spPr bwMode="auto">
            <a:xfrm>
              <a:off x="3833" y="1661"/>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45" name="Rectangle 132"/>
            <p:cNvSpPr>
              <a:spLocks noChangeArrowheads="1"/>
            </p:cNvSpPr>
            <p:nvPr/>
          </p:nvSpPr>
          <p:spPr bwMode="auto">
            <a:xfrm>
              <a:off x="2855" y="1661"/>
              <a:ext cx="963" cy="340"/>
            </a:xfrm>
            <a:prstGeom prst="rect">
              <a:avLst/>
            </a:prstGeom>
            <a:solidFill>
              <a:srgbClr val="FF99CC">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178311" name="Rectangle 135"/>
          <p:cNvSpPr>
            <a:spLocks noChangeArrowheads="1"/>
          </p:cNvSpPr>
          <p:nvPr/>
        </p:nvSpPr>
        <p:spPr bwMode="auto">
          <a:xfrm>
            <a:off x="2987675" y="3157538"/>
            <a:ext cx="503238" cy="503237"/>
          </a:xfrm>
          <a:prstGeom prst="rect">
            <a:avLst/>
          </a:prstGeom>
          <a:solidFill>
            <a:srgbClr val="0000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5" name="Group 136"/>
          <p:cNvGrpSpPr/>
          <p:nvPr/>
        </p:nvGrpSpPr>
        <p:grpSpPr bwMode="auto">
          <a:xfrm>
            <a:off x="3355975" y="2941638"/>
            <a:ext cx="647700" cy="736600"/>
            <a:chOff x="2109" y="1525"/>
            <a:chExt cx="408" cy="464"/>
          </a:xfrm>
        </p:grpSpPr>
        <p:sp>
          <p:nvSpPr>
            <p:cNvPr id="5240" name="Rectangle 137"/>
            <p:cNvSpPr>
              <a:spLocks noChangeArrowheads="1"/>
            </p:cNvSpPr>
            <p:nvPr/>
          </p:nvSpPr>
          <p:spPr bwMode="auto">
            <a:xfrm>
              <a:off x="2200" y="1671"/>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41" name="Line 138"/>
            <p:cNvSpPr>
              <a:spLocks noChangeShapeType="1"/>
            </p:cNvSpPr>
            <p:nvPr/>
          </p:nvSpPr>
          <p:spPr bwMode="auto">
            <a:xfrm flipV="1">
              <a:off x="2362" y="1525"/>
              <a:ext cx="0" cy="272"/>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5242" name="Line 139"/>
            <p:cNvSpPr>
              <a:spLocks noChangeShapeType="1"/>
            </p:cNvSpPr>
            <p:nvPr/>
          </p:nvSpPr>
          <p:spPr bwMode="auto">
            <a:xfrm flipH="1">
              <a:off x="2109" y="1797"/>
              <a:ext cx="227" cy="0"/>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5216" name="Rectangle 141"/>
          <p:cNvSpPr>
            <a:spLocks noChangeArrowheads="1"/>
          </p:cNvSpPr>
          <p:nvPr/>
        </p:nvSpPr>
        <p:spPr bwMode="auto">
          <a:xfrm>
            <a:off x="2987675" y="2133600"/>
            <a:ext cx="3600450"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8318" name="Rectangle 142"/>
          <p:cNvSpPr>
            <a:spLocks noChangeArrowheads="1"/>
          </p:cNvSpPr>
          <p:nvPr/>
        </p:nvSpPr>
        <p:spPr bwMode="auto">
          <a:xfrm>
            <a:off x="2995613" y="3141663"/>
            <a:ext cx="1012825" cy="51593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6" name="Group 143"/>
          <p:cNvGrpSpPr/>
          <p:nvPr/>
        </p:nvGrpSpPr>
        <p:grpSpPr bwMode="auto">
          <a:xfrm>
            <a:off x="2989263" y="2932113"/>
            <a:ext cx="503237" cy="736600"/>
            <a:chOff x="1882" y="1525"/>
            <a:chExt cx="317" cy="464"/>
          </a:xfrm>
        </p:grpSpPr>
        <p:sp>
          <p:nvSpPr>
            <p:cNvPr id="5238" name="Rectangle 144"/>
            <p:cNvSpPr>
              <a:spLocks noChangeArrowheads="1"/>
            </p:cNvSpPr>
            <p:nvPr/>
          </p:nvSpPr>
          <p:spPr bwMode="auto">
            <a:xfrm>
              <a:off x="1882" y="1671"/>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9" name="Line 145"/>
            <p:cNvSpPr>
              <a:spLocks noChangeShapeType="1"/>
            </p:cNvSpPr>
            <p:nvPr/>
          </p:nvSpPr>
          <p:spPr bwMode="auto">
            <a:xfrm flipV="1">
              <a:off x="2044" y="1525"/>
              <a:ext cx="0" cy="272"/>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8325" name="Rectangle 149"/>
          <p:cNvSpPr>
            <a:spLocks noChangeArrowheads="1"/>
          </p:cNvSpPr>
          <p:nvPr/>
        </p:nvSpPr>
        <p:spPr bwMode="auto">
          <a:xfrm>
            <a:off x="4021138" y="3155950"/>
            <a:ext cx="503237" cy="503238"/>
          </a:xfrm>
          <a:prstGeom prst="rect">
            <a:avLst/>
          </a:prstGeom>
          <a:solidFill>
            <a:srgbClr val="0000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20" name="Rectangle 159"/>
          <p:cNvSpPr>
            <a:spLocks noChangeArrowheads="1"/>
          </p:cNvSpPr>
          <p:nvPr/>
        </p:nvSpPr>
        <p:spPr bwMode="auto">
          <a:xfrm>
            <a:off x="6588125" y="2133600"/>
            <a:ext cx="503238" cy="503238"/>
          </a:xfrm>
          <a:prstGeom prst="rect">
            <a:avLst/>
          </a:prstGeom>
          <a:solidFill>
            <a:srgbClr val="FF66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7" name="Group 162"/>
          <p:cNvGrpSpPr/>
          <p:nvPr/>
        </p:nvGrpSpPr>
        <p:grpSpPr bwMode="auto">
          <a:xfrm>
            <a:off x="6372225" y="2435225"/>
            <a:ext cx="719138" cy="706438"/>
            <a:chOff x="2064" y="1217"/>
            <a:chExt cx="453" cy="445"/>
          </a:xfrm>
        </p:grpSpPr>
        <p:sp>
          <p:nvSpPr>
            <p:cNvPr id="5235" name="Rectangle 163"/>
            <p:cNvSpPr>
              <a:spLocks noChangeArrowheads="1"/>
            </p:cNvSpPr>
            <p:nvPr/>
          </p:nvSpPr>
          <p:spPr bwMode="auto">
            <a:xfrm>
              <a:off x="2200" y="1344"/>
              <a:ext cx="317" cy="318"/>
            </a:xfrm>
            <a:prstGeom prst="rect">
              <a:avLst/>
            </a:prstGeom>
            <a:noFill/>
            <a:ln w="38100">
              <a:solidFill>
                <a:srgbClr val="FF00FF"/>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6" name="Line 164"/>
            <p:cNvSpPr>
              <a:spLocks noChangeShapeType="1"/>
            </p:cNvSpPr>
            <p:nvPr/>
          </p:nvSpPr>
          <p:spPr bwMode="auto">
            <a:xfrm flipH="1">
              <a:off x="2064" y="1505"/>
              <a:ext cx="272"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5237" name="Line 165"/>
            <p:cNvSpPr>
              <a:spLocks noChangeShapeType="1"/>
            </p:cNvSpPr>
            <p:nvPr/>
          </p:nvSpPr>
          <p:spPr bwMode="auto">
            <a:xfrm flipH="1" flipV="1">
              <a:off x="2371" y="1217"/>
              <a:ext cx="0" cy="272"/>
            </a:xfrm>
            <a:prstGeom prst="line">
              <a:avLst/>
            </a:prstGeom>
            <a:noFill/>
            <a:ln w="9525">
              <a:solidFill>
                <a:schemeClr val="tx1"/>
              </a:solidFill>
              <a:round/>
              <a:headEnd/>
              <a:tailEnd type="triangle" w="med" len="med"/>
            </a:ln>
          </p:spPr>
          <p:txBody>
            <a:bodyPr wrap="none" anchor="ctr"/>
            <a:lstStyle/>
            <a:p>
              <a:pPr>
                <a:defRPr/>
              </a:pPr>
              <a:endParaRPr lang="ru-RU"/>
            </a:p>
          </p:txBody>
        </p:sp>
      </p:grpSp>
      <p:sp>
        <p:nvSpPr>
          <p:cNvPr id="178342" name="Rectangle 166"/>
          <p:cNvSpPr>
            <a:spLocks noChangeArrowheads="1"/>
          </p:cNvSpPr>
          <p:nvPr/>
        </p:nvSpPr>
        <p:spPr bwMode="auto">
          <a:xfrm>
            <a:off x="6588125" y="2638425"/>
            <a:ext cx="503238" cy="503238"/>
          </a:xfrm>
          <a:prstGeom prst="rect">
            <a:avLst/>
          </a:prstGeom>
          <a:solidFill>
            <a:srgbClr val="FF66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8" name="Group 176"/>
          <p:cNvGrpSpPr/>
          <p:nvPr/>
        </p:nvGrpSpPr>
        <p:grpSpPr bwMode="auto">
          <a:xfrm>
            <a:off x="2979738" y="3128963"/>
            <a:ext cx="4111625" cy="2614612"/>
            <a:chOff x="1877" y="1971"/>
            <a:chExt cx="2590" cy="1647"/>
          </a:xfrm>
        </p:grpSpPr>
        <p:sp>
          <p:nvSpPr>
            <p:cNvPr id="5225" name="Rectangle 157"/>
            <p:cNvSpPr>
              <a:spLocks noChangeArrowheads="1"/>
            </p:cNvSpPr>
            <p:nvPr/>
          </p:nvSpPr>
          <p:spPr bwMode="auto">
            <a:xfrm>
              <a:off x="3505" y="2966"/>
              <a:ext cx="318" cy="318"/>
            </a:xfrm>
            <a:prstGeom prst="rect">
              <a:avLst/>
            </a:prstGeom>
            <a:solidFill>
              <a:srgbClr val="FFCC66">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26" name="Rectangle 167"/>
            <p:cNvSpPr>
              <a:spLocks noChangeArrowheads="1"/>
            </p:cNvSpPr>
            <p:nvPr/>
          </p:nvSpPr>
          <p:spPr bwMode="auto">
            <a:xfrm>
              <a:off x="3833" y="3294"/>
              <a:ext cx="317" cy="317"/>
            </a:xfrm>
            <a:prstGeom prst="rect">
              <a:avLst/>
            </a:prstGeom>
            <a:solidFill>
              <a:srgbClr val="FF99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5227" name="Group 175"/>
            <p:cNvGrpSpPr/>
            <p:nvPr/>
          </p:nvGrpSpPr>
          <p:grpSpPr bwMode="auto">
            <a:xfrm>
              <a:off x="1877" y="1971"/>
              <a:ext cx="2590" cy="1647"/>
              <a:chOff x="1877" y="1971"/>
              <a:chExt cx="2590" cy="1647"/>
            </a:xfrm>
          </p:grpSpPr>
          <p:sp>
            <p:nvSpPr>
              <p:cNvPr id="5228" name="Rectangle 151"/>
              <p:cNvSpPr>
                <a:spLocks noChangeArrowheads="1"/>
              </p:cNvSpPr>
              <p:nvPr/>
            </p:nvSpPr>
            <p:spPr bwMode="auto">
              <a:xfrm>
                <a:off x="2518" y="1979"/>
                <a:ext cx="998" cy="344"/>
              </a:xfrm>
              <a:prstGeom prst="rect">
                <a:avLst/>
              </a:prstGeom>
              <a:solidFill>
                <a:srgbClr val="FF99CC">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29" name="Rectangle 152"/>
              <p:cNvSpPr>
                <a:spLocks noChangeArrowheads="1"/>
              </p:cNvSpPr>
              <p:nvPr/>
            </p:nvSpPr>
            <p:spPr bwMode="auto">
              <a:xfrm>
                <a:off x="3503" y="1979"/>
                <a:ext cx="317" cy="972"/>
              </a:xfrm>
              <a:prstGeom prst="rect">
                <a:avLst/>
              </a:prstGeom>
              <a:solidFill>
                <a:srgbClr val="0000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0" name="Rectangle 153"/>
              <p:cNvSpPr>
                <a:spLocks noChangeArrowheads="1"/>
              </p:cNvSpPr>
              <p:nvPr/>
            </p:nvSpPr>
            <p:spPr bwMode="auto">
              <a:xfrm>
                <a:off x="3833" y="1971"/>
                <a:ext cx="317" cy="1323"/>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1" name="Rectangle 154"/>
              <p:cNvSpPr>
                <a:spLocks noChangeArrowheads="1"/>
              </p:cNvSpPr>
              <p:nvPr/>
            </p:nvSpPr>
            <p:spPr bwMode="auto">
              <a:xfrm>
                <a:off x="1877" y="2317"/>
                <a:ext cx="635" cy="1301"/>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2" name="Rectangle 155"/>
              <p:cNvSpPr>
                <a:spLocks noChangeArrowheads="1"/>
              </p:cNvSpPr>
              <p:nvPr/>
            </p:nvSpPr>
            <p:spPr bwMode="auto">
              <a:xfrm>
                <a:off x="2517" y="3294"/>
                <a:ext cx="1316" cy="310"/>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3" name="Rectangle 156"/>
              <p:cNvSpPr>
                <a:spLocks noChangeArrowheads="1"/>
              </p:cNvSpPr>
              <p:nvPr/>
            </p:nvSpPr>
            <p:spPr bwMode="auto">
              <a:xfrm>
                <a:off x="2512" y="2309"/>
                <a:ext cx="993" cy="988"/>
              </a:xfrm>
              <a:prstGeom prst="rect">
                <a:avLst/>
              </a:prstGeom>
              <a:solidFill>
                <a:srgbClr val="339966">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5234" name="Rectangle 168"/>
              <p:cNvSpPr>
                <a:spLocks noChangeArrowheads="1"/>
              </p:cNvSpPr>
              <p:nvPr/>
            </p:nvSpPr>
            <p:spPr bwMode="auto">
              <a:xfrm>
                <a:off x="4150" y="1979"/>
                <a:ext cx="317" cy="1633"/>
              </a:xfrm>
              <a:prstGeom prst="rect">
                <a:avLst/>
              </a:prstGeom>
              <a:solidFill>
                <a:srgbClr val="FF99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03225" y="2565400"/>
          <a:ext cx="2519363" cy="642938"/>
        </p:xfrm>
        <a:graphic>
          <a:graphicData uri="http://schemas.openxmlformats.org/presentationml/2006/ole">
            <p:oleObj name="oleObj" r:id="rId3" imgW="1885315" imgH="475615" progId="Equation.3">
              <p:embed/>
              <p:pic>
                <p:nvPicPr>
                  <p:cNvPr id="305160" name=""/>
                  <p:cNvPicPr/>
                  <p:nvPr/>
                </p:nvPicPr>
                <p:blipFill>
                  <a:blip r:embed="rId2"/>
                  <a:stretch/>
                </p:blipFill>
                <p:spPr bwMode="auto">
                  <a:xfrm>
                    <a:off x="403225" y="2565400"/>
                    <a:ext cx="2519363" cy="642938"/>
                  </a:xfrm>
                  <a:prstGeom prst="rect">
                    <a:avLst/>
                  </a:prstGeom>
                </p:spPr>
              </p:pic>
            </p:oleObj>
          </a:graphicData>
        </a:graphic>
      </p:graphicFrame>
      <p:sp>
        <p:nvSpPr>
          <p:cNvPr id="178348" name="Rectangle 172"/>
          <p:cNvSpPr>
            <a:spLocks noChangeArrowheads="1"/>
          </p:cNvSpPr>
          <p:nvPr/>
        </p:nvSpPr>
        <p:spPr bwMode="auto">
          <a:xfrm>
            <a:off x="4787900" y="5959475"/>
            <a:ext cx="2743200" cy="565150"/>
          </a:xfrm>
          <a:prstGeom prst="rect">
            <a:avLst/>
          </a:prstGeom>
          <a:noFill/>
          <a:ln w="9525">
            <a:noFill/>
            <a:miter lim="800000"/>
            <a:headEnd/>
            <a:tailEnd/>
          </a:ln>
          <a:effectLst/>
        </p:spPr>
        <p:txBody>
          <a:bodyPr/>
          <a:lstStyle/>
          <a:p>
            <a:pPr marL="338138" indent="-338138" algn="ctr">
              <a:lnSpc>
                <a:spcPct val="90000"/>
              </a:lnSpc>
              <a:spcBef>
                <a:spcPts val="0"/>
              </a:spcBef>
              <a:buClr>
                <a:schemeClr val="hlink"/>
              </a:buClr>
              <a:buSzPct val="70000"/>
              <a:buFont typeface="Wingdings"/>
              <a:buNone/>
              <a:tabLst>
                <a:tab pos="0" algn="l"/>
              </a:tabLst>
              <a:defRPr/>
            </a:pPr>
            <a:r>
              <a:rPr lang="ru-RU" sz="2800">
                <a:latin typeface="Arial"/>
              </a:rPr>
              <a:t>Пример </a:t>
            </a:r>
            <a:r>
              <a:rPr lang="el-GR" sz="2800">
                <a:latin typeface="Arial"/>
                <a:cs typeface="Arial"/>
              </a:rPr>
              <a:t>δ</a:t>
            </a:r>
            <a:r>
              <a:rPr lang="ru-RU" sz="2800">
                <a:latin typeface="Arial"/>
                <a:cs typeface="Arial"/>
              </a:rPr>
              <a:t> = 1</a:t>
            </a:r>
            <a:endParaRPr lang="el-GR" sz="2800">
              <a:latin typeface="Arial"/>
              <a:cs typeface="Arial"/>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044700" y="5876925"/>
          <a:ext cx="2519363" cy="642938"/>
        </p:xfrm>
        <a:graphic>
          <a:graphicData uri="http://schemas.openxmlformats.org/presentationml/2006/ole">
            <p:oleObj name="oleObj" r:id="rId5" imgW="1885315" imgH="475615" progId="Equation.3">
              <p:embed/>
              <p:pic>
                <p:nvPicPr>
                  <p:cNvPr id="305161" name=""/>
                  <p:cNvPicPr/>
                  <p:nvPr/>
                </p:nvPicPr>
                <p:blipFill>
                  <a:blip r:embed="rId4"/>
                  <a:stretch/>
                </p:blipFill>
                <p:spPr bwMode="auto">
                  <a:xfrm>
                    <a:off x="2044700" y="5876925"/>
                    <a:ext cx="2519363" cy="64293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22" presetClass="entr" presetSubtype="8" fill="hold" grpId="0" nodeType="withEffect">
                                  <p:stCondLst>
                                    <p:cond delay="0"/>
                                  </p:stCondLst>
                                  <p:childTnLst>
                                    <p:set>
                                      <p:cBhvr>
                                        <p:cTn id="12" dur="1" fill="hold">
                                          <p:stCondLst>
                                            <p:cond delay="0"/>
                                          </p:stCondLst>
                                        </p:cTn>
                                        <p:tgtEl>
                                          <p:spTgt spid="178298"/>
                                        </p:tgtEl>
                                        <p:attrNameLst>
                                          <p:attrName>style.visibility</p:attrName>
                                        </p:attrNameLst>
                                      </p:cBhvr>
                                      <p:to>
                                        <p:strVal val="visible"/>
                                      </p:to>
                                    </p:set>
                                    <p:animEffect transition="in" filter="wipe(left)">
                                      <p:cBhvr>
                                        <p:cTn id="13" dur="500"/>
                                        <p:tgtEl>
                                          <p:spTgt spid="1782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8304"/>
                                        </p:tgtEl>
                                        <p:attrNameLst>
                                          <p:attrName>style.visibility</p:attrName>
                                        </p:attrNameLst>
                                      </p:cBhvr>
                                      <p:to>
                                        <p:strVal val="visible"/>
                                      </p:to>
                                    </p:set>
                                    <p:animEffect transition="in" filter="wipe(up)">
                                      <p:cBhvr>
                                        <p:cTn id="26" dur="500"/>
                                        <p:tgtEl>
                                          <p:spTgt spid="17830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7"/>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78342"/>
                                        </p:tgtEl>
                                        <p:attrNameLst>
                                          <p:attrName>style.visibility</p:attrName>
                                        </p:attrNameLst>
                                      </p:cBhvr>
                                      <p:to>
                                        <p:strVal val="visible"/>
                                      </p:to>
                                    </p:set>
                                    <p:animEffect transition="in" filter="wipe(up)">
                                      <p:cBhvr>
                                        <p:cTn id="44" dur="500"/>
                                        <p:tgtEl>
                                          <p:spTgt spid="1783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nodeType="clickEffect">
                                  <p:stCondLst>
                                    <p:cond delay="0"/>
                                  </p:stCondLst>
                                  <p:childTnLst>
                                    <p:set>
                                      <p:cBhvr>
                                        <p:cTn id="52" dur="1" fill="hold">
                                          <p:stCondLst>
                                            <p:cond delay="0"/>
                                          </p:stCondLst>
                                        </p:cTn>
                                        <p:tgtEl>
                                          <p:spTgt spid="6"/>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831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78311"/>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178318"/>
                                        </p:tgtEl>
                                        <p:attrNameLst>
                                          <p:attrName>style.visibility</p:attrName>
                                        </p:attrNameLst>
                                      </p:cBhvr>
                                      <p:to>
                                        <p:strVal val="visible"/>
                                      </p:to>
                                    </p:set>
                                    <p:animEffect transition="in" filter="wipe(right)">
                                      <p:cBhvr>
                                        <p:cTn id="73" dur="500"/>
                                        <p:tgtEl>
                                          <p:spTgt spid="17831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7832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78325"/>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3186" name="Rectangle 2"/>
          <p:cNvSpPr>
            <a:spLocks noChangeArrowheads="1" noGrp="1" noRot="1"/>
          </p:cNvSpPr>
          <p:nvPr>
            <p:ph type="title"/>
          </p:nvPr>
        </p:nvSpPr>
        <p:spPr bwMode="auto"/>
        <p:txBody>
          <a:bodyPr/>
          <a:lstStyle/>
          <a:p>
            <a:pPr>
              <a:defRPr/>
            </a:pPr>
            <a:r>
              <a:rPr lang="ru-RU" sz="3600"/>
              <a:t>Разрастание регионов</a:t>
            </a:r>
            <a:endParaRPr/>
          </a:p>
        </p:txBody>
      </p:sp>
      <p:sp>
        <p:nvSpPr>
          <p:cNvPr id="60419"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sp>
        <p:nvSpPr>
          <p:cNvPr id="60420" name="Text Box 4"/>
          <p:cNvSpPr txBox="1">
            <a:spLocks noChangeArrowheads="1"/>
          </p:cNvSpPr>
          <p:nvPr/>
        </p:nvSpPr>
        <p:spPr bwMode="auto">
          <a:xfrm>
            <a:off x="1835150" y="1773238"/>
            <a:ext cx="6913563" cy="4491037"/>
          </a:xfrm>
          <a:prstGeom prst="rect">
            <a:avLst/>
          </a:prstGeom>
          <a:noFill/>
          <a:ln>
            <a:noFill/>
          </a:ln>
        </p:spPr>
        <p:txBody>
          <a:bodyPr>
            <a:spAutoFit/>
          </a:bodyPr>
          <a:lstStyle>
            <a:lvl1pPr marL="457200" indent="-457200">
              <a:defRPr>
                <a:solidFill>
                  <a:schemeClr val="tx1"/>
                </a:solidFill>
                <a:latin typeface="Arial"/>
              </a:defRPr>
            </a:lvl1pPr>
            <a:lvl2pPr marL="742950" indent="-285750">
              <a:defRPr>
                <a:solidFill>
                  <a:schemeClr val="tx1"/>
                </a:solidFill>
                <a:latin typeface="Arial"/>
              </a:defRPr>
            </a:lvl2pPr>
            <a:lvl3pPr marL="1371600" indent="-4572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Clr>
                <a:schemeClr val="folHlink"/>
              </a:buClr>
              <a:buSzPct val="60000"/>
              <a:buFont typeface="Wingdings"/>
              <a:buNone/>
              <a:defRPr/>
            </a:pPr>
            <a:endParaRPr lang="ru-RU">
              <a:latin typeface="Tahoma"/>
            </a:endParaRPr>
          </a:p>
          <a:p>
            <a:pPr>
              <a:buFontTx/>
              <a:buAutoNum type="arabicPeriod"/>
              <a:defRPr/>
            </a:pPr>
            <a:r>
              <a:rPr lang="en-US" sz="1600">
                <a:latin typeface="Tahoma"/>
              </a:rPr>
              <a:t>if |I(A) – Cl</a:t>
            </a:r>
            <a:r>
              <a:rPr lang="en-US" sz="1600" baseline="-25000">
                <a:latin typeface="Tahoma"/>
              </a:rPr>
              <a:t>avg</a:t>
            </a:r>
            <a:r>
              <a:rPr lang="en-US" sz="1600">
                <a:latin typeface="Tahoma"/>
              </a:rPr>
              <a:t>(B)| &gt; </a:t>
            </a:r>
            <a:r>
              <a:rPr lang="ru-RU" sz="1600">
                <a:latin typeface="Tahoma"/>
              </a:rPr>
              <a:t>δ</a:t>
            </a:r>
            <a:r>
              <a:rPr lang="en-US" sz="1600">
                <a:latin typeface="Tahoma"/>
              </a:rPr>
              <a:t> and</a:t>
            </a:r>
            <a:r>
              <a:rPr lang="ru-RU" sz="1600">
                <a:latin typeface="Tahoma"/>
              </a:rPr>
              <a:t> </a:t>
            </a:r>
            <a:r>
              <a:rPr lang="en-US" sz="1600">
                <a:latin typeface="Tahoma"/>
              </a:rPr>
              <a:t>|I(A) – Cl</a:t>
            </a:r>
            <a:r>
              <a:rPr lang="en-US" sz="1600" baseline="-25000">
                <a:latin typeface="Tahoma"/>
              </a:rPr>
              <a:t>avg</a:t>
            </a:r>
            <a:r>
              <a:rPr lang="en-US" sz="1600">
                <a:latin typeface="Tahoma"/>
              </a:rPr>
              <a:t>(C)| &gt;</a:t>
            </a:r>
            <a:r>
              <a:rPr lang="en-US" sz="1600" i="1">
                <a:latin typeface="Tahoma"/>
              </a:rPr>
              <a:t> </a:t>
            </a:r>
            <a:r>
              <a:rPr lang="ru-RU" sz="1600">
                <a:latin typeface="Tahoma"/>
              </a:rPr>
              <a:t>δ </a:t>
            </a:r>
            <a:r>
              <a:rPr lang="en-US" sz="1600">
                <a:latin typeface="Tahoma"/>
              </a:rPr>
              <a:t> - </a:t>
            </a:r>
            <a:br>
              <a:rPr lang="en-US" sz="1600">
                <a:latin typeface="Tahoma"/>
              </a:rPr>
            </a:br>
            <a:r>
              <a:rPr lang="ru-RU" sz="1600">
                <a:latin typeface="Tahoma"/>
              </a:rPr>
              <a:t>создаем новую область, присоединяем к ней пиксел </a:t>
            </a:r>
            <a:r>
              <a:rPr lang="en-US" sz="1600">
                <a:latin typeface="Tahoma"/>
              </a:rPr>
              <a:t>A</a:t>
            </a:r>
            <a:br>
              <a:rPr lang="en-US" sz="1600">
                <a:latin typeface="Tahoma"/>
              </a:rPr>
            </a:br>
            <a:endParaRPr lang="en-US" sz="1600">
              <a:latin typeface="Tahoma"/>
            </a:endParaRPr>
          </a:p>
          <a:p>
            <a:pPr>
              <a:buFontTx/>
              <a:buAutoNum type="arabicPeriod"/>
              <a:defRPr/>
            </a:pPr>
            <a:r>
              <a:rPr lang="en-US" sz="1600">
                <a:latin typeface="Tahoma"/>
              </a:rPr>
              <a:t>if |I(A) – Cl</a:t>
            </a:r>
            <a:r>
              <a:rPr lang="en-US" sz="1600" baseline="-25000">
                <a:latin typeface="Tahoma"/>
              </a:rPr>
              <a:t>avg</a:t>
            </a:r>
            <a:r>
              <a:rPr lang="en-US" sz="1600">
                <a:latin typeface="Tahoma"/>
              </a:rPr>
              <a:t>(B)| ≤ </a:t>
            </a:r>
            <a:r>
              <a:rPr lang="ru-RU" sz="1600">
                <a:latin typeface="Tahoma"/>
              </a:rPr>
              <a:t>δ</a:t>
            </a:r>
            <a:r>
              <a:rPr lang="en-US" sz="1600">
                <a:latin typeface="Tahoma"/>
              </a:rPr>
              <a:t> xor</a:t>
            </a:r>
            <a:r>
              <a:rPr lang="ru-RU" sz="1600">
                <a:latin typeface="Tahoma"/>
              </a:rPr>
              <a:t> </a:t>
            </a:r>
            <a:r>
              <a:rPr lang="en-US" sz="1600">
                <a:latin typeface="Tahoma"/>
              </a:rPr>
              <a:t>|I(A) – Cl</a:t>
            </a:r>
            <a:r>
              <a:rPr lang="en-US" sz="1600" baseline="-25000">
                <a:latin typeface="Tahoma"/>
              </a:rPr>
              <a:t>avg</a:t>
            </a:r>
            <a:r>
              <a:rPr lang="en-US" sz="1600">
                <a:latin typeface="Tahoma"/>
              </a:rPr>
              <a:t>(C)| ≤</a:t>
            </a:r>
            <a:r>
              <a:rPr lang="en-US" sz="1600" i="1">
                <a:latin typeface="Tahoma"/>
              </a:rPr>
              <a:t> </a:t>
            </a:r>
            <a:r>
              <a:rPr lang="ru-RU" sz="1600">
                <a:latin typeface="Tahoma"/>
              </a:rPr>
              <a:t>δ </a:t>
            </a:r>
            <a:r>
              <a:rPr lang="en-US" sz="1600">
                <a:latin typeface="Tahoma"/>
              </a:rPr>
              <a:t>– </a:t>
            </a:r>
            <a:br>
              <a:rPr lang="en-US" sz="1600">
                <a:latin typeface="Tahoma"/>
              </a:rPr>
            </a:br>
            <a:r>
              <a:rPr lang="ru-RU" sz="1600">
                <a:latin typeface="Tahoma"/>
              </a:rPr>
              <a:t>добавить </a:t>
            </a:r>
            <a:r>
              <a:rPr lang="en-US" sz="1600">
                <a:latin typeface="Tahoma"/>
              </a:rPr>
              <a:t>A </a:t>
            </a:r>
            <a:r>
              <a:rPr lang="ru-RU" sz="1600">
                <a:latin typeface="Tahoma"/>
              </a:rPr>
              <a:t>к одной из областей</a:t>
            </a:r>
            <a:br>
              <a:rPr lang="ru-RU" sz="1600">
                <a:latin typeface="Tahoma"/>
              </a:rPr>
            </a:br>
            <a:endParaRPr lang="ru-RU" sz="1600">
              <a:latin typeface="Tahoma"/>
            </a:endParaRPr>
          </a:p>
          <a:p>
            <a:pPr>
              <a:buFontTx/>
              <a:buAutoNum type="arabicPeriod"/>
              <a:defRPr/>
            </a:pPr>
            <a:r>
              <a:rPr lang="en-US" sz="1600">
                <a:latin typeface="Tahoma"/>
              </a:rPr>
              <a:t>if |I(A) – Cl</a:t>
            </a:r>
            <a:r>
              <a:rPr lang="en-US" sz="1600" baseline="-25000">
                <a:latin typeface="Tahoma"/>
              </a:rPr>
              <a:t>avg</a:t>
            </a:r>
            <a:r>
              <a:rPr lang="ru-RU" sz="1600">
                <a:latin typeface="Tahoma"/>
              </a:rPr>
              <a:t>(</a:t>
            </a:r>
            <a:r>
              <a:rPr lang="en-US" sz="1600">
                <a:latin typeface="Tahoma"/>
              </a:rPr>
              <a:t>B)| ≤ </a:t>
            </a:r>
            <a:r>
              <a:rPr lang="ru-RU" sz="1600">
                <a:latin typeface="Tahoma"/>
              </a:rPr>
              <a:t>δ</a:t>
            </a:r>
            <a:r>
              <a:rPr lang="en-US" sz="1600">
                <a:latin typeface="Tahoma"/>
              </a:rPr>
              <a:t> and</a:t>
            </a:r>
            <a:r>
              <a:rPr lang="ru-RU" sz="1600">
                <a:latin typeface="Tahoma"/>
              </a:rPr>
              <a:t> </a:t>
            </a:r>
            <a:r>
              <a:rPr lang="en-US" sz="1600">
                <a:latin typeface="Tahoma"/>
              </a:rPr>
              <a:t>|I(A) – Cl</a:t>
            </a:r>
            <a:r>
              <a:rPr lang="en-US" sz="1600" baseline="-25000">
                <a:latin typeface="Tahoma"/>
              </a:rPr>
              <a:t>avg</a:t>
            </a:r>
            <a:r>
              <a:rPr lang="en-US" sz="1600">
                <a:latin typeface="Tahoma"/>
              </a:rPr>
              <a:t>(C)| ≤</a:t>
            </a:r>
            <a:r>
              <a:rPr lang="en-US" sz="1600" i="1">
                <a:latin typeface="Tahoma"/>
              </a:rPr>
              <a:t> </a:t>
            </a:r>
            <a:r>
              <a:rPr lang="ru-RU" sz="1600">
                <a:latin typeface="Tahoma"/>
              </a:rPr>
              <a:t>δ : </a:t>
            </a:r>
            <a:br>
              <a:rPr lang="ru-RU" sz="1600">
                <a:latin typeface="Tahoma"/>
              </a:rPr>
            </a:br>
            <a:endParaRPr lang="ru-RU" sz="1600">
              <a:latin typeface="Tahoma"/>
            </a:endParaRPr>
          </a:p>
          <a:p>
            <a:pPr lvl="2">
              <a:buFontTx/>
              <a:buAutoNum type="arabicPeriod"/>
              <a:defRPr/>
            </a:pPr>
            <a:r>
              <a:rPr lang="en-US" sz="1600">
                <a:latin typeface="Tahoma"/>
              </a:rPr>
              <a:t>|Cl</a:t>
            </a:r>
            <a:r>
              <a:rPr lang="en-US" sz="1600" baseline="-25000">
                <a:latin typeface="Tahoma"/>
              </a:rPr>
              <a:t>avg</a:t>
            </a:r>
            <a:r>
              <a:rPr lang="ru-RU" sz="1600">
                <a:latin typeface="Tahoma"/>
              </a:rPr>
              <a:t>(</a:t>
            </a:r>
            <a:r>
              <a:rPr lang="en-US" sz="1600">
                <a:latin typeface="Tahoma"/>
              </a:rPr>
              <a:t>B) - Cl</a:t>
            </a:r>
            <a:r>
              <a:rPr lang="en-US" sz="1600" baseline="-25000">
                <a:latin typeface="Tahoma"/>
              </a:rPr>
              <a:t>avg</a:t>
            </a:r>
            <a:r>
              <a:rPr lang="ru-RU" sz="1600">
                <a:latin typeface="Tahoma"/>
              </a:rPr>
              <a:t>(</a:t>
            </a:r>
            <a:r>
              <a:rPr lang="en-US" sz="1600">
                <a:latin typeface="Tahoma"/>
              </a:rPr>
              <a:t>C)| </a:t>
            </a:r>
            <a:r>
              <a:rPr lang="ru-RU" sz="1600">
                <a:latin typeface="Tahoma"/>
              </a:rPr>
              <a:t>≤</a:t>
            </a:r>
            <a:r>
              <a:rPr lang="en-US" sz="1600">
                <a:latin typeface="Tahoma"/>
              </a:rPr>
              <a:t> </a:t>
            </a:r>
            <a:r>
              <a:rPr lang="ru-RU" sz="1600">
                <a:latin typeface="Tahoma"/>
              </a:rPr>
              <a:t>δ </a:t>
            </a:r>
            <a:r>
              <a:rPr lang="en-US" sz="1600">
                <a:latin typeface="Tahoma"/>
              </a:rPr>
              <a:t>– </a:t>
            </a:r>
            <a:br>
              <a:rPr lang="en-US" sz="1600">
                <a:latin typeface="Tahoma"/>
              </a:rPr>
            </a:br>
            <a:r>
              <a:rPr lang="ru-RU" sz="1600">
                <a:latin typeface="Tahoma"/>
              </a:rPr>
              <a:t>сливаем области </a:t>
            </a:r>
            <a:r>
              <a:rPr lang="en-US" sz="1600">
                <a:latin typeface="Tahoma"/>
              </a:rPr>
              <a:t>B </a:t>
            </a:r>
            <a:r>
              <a:rPr lang="ru-RU" sz="1600">
                <a:latin typeface="Tahoma"/>
              </a:rPr>
              <a:t>и </a:t>
            </a:r>
            <a:r>
              <a:rPr lang="en-US" sz="1600">
                <a:latin typeface="Tahoma"/>
              </a:rPr>
              <a:t>C</a:t>
            </a:r>
            <a:r>
              <a:rPr lang="ru-RU" sz="1600">
                <a:latin typeface="Tahoma"/>
              </a:rPr>
              <a:t>. </a:t>
            </a:r>
            <a:br>
              <a:rPr lang="ru-RU" sz="1600">
                <a:latin typeface="Tahoma"/>
              </a:rPr>
            </a:br>
            <a:endParaRPr lang="ru-RU" sz="1600">
              <a:latin typeface="Tahoma"/>
            </a:endParaRPr>
          </a:p>
          <a:p>
            <a:pPr lvl="2">
              <a:buFontTx/>
              <a:buAutoNum type="arabicPeriod"/>
              <a:defRPr/>
            </a:pPr>
            <a:r>
              <a:rPr lang="en-US" sz="1600">
                <a:latin typeface="Tahoma"/>
              </a:rPr>
              <a:t>|Cl</a:t>
            </a:r>
            <a:r>
              <a:rPr lang="en-US" sz="1600" baseline="-25000">
                <a:latin typeface="Tahoma"/>
              </a:rPr>
              <a:t>avg</a:t>
            </a:r>
            <a:r>
              <a:rPr lang="ru-RU" sz="1600">
                <a:latin typeface="Tahoma"/>
              </a:rPr>
              <a:t>(</a:t>
            </a:r>
            <a:r>
              <a:rPr lang="en-US" sz="1600">
                <a:latin typeface="Tahoma"/>
              </a:rPr>
              <a:t>B) - Cl</a:t>
            </a:r>
            <a:r>
              <a:rPr lang="en-US" sz="1600" baseline="-25000">
                <a:latin typeface="Tahoma"/>
              </a:rPr>
              <a:t>avg</a:t>
            </a:r>
            <a:r>
              <a:rPr lang="ru-RU" sz="1600">
                <a:latin typeface="Tahoma"/>
              </a:rPr>
              <a:t>(</a:t>
            </a:r>
            <a:r>
              <a:rPr lang="en-US" sz="1600">
                <a:latin typeface="Tahoma"/>
              </a:rPr>
              <a:t>C)| &gt; </a:t>
            </a:r>
            <a:r>
              <a:rPr lang="ru-RU" sz="1600">
                <a:latin typeface="Tahoma"/>
              </a:rPr>
              <a:t>δ– </a:t>
            </a:r>
            <a:br>
              <a:rPr lang="en-US" sz="1600">
                <a:latin typeface="Tahoma"/>
              </a:rPr>
            </a:br>
            <a:r>
              <a:rPr lang="ru-RU" sz="1600">
                <a:latin typeface="Tahoma"/>
              </a:rPr>
              <a:t>добавляем пиксел </a:t>
            </a:r>
            <a:r>
              <a:rPr lang="en-US" sz="1600">
                <a:latin typeface="Tahoma"/>
              </a:rPr>
              <a:t>A </a:t>
            </a:r>
            <a:r>
              <a:rPr lang="ru-RU" sz="1600">
                <a:latin typeface="Tahoma"/>
              </a:rPr>
              <a:t>к тому классу, отклонение от которого минимально.</a:t>
            </a:r>
            <a:endParaRPr lang="en-US" sz="1600">
              <a:latin typeface="Tahoma"/>
            </a:endParaRPr>
          </a:p>
          <a:p>
            <a:pPr lvl="2">
              <a:buFontTx/>
              <a:buAutoNum type="arabicPeriod"/>
              <a:defRPr/>
            </a:pPr>
            <a:endParaRPr lang="en-US" sz="1600">
              <a:latin typeface="Tahoma"/>
            </a:endParaRPr>
          </a:p>
          <a:p>
            <a:pPr>
              <a:defRPr/>
            </a:pPr>
            <a:r>
              <a:rPr lang="en-US" sz="1400">
                <a:latin typeface="Tahoma"/>
              </a:rPr>
              <a:t>	 I(A) – </a:t>
            </a:r>
            <a:r>
              <a:rPr lang="ru-RU" sz="1400">
                <a:latin typeface="Tahoma"/>
              </a:rPr>
              <a:t>яркость пиксела </a:t>
            </a:r>
            <a:r>
              <a:rPr lang="en-US" sz="1400">
                <a:latin typeface="Tahoma"/>
              </a:rPr>
              <a:t>A</a:t>
            </a:r>
            <a:endParaRPr/>
          </a:p>
          <a:p>
            <a:pPr>
              <a:defRPr/>
            </a:pPr>
            <a:r>
              <a:rPr lang="en-US" sz="1400">
                <a:latin typeface="Tahoma"/>
              </a:rPr>
              <a:t>	 Cl</a:t>
            </a:r>
            <a:r>
              <a:rPr lang="en-US" sz="1400" baseline="-25000">
                <a:latin typeface="Tahoma"/>
              </a:rPr>
              <a:t>avg</a:t>
            </a:r>
            <a:r>
              <a:rPr lang="ru-RU" sz="1400">
                <a:latin typeface="Tahoma"/>
              </a:rPr>
              <a:t>(</a:t>
            </a:r>
            <a:r>
              <a:rPr lang="en-US" sz="1400">
                <a:latin typeface="Tahoma"/>
              </a:rPr>
              <a:t>B)</a:t>
            </a:r>
            <a:r>
              <a:rPr lang="en-US" sz="1600">
                <a:latin typeface="Tahoma"/>
              </a:rPr>
              <a:t> </a:t>
            </a:r>
            <a:r>
              <a:rPr lang="en-US" sz="1400">
                <a:latin typeface="Tahoma"/>
              </a:rPr>
              <a:t>– </a:t>
            </a:r>
            <a:r>
              <a:rPr lang="ru-RU" sz="1400">
                <a:latin typeface="Tahoma"/>
              </a:rPr>
              <a:t>средняя яркость области к которой принадлежит </a:t>
            </a:r>
            <a:r>
              <a:rPr lang="en-US" sz="1400">
                <a:latin typeface="Tahoma"/>
              </a:rPr>
              <a:t>B</a:t>
            </a:r>
            <a:endParaRPr lang="ru-RU" sz="1400">
              <a:latin typeface="Tahoma"/>
            </a:endParaRPr>
          </a:p>
        </p:txBody>
      </p:sp>
      <p:pic>
        <p:nvPicPr>
          <p:cNvPr id="60421" name="Picture 5" descr="img1"/>
          <p:cNvPicPr>
            <a:picLocks noChangeAspect="1" noChangeArrowheads="1"/>
          </p:cNvPicPr>
          <p:nvPr/>
        </p:nvPicPr>
        <p:blipFill>
          <a:blip r:embed="rId3"/>
          <a:stretch/>
        </p:blipFill>
        <p:spPr bwMode="auto">
          <a:xfrm>
            <a:off x="323850" y="2852738"/>
            <a:ext cx="1384300" cy="1384300"/>
          </a:xfrm>
          <a:prstGeom prst="rect">
            <a:avLst/>
          </a:prstGeom>
          <a:noFill/>
          <a:ln>
            <a:noFill/>
          </a:ln>
        </p:spPr>
      </p:pic>
      <p:sp>
        <p:nvSpPr>
          <p:cNvPr id="60422" name="Text Box 6"/>
          <p:cNvSpPr txBox="1">
            <a:spLocks noChangeArrowheads="1"/>
          </p:cNvSpPr>
          <p:nvPr/>
        </p:nvSpPr>
        <p:spPr bwMode="auto">
          <a:xfrm>
            <a:off x="395288" y="1412875"/>
            <a:ext cx="7921625" cy="366713"/>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a:t>Сканируем изображение сверху вниз, слева направо:</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0834" name="Rectangle 2"/>
          <p:cNvSpPr>
            <a:spLocks noChangeArrowheads="1" noGrp="1" noRot="1"/>
          </p:cNvSpPr>
          <p:nvPr>
            <p:ph type="title"/>
          </p:nvPr>
        </p:nvSpPr>
        <p:spPr bwMode="auto"/>
        <p:txBody>
          <a:bodyPr/>
          <a:lstStyle/>
          <a:p>
            <a:pPr>
              <a:defRPr/>
            </a:pPr>
            <a:r>
              <a:rPr lang="ru-RU">
                <a:solidFill>
                  <a:srgbClr val="FFFF00"/>
                </a:solidFill>
              </a:rPr>
              <a:t>Разделение областей</a:t>
            </a:r>
            <a:endParaRPr/>
          </a:p>
        </p:txBody>
      </p:sp>
      <p:sp>
        <p:nvSpPr>
          <p:cNvPr id="120835" name="Rectangle 3"/>
          <p:cNvSpPr>
            <a:spLocks noChangeArrowheads="1" noGrp="1"/>
          </p:cNvSpPr>
          <p:nvPr>
            <p:ph type="body" idx="1"/>
          </p:nvPr>
        </p:nvSpPr>
        <p:spPr bwMode="auto"/>
        <p:txBody>
          <a:bodyPr/>
          <a:lstStyle/>
          <a:p>
            <a:pPr marL="533400" indent="-533400">
              <a:buClr>
                <a:schemeClr val="tx1"/>
              </a:buClr>
              <a:buFontTx/>
              <a:buAutoNum type="arabicPeriod"/>
              <a:defRPr/>
            </a:pPr>
            <a:r>
              <a:rPr lang="ru-RU" sz="2800"/>
              <a:t>Первый шаг – всё изображение это одна область, поместить область в стек</a:t>
            </a:r>
            <a:br>
              <a:rPr lang="ru-RU" sz="2800"/>
            </a:br>
            <a:endParaRPr lang="en-US" sz="2800"/>
          </a:p>
          <a:p>
            <a:pPr marL="533400" indent="-533400">
              <a:buClr>
                <a:schemeClr val="tx1"/>
              </a:buClr>
              <a:buFontTx/>
              <a:buAutoNum type="arabicPeriod"/>
              <a:defRPr/>
            </a:pPr>
            <a:r>
              <a:rPr lang="ru-RU" sz="2800"/>
              <a:t>Пока стек не пуст</a:t>
            </a:r>
            <a:endParaRPr lang="en-US" sz="2800"/>
          </a:p>
          <a:p>
            <a:pPr marL="914400" lvl="1" indent="-457200">
              <a:defRPr/>
            </a:pPr>
            <a:r>
              <a:rPr lang="ru-RU" sz="2400"/>
              <a:t>Взять область </a:t>
            </a:r>
            <a:r>
              <a:rPr lang="en-US" sz="2400" i="1"/>
              <a:t>S</a:t>
            </a:r>
            <a:r>
              <a:rPr lang="ru-RU" sz="2400"/>
              <a:t> из стека</a:t>
            </a:r>
            <a:endParaRPr lang="en-US" sz="2400"/>
          </a:p>
          <a:p>
            <a:pPr marL="914400" lvl="1" indent="-457200">
              <a:defRPr/>
            </a:pPr>
            <a:r>
              <a:rPr lang="ru-RU" sz="2400"/>
              <a:t>Проверить область на однородность</a:t>
            </a:r>
            <a:endParaRPr lang="en-US" sz="2400"/>
          </a:p>
          <a:p>
            <a:pPr marL="914400" lvl="1" indent="-457200">
              <a:defRPr/>
            </a:pPr>
            <a:r>
              <a:rPr lang="ru-RU" sz="2400"/>
              <a:t>Если область неоднородна</a:t>
            </a:r>
            <a:endParaRPr/>
          </a:p>
          <a:p>
            <a:pPr marL="1295400" lvl="2" indent="-381000">
              <a:defRPr/>
            </a:pPr>
            <a:r>
              <a:rPr lang="ru-RU" sz="2000"/>
              <a:t>разделить ее, новые области поместить в стек</a:t>
            </a:r>
            <a:endParaRPr lang="en-US" sz="2000"/>
          </a:p>
          <a:p>
            <a:pPr marL="914400" lvl="1" indent="-457200">
              <a:defRPr/>
            </a:pPr>
            <a:r>
              <a:rPr lang="ru-RU" sz="2400"/>
              <a:t>Если область однородна</a:t>
            </a:r>
            <a:endParaRPr lang="en-US" sz="2400"/>
          </a:p>
          <a:p>
            <a:pPr marL="1295400" lvl="2" indent="-381000">
              <a:defRPr/>
            </a:pPr>
            <a:r>
              <a:rPr lang="ru-RU" sz="2000"/>
              <a:t>область больше не трогаем</a:t>
            </a:r>
            <a:endParaRPr lang="en-US"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3906" name="Rectangle 2"/>
          <p:cNvSpPr>
            <a:spLocks noChangeArrowheads="1" noGrp="1" noRot="1"/>
          </p:cNvSpPr>
          <p:nvPr>
            <p:ph type="title"/>
          </p:nvPr>
        </p:nvSpPr>
        <p:spPr bwMode="auto"/>
        <p:txBody>
          <a:bodyPr/>
          <a:lstStyle/>
          <a:p>
            <a:pPr>
              <a:defRPr/>
            </a:pPr>
            <a:r>
              <a:rPr lang="ru-RU"/>
              <a:t>Что необходимо определить</a:t>
            </a:r>
            <a:r>
              <a:rPr lang="en-US"/>
              <a:t> 2</a:t>
            </a:r>
            <a:endParaRPr lang="ru-RU"/>
          </a:p>
        </p:txBody>
      </p:sp>
      <p:sp>
        <p:nvSpPr>
          <p:cNvPr id="123907" name="Rectangle 3"/>
          <p:cNvSpPr>
            <a:spLocks noChangeArrowheads="1" noGrp="1"/>
          </p:cNvSpPr>
          <p:nvPr>
            <p:ph type="body" idx="1"/>
          </p:nvPr>
        </p:nvSpPr>
        <p:spPr bwMode="auto">
          <a:xfrm>
            <a:off x="457200" y="1600200"/>
            <a:ext cx="8229600" cy="1612900"/>
          </a:xfrm>
        </p:spPr>
        <p:txBody>
          <a:bodyPr/>
          <a:lstStyle/>
          <a:p>
            <a:pPr lvl="1">
              <a:defRPr/>
            </a:pPr>
            <a:r>
              <a:rPr lang="ru-RU"/>
              <a:t>Правило разделения областей </a:t>
            </a:r>
            <a:endParaRPr/>
          </a:p>
          <a:p>
            <a:pPr lvl="2">
              <a:defRPr/>
            </a:pPr>
            <a:r>
              <a:rPr lang="ru-RU"/>
              <a:t>Распространенный вариант – на 4 части, как квадродерево</a:t>
            </a:r>
            <a:endParaRPr/>
          </a:p>
          <a:p>
            <a:pPr lvl="2">
              <a:buFont typeface="Wingdings"/>
              <a:buNone/>
              <a:defRPr/>
            </a:pPr>
            <a:endParaRPr lang="ru-RU"/>
          </a:p>
        </p:txBody>
      </p:sp>
      <p:grpSp>
        <p:nvGrpSpPr>
          <p:cNvPr id="62468" name="Group 67"/>
          <p:cNvGrpSpPr/>
          <p:nvPr/>
        </p:nvGrpSpPr>
        <p:grpSpPr bwMode="auto">
          <a:xfrm>
            <a:off x="1403350" y="3309937"/>
            <a:ext cx="2819400" cy="2057400"/>
            <a:chOff x="884" y="2316"/>
            <a:chExt cx="1776" cy="1296"/>
          </a:xfrm>
        </p:grpSpPr>
        <p:sp>
          <p:nvSpPr>
            <p:cNvPr id="123969" name="Rectangle 65"/>
            <p:cNvSpPr>
              <a:spLocks noChangeArrowheads="1"/>
            </p:cNvSpPr>
            <p:nvPr/>
          </p:nvSpPr>
          <p:spPr bwMode="auto">
            <a:xfrm>
              <a:off x="1746" y="2318"/>
              <a:ext cx="914" cy="671"/>
            </a:xfrm>
            <a:prstGeom prst="rect">
              <a:avLst/>
            </a:prstGeom>
            <a:gradFill>
              <a:gsLst>
                <a:gs pos="0">
                  <a:schemeClr val="accent1"/>
                </a:gs>
                <a:gs pos="100000">
                  <a:schemeClr val="accent1">
                    <a:gamma val="0"/>
                    <a:shade val="46275"/>
                    <a:invGamma val="0"/>
                  </a:schemeClr>
                </a:gs>
              </a:gsLst>
              <a:path path="shape"/>
            </a:gradFill>
            <a:ln w="9525">
              <a:solidFill>
                <a:schemeClr val="tx1"/>
              </a:solidFill>
              <a:miter lim="800000"/>
              <a:headEnd/>
              <a:tailEnd/>
            </a:ln>
            <a:effectLst/>
          </p:spPr>
          <p:txBody>
            <a:bodyPr wrap="none" anchor="ctr"/>
            <a:lstStyle/>
            <a:p>
              <a:pPr>
                <a:defRPr/>
              </a:pPr>
              <a:endParaRPr lang="ru-RU">
                <a:latin typeface="Arial"/>
              </a:endParaRPr>
            </a:p>
          </p:txBody>
        </p:sp>
        <p:sp>
          <p:nvSpPr>
            <p:cNvPr id="62498" name="Rectangle 64"/>
            <p:cNvSpPr>
              <a:spLocks noChangeArrowheads="1"/>
            </p:cNvSpPr>
            <p:nvPr/>
          </p:nvSpPr>
          <p:spPr bwMode="auto">
            <a:xfrm>
              <a:off x="1746" y="2985"/>
              <a:ext cx="907" cy="62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499" name="Rectangle 63"/>
            <p:cNvSpPr>
              <a:spLocks noChangeArrowheads="1"/>
            </p:cNvSpPr>
            <p:nvPr/>
          </p:nvSpPr>
          <p:spPr bwMode="auto">
            <a:xfrm>
              <a:off x="884" y="2976"/>
              <a:ext cx="862" cy="634"/>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500" name="Rectangle 62"/>
            <p:cNvSpPr>
              <a:spLocks noChangeArrowheads="1"/>
            </p:cNvSpPr>
            <p:nvPr/>
          </p:nvSpPr>
          <p:spPr bwMode="auto">
            <a:xfrm>
              <a:off x="884" y="2320"/>
              <a:ext cx="862" cy="6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501" name="Rectangle 24"/>
            <p:cNvSpPr>
              <a:spLocks noChangeArrowheads="1"/>
            </p:cNvSpPr>
            <p:nvPr/>
          </p:nvSpPr>
          <p:spPr bwMode="auto">
            <a:xfrm>
              <a:off x="884" y="2316"/>
              <a:ext cx="1769" cy="1296"/>
            </a:xfrm>
            <a:prstGeom prst="rect">
              <a:avLst/>
            </a:prstGeom>
            <a:no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502" name="Line 25"/>
            <p:cNvSpPr>
              <a:spLocks noChangeShapeType="1"/>
            </p:cNvSpPr>
            <p:nvPr/>
          </p:nvSpPr>
          <p:spPr bwMode="auto">
            <a:xfrm>
              <a:off x="1748" y="2316"/>
              <a:ext cx="0" cy="1296"/>
            </a:xfrm>
            <a:prstGeom prst="line">
              <a:avLst/>
            </a:prstGeom>
            <a:noFill/>
            <a:ln w="9525">
              <a:solidFill>
                <a:schemeClr val="tx1"/>
              </a:solidFill>
              <a:round/>
              <a:headEnd/>
              <a:tailEnd/>
            </a:ln>
          </p:spPr>
          <p:txBody>
            <a:bodyPr/>
            <a:lstStyle/>
            <a:p>
              <a:pPr>
                <a:defRPr/>
              </a:pPr>
              <a:endParaRPr lang="ru-RU"/>
            </a:p>
          </p:txBody>
        </p:sp>
        <p:sp>
          <p:nvSpPr>
            <p:cNvPr id="62503" name="Line 26"/>
            <p:cNvSpPr>
              <a:spLocks noChangeShapeType="1"/>
            </p:cNvSpPr>
            <p:nvPr/>
          </p:nvSpPr>
          <p:spPr bwMode="auto">
            <a:xfrm>
              <a:off x="884" y="2988"/>
              <a:ext cx="1776" cy="0"/>
            </a:xfrm>
            <a:prstGeom prst="line">
              <a:avLst/>
            </a:prstGeom>
            <a:noFill/>
            <a:ln w="9525">
              <a:solidFill>
                <a:schemeClr val="tx1"/>
              </a:solidFill>
              <a:round/>
              <a:headEnd/>
              <a:tailEnd/>
            </a:ln>
          </p:spPr>
          <p:txBody>
            <a:bodyPr/>
            <a:lstStyle/>
            <a:p>
              <a:pPr>
                <a:defRPr/>
              </a:pPr>
              <a:endParaRPr lang="ru-RU"/>
            </a:p>
          </p:txBody>
        </p:sp>
        <p:sp>
          <p:nvSpPr>
            <p:cNvPr id="62504" name="Line 27"/>
            <p:cNvSpPr>
              <a:spLocks noChangeShapeType="1"/>
            </p:cNvSpPr>
            <p:nvPr/>
          </p:nvSpPr>
          <p:spPr bwMode="auto">
            <a:xfrm>
              <a:off x="2180" y="2316"/>
              <a:ext cx="0" cy="672"/>
            </a:xfrm>
            <a:prstGeom prst="line">
              <a:avLst/>
            </a:prstGeom>
            <a:noFill/>
            <a:ln w="9525">
              <a:solidFill>
                <a:schemeClr val="tx1"/>
              </a:solidFill>
              <a:round/>
              <a:headEnd/>
              <a:tailEnd/>
            </a:ln>
          </p:spPr>
          <p:txBody>
            <a:bodyPr/>
            <a:lstStyle/>
            <a:p>
              <a:pPr>
                <a:defRPr/>
              </a:pPr>
              <a:endParaRPr lang="ru-RU"/>
            </a:p>
          </p:txBody>
        </p:sp>
        <p:sp>
          <p:nvSpPr>
            <p:cNvPr id="62505" name="Line 28"/>
            <p:cNvSpPr>
              <a:spLocks noChangeShapeType="1"/>
            </p:cNvSpPr>
            <p:nvPr/>
          </p:nvSpPr>
          <p:spPr bwMode="auto">
            <a:xfrm>
              <a:off x="1748" y="2652"/>
              <a:ext cx="912" cy="0"/>
            </a:xfrm>
            <a:prstGeom prst="line">
              <a:avLst/>
            </a:prstGeom>
            <a:noFill/>
            <a:ln w="9525">
              <a:solidFill>
                <a:schemeClr val="tx1"/>
              </a:solidFill>
              <a:round/>
              <a:headEnd/>
              <a:tailEnd/>
            </a:ln>
          </p:spPr>
          <p:txBody>
            <a:bodyPr/>
            <a:lstStyle/>
            <a:p>
              <a:pPr>
                <a:defRPr/>
              </a:pPr>
              <a:endParaRPr lang="ru-RU"/>
            </a:p>
          </p:txBody>
        </p:sp>
        <p:sp>
          <p:nvSpPr>
            <p:cNvPr id="62506" name="Text Box 29"/>
            <p:cNvSpPr txBox="1">
              <a:spLocks noChangeArrowheads="1"/>
            </p:cNvSpPr>
            <p:nvPr/>
          </p:nvSpPr>
          <p:spPr bwMode="auto">
            <a:xfrm>
              <a:off x="1121" y="2531"/>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1</a:t>
              </a:r>
              <a:endParaRPr lang="en-US">
                <a:cs typeface="Arial"/>
              </a:endParaRPr>
            </a:p>
          </p:txBody>
        </p:sp>
        <p:sp>
          <p:nvSpPr>
            <p:cNvPr id="62507" name="Text Box 30"/>
            <p:cNvSpPr txBox="1">
              <a:spLocks noChangeArrowheads="1"/>
            </p:cNvSpPr>
            <p:nvPr/>
          </p:nvSpPr>
          <p:spPr bwMode="auto">
            <a:xfrm>
              <a:off x="1124" y="3180"/>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3</a:t>
              </a:r>
              <a:endParaRPr lang="en-US">
                <a:cs typeface="Arial"/>
              </a:endParaRPr>
            </a:p>
          </p:txBody>
        </p:sp>
        <p:sp>
          <p:nvSpPr>
            <p:cNvPr id="62508" name="Text Box 31"/>
            <p:cNvSpPr txBox="1">
              <a:spLocks noChangeArrowheads="1"/>
            </p:cNvSpPr>
            <p:nvPr/>
          </p:nvSpPr>
          <p:spPr bwMode="auto">
            <a:xfrm>
              <a:off x="2036" y="3180"/>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4</a:t>
              </a:r>
              <a:endParaRPr lang="en-US">
                <a:cs typeface="Arial"/>
              </a:endParaRPr>
            </a:p>
          </p:txBody>
        </p:sp>
        <p:sp>
          <p:nvSpPr>
            <p:cNvPr id="62509" name="Text Box 32"/>
            <p:cNvSpPr txBox="1">
              <a:spLocks noChangeArrowheads="1"/>
            </p:cNvSpPr>
            <p:nvPr/>
          </p:nvSpPr>
          <p:spPr bwMode="auto">
            <a:xfrm>
              <a:off x="1796" y="2364"/>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21</a:t>
              </a:r>
              <a:endParaRPr lang="en-US">
                <a:cs typeface="Arial"/>
              </a:endParaRPr>
            </a:p>
          </p:txBody>
        </p:sp>
        <p:sp>
          <p:nvSpPr>
            <p:cNvPr id="62510" name="Text Box 33"/>
            <p:cNvSpPr txBox="1">
              <a:spLocks noChangeArrowheads="1"/>
            </p:cNvSpPr>
            <p:nvPr/>
          </p:nvSpPr>
          <p:spPr bwMode="auto">
            <a:xfrm>
              <a:off x="2228" y="2364"/>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22</a:t>
              </a:r>
              <a:endParaRPr lang="en-US">
                <a:cs typeface="Arial"/>
              </a:endParaRPr>
            </a:p>
          </p:txBody>
        </p:sp>
        <p:sp>
          <p:nvSpPr>
            <p:cNvPr id="62511" name="Text Box 34"/>
            <p:cNvSpPr txBox="1">
              <a:spLocks noChangeArrowheads="1"/>
            </p:cNvSpPr>
            <p:nvPr/>
          </p:nvSpPr>
          <p:spPr bwMode="auto">
            <a:xfrm>
              <a:off x="1796" y="2652"/>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23</a:t>
              </a:r>
              <a:endParaRPr lang="en-US">
                <a:cs typeface="Arial"/>
              </a:endParaRPr>
            </a:p>
          </p:txBody>
        </p:sp>
        <p:sp>
          <p:nvSpPr>
            <p:cNvPr id="62512" name="Text Box 35"/>
            <p:cNvSpPr txBox="1">
              <a:spLocks noChangeArrowheads="1"/>
            </p:cNvSpPr>
            <p:nvPr/>
          </p:nvSpPr>
          <p:spPr bwMode="auto">
            <a:xfrm>
              <a:off x="2238" y="2661"/>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24</a:t>
              </a:r>
              <a:endParaRPr lang="en-US">
                <a:cs typeface="Arial"/>
              </a:endParaRPr>
            </a:p>
          </p:txBody>
        </p:sp>
      </p:grpSp>
      <p:sp>
        <p:nvSpPr>
          <p:cNvPr id="123956" name="Oval 52"/>
          <p:cNvSpPr>
            <a:spLocks noChangeArrowheads="1"/>
          </p:cNvSpPr>
          <p:nvPr/>
        </p:nvSpPr>
        <p:spPr bwMode="auto">
          <a:xfrm>
            <a:off x="4908549" y="4529138"/>
            <a:ext cx="762000" cy="685800"/>
          </a:xfrm>
          <a:prstGeom prst="ellipse">
            <a:avLst/>
          </a:prstGeom>
          <a:gradFill>
            <a:gsLst>
              <a:gs pos="0">
                <a:schemeClr val="accent1"/>
              </a:gs>
              <a:gs pos="100000">
                <a:schemeClr val="accent1">
                  <a:gamma val="0"/>
                  <a:shade val="46275"/>
                  <a:invGamma val="0"/>
                </a:schemeClr>
              </a:gs>
            </a:gsLst>
            <a:path path="shape"/>
          </a:gradFill>
          <a:ln w="9525">
            <a:solidFill>
              <a:schemeClr val="tx1"/>
            </a:solidFill>
            <a:round/>
            <a:headEnd/>
            <a:tailEnd/>
          </a:ln>
          <a:effectLst/>
        </p:spPr>
        <p:txBody>
          <a:bodyPr wrap="none" anchor="ctr"/>
          <a:lstStyle/>
          <a:p>
            <a:pPr>
              <a:defRPr/>
            </a:pPr>
            <a:endParaRPr lang="ru-RU">
              <a:latin typeface="Arial"/>
            </a:endParaRPr>
          </a:p>
        </p:txBody>
      </p:sp>
      <p:grpSp>
        <p:nvGrpSpPr>
          <p:cNvPr id="62470" name="Group 73"/>
          <p:cNvGrpSpPr/>
          <p:nvPr/>
        </p:nvGrpSpPr>
        <p:grpSpPr bwMode="auto">
          <a:xfrm>
            <a:off x="5029200" y="2852738"/>
            <a:ext cx="3160713" cy="2362199"/>
            <a:chOff x="3168" y="2028"/>
            <a:chExt cx="1990" cy="1488"/>
          </a:xfrm>
        </p:grpSpPr>
        <p:sp>
          <p:nvSpPr>
            <p:cNvPr id="62472" name="Line 58"/>
            <p:cNvSpPr>
              <a:spLocks noChangeShapeType="1"/>
            </p:cNvSpPr>
            <p:nvPr/>
          </p:nvSpPr>
          <p:spPr bwMode="auto">
            <a:xfrm flipH="1">
              <a:off x="3428" y="2840"/>
              <a:ext cx="359" cy="244"/>
            </a:xfrm>
            <a:prstGeom prst="line">
              <a:avLst/>
            </a:prstGeom>
            <a:noFill/>
            <a:ln w="9525">
              <a:solidFill>
                <a:schemeClr val="tx1"/>
              </a:solidFill>
              <a:round/>
              <a:headEnd/>
              <a:tailEnd/>
            </a:ln>
          </p:spPr>
          <p:txBody>
            <a:bodyPr/>
            <a:lstStyle/>
            <a:p>
              <a:pPr>
                <a:defRPr/>
              </a:pPr>
              <a:endParaRPr lang="ru-RU"/>
            </a:p>
          </p:txBody>
        </p:sp>
        <p:sp>
          <p:nvSpPr>
            <p:cNvPr id="62473" name="Line 59"/>
            <p:cNvSpPr>
              <a:spLocks noChangeShapeType="1"/>
            </p:cNvSpPr>
            <p:nvPr/>
          </p:nvSpPr>
          <p:spPr bwMode="auto">
            <a:xfrm flipH="1">
              <a:off x="3860" y="2840"/>
              <a:ext cx="18" cy="244"/>
            </a:xfrm>
            <a:prstGeom prst="line">
              <a:avLst/>
            </a:prstGeom>
            <a:noFill/>
            <a:ln w="9525">
              <a:solidFill>
                <a:schemeClr val="tx1"/>
              </a:solidFill>
              <a:round/>
              <a:headEnd/>
              <a:tailEnd/>
            </a:ln>
          </p:spPr>
          <p:txBody>
            <a:bodyPr/>
            <a:lstStyle/>
            <a:p>
              <a:pPr>
                <a:defRPr/>
              </a:pPr>
              <a:endParaRPr lang="ru-RU"/>
            </a:p>
          </p:txBody>
        </p:sp>
        <p:sp>
          <p:nvSpPr>
            <p:cNvPr id="62474" name="Line 61"/>
            <p:cNvSpPr>
              <a:spLocks noChangeShapeType="1"/>
            </p:cNvSpPr>
            <p:nvPr/>
          </p:nvSpPr>
          <p:spPr bwMode="auto">
            <a:xfrm>
              <a:off x="4014" y="2794"/>
              <a:ext cx="758" cy="337"/>
            </a:xfrm>
            <a:prstGeom prst="line">
              <a:avLst/>
            </a:prstGeom>
            <a:noFill/>
            <a:ln w="9525">
              <a:solidFill>
                <a:schemeClr val="tx1"/>
              </a:solidFill>
              <a:round/>
              <a:headEnd/>
              <a:tailEnd/>
            </a:ln>
          </p:spPr>
          <p:txBody>
            <a:bodyPr/>
            <a:lstStyle/>
            <a:p>
              <a:pPr>
                <a:defRPr/>
              </a:pPr>
              <a:endParaRPr lang="ru-RU"/>
            </a:p>
          </p:txBody>
        </p:sp>
        <p:sp>
          <p:nvSpPr>
            <p:cNvPr id="62475" name="Oval 71"/>
            <p:cNvSpPr>
              <a:spLocks noChangeArrowheads="1"/>
            </p:cNvSpPr>
            <p:nvPr/>
          </p:nvSpPr>
          <p:spPr bwMode="auto">
            <a:xfrm>
              <a:off x="4241" y="2552"/>
              <a:ext cx="374" cy="37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476" name="Oval 72"/>
            <p:cNvSpPr>
              <a:spLocks noChangeArrowheads="1"/>
            </p:cNvSpPr>
            <p:nvPr/>
          </p:nvSpPr>
          <p:spPr bwMode="auto">
            <a:xfrm>
              <a:off x="4785" y="2536"/>
              <a:ext cx="374" cy="37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477" name="Oval 70"/>
            <p:cNvSpPr>
              <a:spLocks noChangeArrowheads="1"/>
            </p:cNvSpPr>
            <p:nvPr/>
          </p:nvSpPr>
          <p:spPr bwMode="auto">
            <a:xfrm>
              <a:off x="3696" y="2523"/>
              <a:ext cx="374" cy="37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953" name="Oval 49"/>
            <p:cNvSpPr>
              <a:spLocks noChangeArrowheads="1"/>
            </p:cNvSpPr>
            <p:nvPr/>
          </p:nvSpPr>
          <p:spPr bwMode="auto">
            <a:xfrm>
              <a:off x="4676" y="3084"/>
              <a:ext cx="480" cy="432"/>
            </a:xfrm>
            <a:prstGeom prst="ellipse">
              <a:avLst/>
            </a:prstGeom>
            <a:gradFill>
              <a:gsLst>
                <a:gs pos="0">
                  <a:schemeClr val="accent1"/>
                </a:gs>
                <a:gs pos="100000">
                  <a:schemeClr val="accent1">
                    <a:gamma val="0"/>
                    <a:shade val="46275"/>
                    <a:invGamma val="0"/>
                  </a:schemeClr>
                </a:gs>
              </a:gsLst>
              <a:path path="shape"/>
            </a:gradFill>
            <a:ln w="9525">
              <a:solidFill>
                <a:schemeClr val="tx1"/>
              </a:solidFill>
              <a:round/>
              <a:headEnd/>
              <a:tailEnd/>
            </a:ln>
            <a:effectLst/>
          </p:spPr>
          <p:txBody>
            <a:bodyPr wrap="none" anchor="ctr"/>
            <a:lstStyle/>
            <a:p>
              <a:pPr>
                <a:defRPr/>
              </a:pPr>
              <a:endParaRPr lang="ru-RU">
                <a:latin typeface="Arial"/>
              </a:endParaRPr>
            </a:p>
          </p:txBody>
        </p:sp>
        <p:sp>
          <p:nvSpPr>
            <p:cNvPr id="123954" name="Oval 50"/>
            <p:cNvSpPr>
              <a:spLocks noChangeArrowheads="1"/>
            </p:cNvSpPr>
            <p:nvPr/>
          </p:nvSpPr>
          <p:spPr bwMode="auto">
            <a:xfrm>
              <a:off x="4148" y="3084"/>
              <a:ext cx="480" cy="432"/>
            </a:xfrm>
            <a:prstGeom prst="ellipse">
              <a:avLst/>
            </a:prstGeom>
            <a:gradFill>
              <a:gsLst>
                <a:gs pos="0">
                  <a:schemeClr val="accent1"/>
                </a:gs>
                <a:gs pos="100000">
                  <a:schemeClr val="accent1">
                    <a:gamma val="0"/>
                    <a:shade val="46275"/>
                    <a:invGamma val="0"/>
                  </a:schemeClr>
                </a:gs>
              </a:gsLst>
              <a:path path="shape"/>
            </a:gradFill>
            <a:ln w="9525">
              <a:solidFill>
                <a:schemeClr val="tx1"/>
              </a:solidFill>
              <a:round/>
              <a:headEnd/>
              <a:tailEnd/>
            </a:ln>
            <a:effectLst/>
          </p:spPr>
          <p:txBody>
            <a:bodyPr wrap="none" anchor="ctr"/>
            <a:lstStyle/>
            <a:p>
              <a:pPr>
                <a:defRPr/>
              </a:pPr>
              <a:endParaRPr lang="ru-RU">
                <a:latin typeface="Arial"/>
              </a:endParaRPr>
            </a:p>
          </p:txBody>
        </p:sp>
        <p:sp>
          <p:nvSpPr>
            <p:cNvPr id="123955" name="Oval 51"/>
            <p:cNvSpPr>
              <a:spLocks noChangeArrowheads="1"/>
            </p:cNvSpPr>
            <p:nvPr/>
          </p:nvSpPr>
          <p:spPr bwMode="auto">
            <a:xfrm>
              <a:off x="3620" y="3084"/>
              <a:ext cx="480" cy="432"/>
            </a:xfrm>
            <a:prstGeom prst="ellipse">
              <a:avLst/>
            </a:prstGeom>
            <a:gradFill>
              <a:gsLst>
                <a:gs pos="0">
                  <a:schemeClr val="accent1"/>
                </a:gs>
                <a:gs pos="100000">
                  <a:schemeClr val="accent1">
                    <a:gamma val="0"/>
                    <a:shade val="46275"/>
                    <a:invGamma val="0"/>
                  </a:schemeClr>
                </a:gs>
              </a:gsLst>
              <a:path path="shape"/>
            </a:gradFill>
            <a:ln w="9525">
              <a:solidFill>
                <a:schemeClr val="tx1"/>
              </a:solidFill>
              <a:round/>
              <a:headEnd/>
              <a:tailEnd/>
            </a:ln>
            <a:effectLst/>
          </p:spPr>
          <p:txBody>
            <a:bodyPr wrap="none" anchor="ctr"/>
            <a:lstStyle/>
            <a:p>
              <a:pPr>
                <a:defRPr/>
              </a:pPr>
              <a:endParaRPr lang="ru-RU">
                <a:latin typeface="Arial"/>
              </a:endParaRPr>
            </a:p>
          </p:txBody>
        </p:sp>
        <p:sp>
          <p:nvSpPr>
            <p:cNvPr id="62481" name="Oval 36"/>
            <p:cNvSpPr>
              <a:spLocks noChangeArrowheads="1"/>
            </p:cNvSpPr>
            <p:nvPr/>
          </p:nvSpPr>
          <p:spPr bwMode="auto">
            <a:xfrm>
              <a:off x="3168" y="2576"/>
              <a:ext cx="374" cy="37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482" name="Text Box 37"/>
            <p:cNvSpPr txBox="1">
              <a:spLocks noChangeArrowheads="1"/>
            </p:cNvSpPr>
            <p:nvPr/>
          </p:nvSpPr>
          <p:spPr bwMode="auto">
            <a:xfrm>
              <a:off x="3236" y="2652"/>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1</a:t>
              </a:r>
              <a:endParaRPr lang="en-US">
                <a:cs typeface="Arial"/>
              </a:endParaRPr>
            </a:p>
          </p:txBody>
        </p:sp>
        <p:sp>
          <p:nvSpPr>
            <p:cNvPr id="62483" name="Text Box 38"/>
            <p:cNvSpPr txBox="1">
              <a:spLocks noChangeArrowheads="1"/>
            </p:cNvSpPr>
            <p:nvPr/>
          </p:nvSpPr>
          <p:spPr bwMode="auto">
            <a:xfrm>
              <a:off x="4307" y="2652"/>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3</a:t>
              </a:r>
              <a:endParaRPr lang="en-US">
                <a:cs typeface="Arial"/>
              </a:endParaRPr>
            </a:p>
          </p:txBody>
        </p:sp>
        <p:sp>
          <p:nvSpPr>
            <p:cNvPr id="62484" name="Text Box 39"/>
            <p:cNvSpPr txBox="1">
              <a:spLocks noChangeArrowheads="1"/>
            </p:cNvSpPr>
            <p:nvPr/>
          </p:nvSpPr>
          <p:spPr bwMode="auto">
            <a:xfrm>
              <a:off x="4868" y="2652"/>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4</a:t>
              </a:r>
              <a:endParaRPr lang="en-US">
                <a:cs typeface="Arial"/>
              </a:endParaRPr>
            </a:p>
          </p:txBody>
        </p:sp>
        <p:sp>
          <p:nvSpPr>
            <p:cNvPr id="62485" name="Text Box 40"/>
            <p:cNvSpPr txBox="1">
              <a:spLocks noChangeArrowheads="1"/>
            </p:cNvSpPr>
            <p:nvPr/>
          </p:nvSpPr>
          <p:spPr bwMode="auto">
            <a:xfrm>
              <a:off x="3236" y="3180"/>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21</a:t>
              </a:r>
              <a:endParaRPr lang="en-US">
                <a:cs typeface="Arial"/>
              </a:endParaRPr>
            </a:p>
          </p:txBody>
        </p:sp>
        <p:sp>
          <p:nvSpPr>
            <p:cNvPr id="62486" name="Text Box 41"/>
            <p:cNvSpPr txBox="1">
              <a:spLocks noChangeArrowheads="1"/>
            </p:cNvSpPr>
            <p:nvPr/>
          </p:nvSpPr>
          <p:spPr bwMode="auto">
            <a:xfrm>
              <a:off x="3678" y="3189"/>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22</a:t>
              </a:r>
              <a:endParaRPr lang="en-US">
                <a:cs typeface="Arial"/>
              </a:endParaRPr>
            </a:p>
          </p:txBody>
        </p:sp>
        <p:sp>
          <p:nvSpPr>
            <p:cNvPr id="62487" name="Text Box 42"/>
            <p:cNvSpPr txBox="1">
              <a:spLocks noChangeArrowheads="1"/>
            </p:cNvSpPr>
            <p:nvPr/>
          </p:nvSpPr>
          <p:spPr bwMode="auto">
            <a:xfrm>
              <a:off x="4734" y="3180"/>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24</a:t>
              </a:r>
              <a:endParaRPr lang="en-US">
                <a:cs typeface="Arial"/>
              </a:endParaRPr>
            </a:p>
          </p:txBody>
        </p:sp>
        <p:sp>
          <p:nvSpPr>
            <p:cNvPr id="62488" name="Text Box 44"/>
            <p:cNvSpPr txBox="1">
              <a:spLocks noChangeArrowheads="1"/>
            </p:cNvSpPr>
            <p:nvPr/>
          </p:nvSpPr>
          <p:spPr bwMode="auto">
            <a:xfrm>
              <a:off x="4254" y="3180"/>
              <a:ext cx="318"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23</a:t>
              </a:r>
              <a:endParaRPr lang="en-US">
                <a:cs typeface="Arial"/>
              </a:endParaRPr>
            </a:p>
          </p:txBody>
        </p:sp>
        <p:sp>
          <p:nvSpPr>
            <p:cNvPr id="62489" name="Oval 45"/>
            <p:cNvSpPr>
              <a:spLocks noChangeArrowheads="1"/>
            </p:cNvSpPr>
            <p:nvPr/>
          </p:nvSpPr>
          <p:spPr bwMode="auto">
            <a:xfrm>
              <a:off x="3956" y="2028"/>
              <a:ext cx="480" cy="432"/>
            </a:xfrm>
            <a:prstGeom prst="ellipse">
              <a:avLst/>
            </a:prstGeom>
            <a:no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2490" name="Text Box 53"/>
            <p:cNvSpPr txBox="1">
              <a:spLocks noChangeArrowheads="1"/>
            </p:cNvSpPr>
            <p:nvPr/>
          </p:nvSpPr>
          <p:spPr bwMode="auto">
            <a:xfrm>
              <a:off x="4100" y="2147"/>
              <a:ext cx="212"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endParaRPr/>
            </a:p>
          </p:txBody>
        </p:sp>
        <p:sp>
          <p:nvSpPr>
            <p:cNvPr id="62491" name="Line 54"/>
            <p:cNvSpPr>
              <a:spLocks noChangeShapeType="1"/>
            </p:cNvSpPr>
            <p:nvPr/>
          </p:nvSpPr>
          <p:spPr bwMode="auto">
            <a:xfrm flipH="1">
              <a:off x="3476" y="2316"/>
              <a:ext cx="480" cy="288"/>
            </a:xfrm>
            <a:prstGeom prst="line">
              <a:avLst/>
            </a:prstGeom>
            <a:noFill/>
            <a:ln w="9525">
              <a:solidFill>
                <a:schemeClr val="tx1"/>
              </a:solidFill>
              <a:round/>
              <a:headEnd/>
              <a:tailEnd/>
            </a:ln>
          </p:spPr>
          <p:txBody>
            <a:bodyPr/>
            <a:lstStyle/>
            <a:p>
              <a:pPr>
                <a:defRPr/>
              </a:pPr>
              <a:endParaRPr lang="ru-RU"/>
            </a:p>
          </p:txBody>
        </p:sp>
        <p:sp>
          <p:nvSpPr>
            <p:cNvPr id="62492" name="Line 55"/>
            <p:cNvSpPr>
              <a:spLocks noChangeShapeType="1"/>
            </p:cNvSpPr>
            <p:nvPr/>
          </p:nvSpPr>
          <p:spPr bwMode="auto">
            <a:xfrm flipH="1">
              <a:off x="4004" y="2412"/>
              <a:ext cx="48" cy="144"/>
            </a:xfrm>
            <a:prstGeom prst="line">
              <a:avLst/>
            </a:prstGeom>
            <a:noFill/>
            <a:ln w="9525">
              <a:solidFill>
                <a:schemeClr val="tx1"/>
              </a:solidFill>
              <a:round/>
              <a:headEnd/>
              <a:tailEnd/>
            </a:ln>
          </p:spPr>
          <p:txBody>
            <a:bodyPr/>
            <a:lstStyle/>
            <a:p>
              <a:pPr>
                <a:defRPr/>
              </a:pPr>
              <a:endParaRPr lang="ru-RU"/>
            </a:p>
          </p:txBody>
        </p:sp>
        <p:sp>
          <p:nvSpPr>
            <p:cNvPr id="62493" name="Line 56"/>
            <p:cNvSpPr>
              <a:spLocks noChangeShapeType="1"/>
            </p:cNvSpPr>
            <p:nvPr/>
          </p:nvSpPr>
          <p:spPr bwMode="auto">
            <a:xfrm>
              <a:off x="4340" y="2412"/>
              <a:ext cx="48" cy="144"/>
            </a:xfrm>
            <a:prstGeom prst="line">
              <a:avLst/>
            </a:prstGeom>
            <a:noFill/>
            <a:ln w="9525">
              <a:solidFill>
                <a:schemeClr val="tx1"/>
              </a:solidFill>
              <a:round/>
              <a:headEnd/>
              <a:tailEnd/>
            </a:ln>
          </p:spPr>
          <p:txBody>
            <a:bodyPr/>
            <a:lstStyle/>
            <a:p>
              <a:pPr>
                <a:defRPr/>
              </a:pPr>
              <a:endParaRPr lang="ru-RU"/>
            </a:p>
          </p:txBody>
        </p:sp>
        <p:sp>
          <p:nvSpPr>
            <p:cNvPr id="62494" name="Line 60"/>
            <p:cNvSpPr>
              <a:spLocks noChangeShapeType="1"/>
            </p:cNvSpPr>
            <p:nvPr/>
          </p:nvSpPr>
          <p:spPr bwMode="auto">
            <a:xfrm>
              <a:off x="3923" y="2886"/>
              <a:ext cx="321" cy="246"/>
            </a:xfrm>
            <a:prstGeom prst="line">
              <a:avLst/>
            </a:prstGeom>
            <a:noFill/>
            <a:ln w="9525">
              <a:solidFill>
                <a:schemeClr val="tx1"/>
              </a:solidFill>
              <a:round/>
              <a:headEnd/>
              <a:tailEnd/>
            </a:ln>
          </p:spPr>
          <p:txBody>
            <a:bodyPr/>
            <a:lstStyle/>
            <a:p>
              <a:pPr>
                <a:defRPr/>
              </a:pPr>
              <a:endParaRPr lang="ru-RU"/>
            </a:p>
          </p:txBody>
        </p:sp>
        <p:sp>
          <p:nvSpPr>
            <p:cNvPr id="62495" name="Line 57"/>
            <p:cNvSpPr>
              <a:spLocks noChangeShapeType="1"/>
            </p:cNvSpPr>
            <p:nvPr/>
          </p:nvSpPr>
          <p:spPr bwMode="auto">
            <a:xfrm>
              <a:off x="4436" y="2268"/>
              <a:ext cx="432" cy="288"/>
            </a:xfrm>
            <a:prstGeom prst="line">
              <a:avLst/>
            </a:prstGeom>
            <a:noFill/>
            <a:ln w="9525">
              <a:solidFill>
                <a:schemeClr val="tx1"/>
              </a:solidFill>
              <a:round/>
              <a:headEnd/>
              <a:tailEnd/>
            </a:ln>
          </p:spPr>
          <p:txBody>
            <a:bodyPr/>
            <a:lstStyle/>
            <a:p>
              <a:pPr>
                <a:defRPr/>
              </a:pPr>
              <a:endParaRPr lang="ru-RU"/>
            </a:p>
          </p:txBody>
        </p:sp>
        <p:sp>
          <p:nvSpPr>
            <p:cNvPr id="62496" name="Text Box 43"/>
            <p:cNvSpPr txBox="1">
              <a:spLocks noChangeArrowheads="1"/>
            </p:cNvSpPr>
            <p:nvPr/>
          </p:nvSpPr>
          <p:spPr bwMode="auto">
            <a:xfrm>
              <a:off x="3764" y="2652"/>
              <a:ext cx="265"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cs typeface="Arial"/>
                </a:rPr>
                <a:t>S</a:t>
              </a:r>
              <a:r>
                <a:rPr lang="en-US" baseline="-25000">
                  <a:cs typeface="Arial"/>
                </a:rPr>
                <a:t>2</a:t>
              </a:r>
              <a:endParaRPr lang="en-US">
                <a:cs typeface="Arial"/>
              </a:endParaRPr>
            </a:p>
          </p:txBody>
        </p:sp>
      </p:grpSp>
      <p:sp>
        <p:nvSpPr>
          <p:cNvPr id="62471" name="Text Box 74"/>
          <p:cNvSpPr txBox="1">
            <a:spLocks noChangeArrowheads="1"/>
          </p:cNvSpPr>
          <p:nvPr/>
        </p:nvSpPr>
        <p:spPr bwMode="auto">
          <a:xfrm>
            <a:off x="1476375" y="5805488"/>
            <a:ext cx="7127875" cy="7016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spcBef>
                <a:spcPts val="0"/>
              </a:spcBef>
              <a:defRPr/>
            </a:pPr>
            <a:r>
              <a:rPr lang="ru-RU" sz="2000">
                <a:solidFill>
                  <a:schemeClr val="accent2"/>
                </a:solidFill>
              </a:rPr>
              <a:t>Просто реализовать, но границы получившихся областей вряд ли будут соответствовать границам объектов</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9202" name="Rectangle 2"/>
          <p:cNvSpPr>
            <a:spLocks noChangeArrowheads="1" noGrp="1"/>
          </p:cNvSpPr>
          <p:nvPr>
            <p:ph type="body" idx="1"/>
          </p:nvPr>
        </p:nvSpPr>
        <p:spPr bwMode="auto">
          <a:xfrm>
            <a:off x="3171825" y="5959475"/>
            <a:ext cx="2743200" cy="565150"/>
          </a:xfrm>
        </p:spPr>
        <p:txBody>
          <a:bodyPr/>
          <a:lstStyle/>
          <a:p>
            <a:pPr marL="338138" indent="-338138" algn="ctr">
              <a:lnSpc>
                <a:spcPct val="90000"/>
              </a:lnSpc>
              <a:buFont typeface="Wingdings"/>
              <a:buNone/>
              <a:tabLst>
                <a:tab pos="0" algn="l"/>
              </a:tabLst>
              <a:defRPr/>
            </a:pPr>
            <a:r>
              <a:rPr lang="ru-RU" sz="2800"/>
              <a:t>Пример</a:t>
            </a:r>
            <a:endParaRPr lang="en-US" sz="2800"/>
          </a:p>
        </p:txBody>
      </p:sp>
      <p:graphicFrame>
        <p:nvGraphicFramePr>
          <p:cNvPr id="179203" name="Group 3"/>
          <p:cNvGraphicFramePr>
            <a:graphicFrameLocks xmlns:a="http://schemas.openxmlformats.org/drawingml/2006/main" noGrp="1"/>
          </p:cNvGraphicFramePr>
          <p:nvPr/>
        </p:nvGraphicFramePr>
        <p:xfrm>
          <a:off x="2486025" y="1627188"/>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63574" name="Rectangle 86"/>
          <p:cNvSpPr>
            <a:spLocks noChangeArrowheads="1"/>
          </p:cNvSpPr>
          <p:nvPr/>
        </p:nvSpPr>
        <p:spPr bwMode="auto">
          <a:xfrm>
            <a:off x="2484438" y="1628775"/>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9287" name="Rectangle 87"/>
          <p:cNvSpPr>
            <a:spLocks noChangeArrowheads="1" noGrp="1"/>
          </p:cNvSpPr>
          <p:nvPr>
            <p:ph type="title"/>
          </p:nvPr>
        </p:nvSpPr>
        <p:spPr bwMode="auto"/>
        <p:txBody>
          <a:bodyPr>
            <a:normAutofit fontScale="90000"/>
          </a:bodyPr>
          <a:lstStyle/>
          <a:p>
            <a:pPr>
              <a:defRPr/>
            </a:pPr>
            <a:r>
              <a:rPr lang="ru-RU" sz="3600"/>
              <a:t>Алгоритм разбиения</a:t>
            </a:r>
            <a:br>
              <a:rPr lang="ru-RU" sz="3600"/>
            </a:br>
            <a:r>
              <a:rPr lang="ru-RU" sz="3600"/>
              <a:t>(</a:t>
            </a:r>
            <a:r>
              <a:rPr lang="en-US" sz="3600"/>
              <a:t>split)</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0226" name="Rectangle 2"/>
          <p:cNvSpPr>
            <a:spLocks noChangeArrowheads="1" noGrp="1"/>
          </p:cNvSpPr>
          <p:nvPr>
            <p:ph type="body" idx="1"/>
          </p:nvPr>
        </p:nvSpPr>
        <p:spPr bwMode="auto">
          <a:xfrm>
            <a:off x="2916238" y="5959475"/>
            <a:ext cx="3200400" cy="565150"/>
          </a:xfrm>
        </p:spPr>
        <p:txBody>
          <a:bodyPr/>
          <a:lstStyle/>
          <a:p>
            <a:pPr marL="338138" indent="-338138" algn="ctr">
              <a:buFont typeface="Wingdings"/>
              <a:buNone/>
              <a:tabLst>
                <a:tab pos="0" algn="l"/>
              </a:tabLst>
              <a:defRPr/>
            </a:pPr>
            <a:r>
              <a:rPr lang="ru-RU" sz="2400"/>
              <a:t>Первое разбиение</a:t>
            </a:r>
            <a:endParaRPr lang="en-US" sz="2400"/>
          </a:p>
        </p:txBody>
      </p:sp>
      <p:graphicFrame>
        <p:nvGraphicFramePr>
          <p:cNvPr id="180227" name="Group 3"/>
          <p:cNvGraphicFramePr>
            <a:graphicFrameLocks xmlns:a="http://schemas.openxmlformats.org/drawingml/2006/main" noGrp="1"/>
          </p:cNvGraphicFramePr>
          <p:nvPr/>
        </p:nvGraphicFramePr>
        <p:xfrm>
          <a:off x="2486025" y="1628775"/>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64598" name="Rectangle 86"/>
          <p:cNvSpPr>
            <a:spLocks noChangeArrowheads="1"/>
          </p:cNvSpPr>
          <p:nvPr/>
        </p:nvSpPr>
        <p:spPr bwMode="auto">
          <a:xfrm>
            <a:off x="2484438" y="1630363"/>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0311" name="Rectangle 87"/>
          <p:cNvSpPr>
            <a:spLocks noChangeArrowheads="1"/>
          </p:cNvSpPr>
          <p:nvPr/>
        </p:nvSpPr>
        <p:spPr bwMode="auto">
          <a:xfrm>
            <a:off x="2486025" y="1628775"/>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0312" name="Rectangle 88"/>
          <p:cNvSpPr>
            <a:spLocks noChangeArrowheads="1"/>
          </p:cNvSpPr>
          <p:nvPr/>
        </p:nvSpPr>
        <p:spPr bwMode="auto">
          <a:xfrm>
            <a:off x="4543425" y="1628775"/>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0313" name="Rectangle 89"/>
          <p:cNvSpPr>
            <a:spLocks noChangeArrowheads="1"/>
          </p:cNvSpPr>
          <p:nvPr/>
        </p:nvSpPr>
        <p:spPr bwMode="auto">
          <a:xfrm>
            <a:off x="2486025" y="3686175"/>
            <a:ext cx="2065338" cy="21002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0314" name="Rectangle 90"/>
          <p:cNvSpPr>
            <a:spLocks noChangeArrowheads="1"/>
          </p:cNvSpPr>
          <p:nvPr/>
        </p:nvSpPr>
        <p:spPr bwMode="auto">
          <a:xfrm>
            <a:off x="4543425" y="3686175"/>
            <a:ext cx="2065338" cy="21002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0315" name="Rectangle 91"/>
          <p:cNvSpPr>
            <a:spLocks noChangeArrowheads="1" noGrp="1"/>
          </p:cNvSpPr>
          <p:nvPr>
            <p:ph type="title"/>
          </p:nvPr>
        </p:nvSpPr>
        <p:spPr bwMode="auto"/>
        <p:txBody>
          <a:bodyPr>
            <a:normAutofit fontScale="90000"/>
          </a:bodyPr>
          <a:lstStyle/>
          <a:p>
            <a:pPr>
              <a:defRPr/>
            </a:pPr>
            <a:r>
              <a:rPr lang="ru-RU" sz="3600"/>
              <a:t>Алгоритм разбиения</a:t>
            </a:r>
            <a:br>
              <a:rPr lang="ru-RU" sz="3600"/>
            </a:br>
            <a:r>
              <a:rPr lang="ru-RU" sz="3600"/>
              <a:t>(</a:t>
            </a:r>
            <a:r>
              <a:rPr lang="en-US" sz="3600"/>
              <a:t>split)</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80311"/>
                                        </p:tgtEl>
                                        <p:attrNameLst>
                                          <p:attrName>style.visibility</p:attrName>
                                        </p:attrNameLst>
                                      </p:cBhvr>
                                      <p:to>
                                        <p:strVal val="visible"/>
                                      </p:to>
                                    </p:set>
                                    <p:anim calcmode="lin" valueType="num">
                                      <p:cBhvr>
                                        <p:cTn id="7" dur="500" fill="hold"/>
                                        <p:tgtEl>
                                          <p:spTgt spid="180311"/>
                                        </p:tgtEl>
                                        <p:attrNameLst>
                                          <p:attrName>ppt_w</p:attrName>
                                        </p:attrNameLst>
                                      </p:cBhvr>
                                      <p:tavLst>
                                        <p:tav tm="0">
                                          <p:val>
                                            <p:strVal val="2/3*#ppt_w"/>
                                          </p:val>
                                        </p:tav>
                                        <p:tav tm="100000">
                                          <p:val>
                                            <p:strVal val="#ppt_w"/>
                                          </p:val>
                                        </p:tav>
                                      </p:tavLst>
                                    </p:anim>
                                    <p:anim calcmode="lin" valueType="num">
                                      <p:cBhvr>
                                        <p:cTn id="8" dur="500" fill="hold"/>
                                        <p:tgtEl>
                                          <p:spTgt spid="180311"/>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180312"/>
                                        </p:tgtEl>
                                        <p:attrNameLst>
                                          <p:attrName>style.visibility</p:attrName>
                                        </p:attrNameLst>
                                      </p:cBhvr>
                                      <p:to>
                                        <p:strVal val="visible"/>
                                      </p:to>
                                    </p:set>
                                    <p:anim calcmode="lin" valueType="num">
                                      <p:cBhvr>
                                        <p:cTn id="12" dur="500" fill="hold"/>
                                        <p:tgtEl>
                                          <p:spTgt spid="180312"/>
                                        </p:tgtEl>
                                        <p:attrNameLst>
                                          <p:attrName>ppt_w</p:attrName>
                                        </p:attrNameLst>
                                      </p:cBhvr>
                                      <p:tavLst>
                                        <p:tav tm="0">
                                          <p:val>
                                            <p:strVal val="2/3*#ppt_w"/>
                                          </p:val>
                                        </p:tav>
                                        <p:tav tm="100000">
                                          <p:val>
                                            <p:strVal val="#ppt_w"/>
                                          </p:val>
                                        </p:tav>
                                      </p:tavLst>
                                    </p:anim>
                                    <p:anim calcmode="lin" valueType="num">
                                      <p:cBhvr>
                                        <p:cTn id="13" dur="500" fill="hold"/>
                                        <p:tgtEl>
                                          <p:spTgt spid="180312"/>
                                        </p:tgtEl>
                                        <p:attrNameLst>
                                          <p:attrName>ppt_h</p:attrName>
                                        </p:attrNameLst>
                                      </p:cBhvr>
                                      <p:tavLst>
                                        <p:tav tm="0">
                                          <p:val>
                                            <p:strVal val="2/3*#ppt_h"/>
                                          </p:val>
                                        </p:tav>
                                        <p:tav tm="100000">
                                          <p:val>
                                            <p:strVal val="#ppt_h"/>
                                          </p:val>
                                        </p:tav>
                                      </p:tavLst>
                                    </p:anim>
                                  </p:childTnLst>
                                </p:cTn>
                              </p:par>
                            </p:childTnLst>
                          </p:cTn>
                        </p:par>
                        <p:par>
                          <p:cTn id="14" fill="hold" nodeType="afterGroup">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180313"/>
                                        </p:tgtEl>
                                        <p:attrNameLst>
                                          <p:attrName>style.visibility</p:attrName>
                                        </p:attrNameLst>
                                      </p:cBhvr>
                                      <p:to>
                                        <p:strVal val="visible"/>
                                      </p:to>
                                    </p:set>
                                    <p:anim calcmode="lin" valueType="num">
                                      <p:cBhvr>
                                        <p:cTn id="17" dur="500" fill="hold"/>
                                        <p:tgtEl>
                                          <p:spTgt spid="180313"/>
                                        </p:tgtEl>
                                        <p:attrNameLst>
                                          <p:attrName>ppt_w</p:attrName>
                                        </p:attrNameLst>
                                      </p:cBhvr>
                                      <p:tavLst>
                                        <p:tav tm="0">
                                          <p:val>
                                            <p:strVal val="2/3*#ppt_w"/>
                                          </p:val>
                                        </p:tav>
                                        <p:tav tm="100000">
                                          <p:val>
                                            <p:strVal val="#ppt_w"/>
                                          </p:val>
                                        </p:tav>
                                      </p:tavLst>
                                    </p:anim>
                                    <p:anim calcmode="lin" valueType="num">
                                      <p:cBhvr>
                                        <p:cTn id="18" dur="500" fill="hold"/>
                                        <p:tgtEl>
                                          <p:spTgt spid="180313"/>
                                        </p:tgtEl>
                                        <p:attrNameLst>
                                          <p:attrName>ppt_h</p:attrName>
                                        </p:attrNameLst>
                                      </p:cBhvr>
                                      <p:tavLst>
                                        <p:tav tm="0">
                                          <p:val>
                                            <p:strVal val="2/3*#ppt_h"/>
                                          </p:val>
                                        </p:tav>
                                        <p:tav tm="100000">
                                          <p:val>
                                            <p:strVal val="#ppt_h"/>
                                          </p:val>
                                        </p:tav>
                                      </p:tavLst>
                                    </p:anim>
                                  </p:childTnLst>
                                </p:cTn>
                              </p:par>
                            </p:childTnLst>
                          </p:cTn>
                        </p:par>
                        <p:par>
                          <p:cTn id="19" fill="hold" nodeType="afterGroup">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180314"/>
                                        </p:tgtEl>
                                        <p:attrNameLst>
                                          <p:attrName>style.visibility</p:attrName>
                                        </p:attrNameLst>
                                      </p:cBhvr>
                                      <p:to>
                                        <p:strVal val="visible"/>
                                      </p:to>
                                    </p:set>
                                    <p:anim calcmode="lin" valueType="num">
                                      <p:cBhvr>
                                        <p:cTn id="22" dur="500" fill="hold"/>
                                        <p:tgtEl>
                                          <p:spTgt spid="180314"/>
                                        </p:tgtEl>
                                        <p:attrNameLst>
                                          <p:attrName>ppt_w</p:attrName>
                                        </p:attrNameLst>
                                      </p:cBhvr>
                                      <p:tavLst>
                                        <p:tav tm="0">
                                          <p:val>
                                            <p:strVal val="2/3*#ppt_w"/>
                                          </p:val>
                                        </p:tav>
                                        <p:tav tm="100000">
                                          <p:val>
                                            <p:strVal val="#ppt_w"/>
                                          </p:val>
                                        </p:tav>
                                      </p:tavLst>
                                    </p:anim>
                                    <p:anim calcmode="lin" valueType="num">
                                      <p:cBhvr>
                                        <p:cTn id="23" dur="500" fill="hold"/>
                                        <p:tgtEl>
                                          <p:spTgt spid="18031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aphicFrame>
        <p:nvGraphicFramePr>
          <p:cNvPr id="181250" name="Group 2"/>
          <p:cNvGraphicFramePr>
            <a:graphicFrameLocks xmlns:a="http://schemas.openxmlformats.org/drawingml/2006/main" noGrp="1"/>
          </p:cNvGraphicFramePr>
          <p:nvPr/>
        </p:nvGraphicFramePr>
        <p:xfrm>
          <a:off x="2503488" y="1627188"/>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65621" name="Rectangle 85"/>
          <p:cNvSpPr>
            <a:spLocks noChangeArrowheads="1"/>
          </p:cNvSpPr>
          <p:nvPr/>
        </p:nvSpPr>
        <p:spPr bwMode="auto">
          <a:xfrm>
            <a:off x="2501900" y="1628775"/>
            <a:ext cx="4122738"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5622" name="Rectangle 86"/>
          <p:cNvSpPr>
            <a:spLocks noChangeArrowheads="1"/>
          </p:cNvSpPr>
          <p:nvPr/>
        </p:nvSpPr>
        <p:spPr bwMode="auto">
          <a:xfrm>
            <a:off x="2503488" y="1627188"/>
            <a:ext cx="2065336"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5623" name="Rectangle 87"/>
          <p:cNvSpPr>
            <a:spLocks noChangeArrowheads="1"/>
          </p:cNvSpPr>
          <p:nvPr/>
        </p:nvSpPr>
        <p:spPr bwMode="auto">
          <a:xfrm>
            <a:off x="4560888" y="1627188"/>
            <a:ext cx="2065336"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5624" name="Rectangle 88"/>
          <p:cNvSpPr>
            <a:spLocks noChangeArrowheads="1"/>
          </p:cNvSpPr>
          <p:nvPr/>
        </p:nvSpPr>
        <p:spPr bwMode="auto">
          <a:xfrm>
            <a:off x="2503488" y="3684588"/>
            <a:ext cx="2065336" cy="21002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5625" name="Rectangle 89"/>
          <p:cNvSpPr>
            <a:spLocks noChangeArrowheads="1"/>
          </p:cNvSpPr>
          <p:nvPr/>
        </p:nvSpPr>
        <p:spPr bwMode="auto">
          <a:xfrm>
            <a:off x="4560888" y="3684588"/>
            <a:ext cx="2065336" cy="21002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38" name="Rectangle 90"/>
          <p:cNvSpPr>
            <a:spLocks noChangeArrowheads="1"/>
          </p:cNvSpPr>
          <p:nvPr/>
        </p:nvSpPr>
        <p:spPr bwMode="auto">
          <a:xfrm>
            <a:off x="2503488" y="1627188"/>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39" name="Rectangle 91"/>
          <p:cNvSpPr>
            <a:spLocks noChangeArrowheads="1"/>
          </p:cNvSpPr>
          <p:nvPr/>
        </p:nvSpPr>
        <p:spPr bwMode="auto">
          <a:xfrm>
            <a:off x="3535363" y="1627188"/>
            <a:ext cx="1036637"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0" name="Rectangle 92"/>
          <p:cNvSpPr>
            <a:spLocks noChangeArrowheads="1"/>
          </p:cNvSpPr>
          <p:nvPr/>
        </p:nvSpPr>
        <p:spPr bwMode="auto">
          <a:xfrm>
            <a:off x="2503488" y="2663825"/>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1" name="Rectangle 93"/>
          <p:cNvSpPr>
            <a:spLocks noChangeArrowheads="1"/>
          </p:cNvSpPr>
          <p:nvPr/>
        </p:nvSpPr>
        <p:spPr bwMode="auto">
          <a:xfrm>
            <a:off x="3535363" y="2663825"/>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2" name="Rectangle 94"/>
          <p:cNvSpPr>
            <a:spLocks noChangeArrowheads="1"/>
          </p:cNvSpPr>
          <p:nvPr/>
        </p:nvSpPr>
        <p:spPr bwMode="auto">
          <a:xfrm>
            <a:off x="4565650" y="1627188"/>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3" name="Rectangle 95"/>
          <p:cNvSpPr>
            <a:spLocks noChangeArrowheads="1"/>
          </p:cNvSpPr>
          <p:nvPr/>
        </p:nvSpPr>
        <p:spPr bwMode="auto">
          <a:xfrm>
            <a:off x="5597525" y="1627188"/>
            <a:ext cx="1036638"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4" name="Rectangle 96"/>
          <p:cNvSpPr>
            <a:spLocks noChangeArrowheads="1"/>
          </p:cNvSpPr>
          <p:nvPr/>
        </p:nvSpPr>
        <p:spPr bwMode="auto">
          <a:xfrm>
            <a:off x="4565650" y="2663825"/>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5" name="Rectangle 97"/>
          <p:cNvSpPr>
            <a:spLocks noChangeArrowheads="1"/>
          </p:cNvSpPr>
          <p:nvPr/>
        </p:nvSpPr>
        <p:spPr bwMode="auto">
          <a:xfrm>
            <a:off x="5597525" y="2663825"/>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6" name="Rectangle 98"/>
          <p:cNvSpPr>
            <a:spLocks noChangeArrowheads="1"/>
          </p:cNvSpPr>
          <p:nvPr/>
        </p:nvSpPr>
        <p:spPr bwMode="auto">
          <a:xfrm>
            <a:off x="2492375" y="3689350"/>
            <a:ext cx="1047750"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7" name="Rectangle 99"/>
          <p:cNvSpPr>
            <a:spLocks noChangeArrowheads="1"/>
          </p:cNvSpPr>
          <p:nvPr/>
        </p:nvSpPr>
        <p:spPr bwMode="auto">
          <a:xfrm>
            <a:off x="3524250" y="3689350"/>
            <a:ext cx="1036638"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8" name="Rectangle 100"/>
          <p:cNvSpPr>
            <a:spLocks noChangeArrowheads="1"/>
          </p:cNvSpPr>
          <p:nvPr/>
        </p:nvSpPr>
        <p:spPr bwMode="auto">
          <a:xfrm>
            <a:off x="2492375" y="4725988"/>
            <a:ext cx="1047750"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49" name="Rectangle 101"/>
          <p:cNvSpPr>
            <a:spLocks noChangeArrowheads="1"/>
          </p:cNvSpPr>
          <p:nvPr/>
        </p:nvSpPr>
        <p:spPr bwMode="auto">
          <a:xfrm>
            <a:off x="3524250" y="4725988"/>
            <a:ext cx="1025525"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50" name="Rectangle 102"/>
          <p:cNvSpPr>
            <a:spLocks noChangeArrowheads="1"/>
          </p:cNvSpPr>
          <p:nvPr/>
        </p:nvSpPr>
        <p:spPr bwMode="auto">
          <a:xfrm>
            <a:off x="4543425" y="3700463"/>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51" name="Rectangle 103"/>
          <p:cNvSpPr>
            <a:spLocks noChangeArrowheads="1"/>
          </p:cNvSpPr>
          <p:nvPr/>
        </p:nvSpPr>
        <p:spPr bwMode="auto">
          <a:xfrm>
            <a:off x="5575300" y="3700463"/>
            <a:ext cx="1036638"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52" name="Rectangle 104"/>
          <p:cNvSpPr>
            <a:spLocks noChangeArrowheads="1"/>
          </p:cNvSpPr>
          <p:nvPr/>
        </p:nvSpPr>
        <p:spPr bwMode="auto">
          <a:xfrm>
            <a:off x="4543425" y="4737100"/>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53" name="Rectangle 105"/>
          <p:cNvSpPr>
            <a:spLocks noChangeArrowheads="1"/>
          </p:cNvSpPr>
          <p:nvPr/>
        </p:nvSpPr>
        <p:spPr bwMode="auto">
          <a:xfrm>
            <a:off x="5575300" y="4737100"/>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1354" name="Rectangle 106"/>
          <p:cNvSpPr>
            <a:spLocks noChangeArrowheads="1"/>
          </p:cNvSpPr>
          <p:nvPr/>
        </p:nvSpPr>
        <p:spPr bwMode="auto">
          <a:xfrm>
            <a:off x="2916238" y="5959475"/>
            <a:ext cx="3200400" cy="565150"/>
          </a:xfrm>
          <a:prstGeom prst="rect">
            <a:avLst/>
          </a:prstGeom>
          <a:noFill/>
          <a:ln w="9525">
            <a:noFill/>
            <a:miter lim="800000"/>
            <a:headEnd/>
            <a:tailEnd/>
          </a:ln>
          <a:effectLst/>
        </p:spPr>
        <p:txBody>
          <a:bodyPr/>
          <a:lstStyle/>
          <a:p>
            <a:pPr marL="338138" indent="-338138" algn="ctr">
              <a:spcBef>
                <a:spcPts val="0"/>
              </a:spcBef>
              <a:buClr>
                <a:schemeClr val="hlink"/>
              </a:buClr>
              <a:buSzPct val="70000"/>
              <a:buFont typeface="Wingdings"/>
              <a:buNone/>
              <a:tabLst>
                <a:tab pos="0" algn="l"/>
              </a:tabLst>
              <a:defRPr/>
            </a:pPr>
            <a:r>
              <a:rPr lang="ru-RU" sz="2400">
                <a:latin typeface="Arial"/>
              </a:rPr>
              <a:t>Второе разбиение</a:t>
            </a:r>
            <a:endParaRPr lang="en-US" sz="2400">
              <a:latin typeface="Arial"/>
            </a:endParaRPr>
          </a:p>
        </p:txBody>
      </p:sp>
      <p:sp>
        <p:nvSpPr>
          <p:cNvPr id="181355" name="Rectangle 107"/>
          <p:cNvSpPr>
            <a:spLocks noChangeArrowheads="1" noGrp="1" noRot="1"/>
          </p:cNvSpPr>
          <p:nvPr>
            <p:ph type="title"/>
          </p:nvPr>
        </p:nvSpPr>
        <p:spPr bwMode="auto"/>
        <p:txBody>
          <a:bodyPr>
            <a:normAutofit fontScale="90000"/>
          </a:bodyPr>
          <a:lstStyle/>
          <a:p>
            <a:pPr>
              <a:defRPr/>
            </a:pPr>
            <a:r>
              <a:rPr lang="ru-RU" sz="3600"/>
              <a:t>Алгоритм разбиения</a:t>
            </a:r>
            <a:br>
              <a:rPr lang="ru-RU" sz="3600"/>
            </a:br>
            <a:r>
              <a:rPr lang="ru-RU" sz="3600"/>
              <a:t>(</a:t>
            </a:r>
            <a:r>
              <a:rPr lang="en-US" sz="3600"/>
              <a:t>split)</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81338"/>
                                        </p:tgtEl>
                                        <p:attrNameLst>
                                          <p:attrName>style.visibility</p:attrName>
                                        </p:attrNameLst>
                                      </p:cBhvr>
                                      <p:to>
                                        <p:strVal val="visible"/>
                                      </p:to>
                                    </p:set>
                                    <p:anim calcmode="lin" valueType="num">
                                      <p:cBhvr>
                                        <p:cTn id="7" dur="500" fill="hold"/>
                                        <p:tgtEl>
                                          <p:spTgt spid="181338"/>
                                        </p:tgtEl>
                                        <p:attrNameLst>
                                          <p:attrName>ppt_w</p:attrName>
                                        </p:attrNameLst>
                                      </p:cBhvr>
                                      <p:tavLst>
                                        <p:tav tm="0">
                                          <p:val>
                                            <p:strVal val="2/3*#ppt_w"/>
                                          </p:val>
                                        </p:tav>
                                        <p:tav tm="100000">
                                          <p:val>
                                            <p:strVal val="#ppt_w"/>
                                          </p:val>
                                        </p:tav>
                                      </p:tavLst>
                                    </p:anim>
                                    <p:anim calcmode="lin" valueType="num">
                                      <p:cBhvr>
                                        <p:cTn id="8" dur="500" fill="hold"/>
                                        <p:tgtEl>
                                          <p:spTgt spid="181338"/>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81339"/>
                                        </p:tgtEl>
                                        <p:attrNameLst>
                                          <p:attrName>style.visibility</p:attrName>
                                        </p:attrNameLst>
                                      </p:cBhvr>
                                      <p:to>
                                        <p:strVal val="visible"/>
                                      </p:to>
                                    </p:set>
                                    <p:anim calcmode="lin" valueType="num">
                                      <p:cBhvr>
                                        <p:cTn id="13" dur="500" fill="hold"/>
                                        <p:tgtEl>
                                          <p:spTgt spid="181339"/>
                                        </p:tgtEl>
                                        <p:attrNameLst>
                                          <p:attrName>ppt_w</p:attrName>
                                        </p:attrNameLst>
                                      </p:cBhvr>
                                      <p:tavLst>
                                        <p:tav tm="0">
                                          <p:val>
                                            <p:strVal val="2/3*#ppt_w"/>
                                          </p:val>
                                        </p:tav>
                                        <p:tav tm="100000">
                                          <p:val>
                                            <p:strVal val="#ppt_w"/>
                                          </p:val>
                                        </p:tav>
                                      </p:tavLst>
                                    </p:anim>
                                    <p:anim calcmode="lin" valueType="num">
                                      <p:cBhvr>
                                        <p:cTn id="14" dur="500" fill="hold"/>
                                        <p:tgtEl>
                                          <p:spTgt spid="181339"/>
                                        </p:tgtEl>
                                        <p:attrNameLst>
                                          <p:attrName>ppt_h</p:attrName>
                                        </p:attrNameLst>
                                      </p:cBhvr>
                                      <p:tavLst>
                                        <p:tav tm="0">
                                          <p:val>
                                            <p:strVal val="2/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181340"/>
                                        </p:tgtEl>
                                        <p:attrNameLst>
                                          <p:attrName>style.visibility</p:attrName>
                                        </p:attrNameLst>
                                      </p:cBhvr>
                                      <p:to>
                                        <p:strVal val="visible"/>
                                      </p:to>
                                    </p:set>
                                    <p:anim calcmode="lin" valueType="num">
                                      <p:cBhvr>
                                        <p:cTn id="19" dur="500" fill="hold"/>
                                        <p:tgtEl>
                                          <p:spTgt spid="181340"/>
                                        </p:tgtEl>
                                        <p:attrNameLst>
                                          <p:attrName>ppt_w</p:attrName>
                                        </p:attrNameLst>
                                      </p:cBhvr>
                                      <p:tavLst>
                                        <p:tav tm="0">
                                          <p:val>
                                            <p:strVal val="2/3*#ppt_w"/>
                                          </p:val>
                                        </p:tav>
                                        <p:tav tm="100000">
                                          <p:val>
                                            <p:strVal val="#ppt_w"/>
                                          </p:val>
                                        </p:tav>
                                      </p:tavLst>
                                    </p:anim>
                                    <p:anim calcmode="lin" valueType="num">
                                      <p:cBhvr>
                                        <p:cTn id="20" dur="500" fill="hold"/>
                                        <p:tgtEl>
                                          <p:spTgt spid="181340"/>
                                        </p:tgtEl>
                                        <p:attrNameLst>
                                          <p:attrName>ppt_h</p:attrName>
                                        </p:attrNameLst>
                                      </p:cBhvr>
                                      <p:tavLst>
                                        <p:tav tm="0">
                                          <p:val>
                                            <p:strVal val="2/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72" fill="hold" grpId="0" nodeType="clickEffect">
                                  <p:stCondLst>
                                    <p:cond delay="0"/>
                                  </p:stCondLst>
                                  <p:childTnLst>
                                    <p:set>
                                      <p:cBhvr>
                                        <p:cTn id="24" dur="1" fill="hold">
                                          <p:stCondLst>
                                            <p:cond delay="0"/>
                                          </p:stCondLst>
                                        </p:cTn>
                                        <p:tgtEl>
                                          <p:spTgt spid="181341"/>
                                        </p:tgtEl>
                                        <p:attrNameLst>
                                          <p:attrName>style.visibility</p:attrName>
                                        </p:attrNameLst>
                                      </p:cBhvr>
                                      <p:to>
                                        <p:strVal val="visible"/>
                                      </p:to>
                                    </p:set>
                                    <p:anim calcmode="lin" valueType="num">
                                      <p:cBhvr>
                                        <p:cTn id="25" dur="500" fill="hold"/>
                                        <p:tgtEl>
                                          <p:spTgt spid="181341"/>
                                        </p:tgtEl>
                                        <p:attrNameLst>
                                          <p:attrName>ppt_w</p:attrName>
                                        </p:attrNameLst>
                                      </p:cBhvr>
                                      <p:tavLst>
                                        <p:tav tm="0">
                                          <p:val>
                                            <p:strVal val="2/3*#ppt_w"/>
                                          </p:val>
                                        </p:tav>
                                        <p:tav tm="100000">
                                          <p:val>
                                            <p:strVal val="#ppt_w"/>
                                          </p:val>
                                        </p:tav>
                                      </p:tavLst>
                                    </p:anim>
                                    <p:anim calcmode="lin" valueType="num">
                                      <p:cBhvr>
                                        <p:cTn id="26" dur="500" fill="hold"/>
                                        <p:tgtEl>
                                          <p:spTgt spid="181341"/>
                                        </p:tgtEl>
                                        <p:attrNameLst>
                                          <p:attrName>ppt_h</p:attrName>
                                        </p:attrNameLst>
                                      </p:cBhvr>
                                      <p:tavLst>
                                        <p:tav tm="0">
                                          <p:val>
                                            <p:strVal val="2/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272" fill="hold" grpId="0" nodeType="clickEffect">
                                  <p:stCondLst>
                                    <p:cond delay="0"/>
                                  </p:stCondLst>
                                  <p:childTnLst>
                                    <p:set>
                                      <p:cBhvr>
                                        <p:cTn id="30" dur="1" fill="hold">
                                          <p:stCondLst>
                                            <p:cond delay="0"/>
                                          </p:stCondLst>
                                        </p:cTn>
                                        <p:tgtEl>
                                          <p:spTgt spid="181342"/>
                                        </p:tgtEl>
                                        <p:attrNameLst>
                                          <p:attrName>style.visibility</p:attrName>
                                        </p:attrNameLst>
                                      </p:cBhvr>
                                      <p:to>
                                        <p:strVal val="visible"/>
                                      </p:to>
                                    </p:set>
                                    <p:anim calcmode="lin" valueType="num">
                                      <p:cBhvr>
                                        <p:cTn id="31" dur="500" fill="hold"/>
                                        <p:tgtEl>
                                          <p:spTgt spid="181342"/>
                                        </p:tgtEl>
                                        <p:attrNameLst>
                                          <p:attrName>ppt_w</p:attrName>
                                        </p:attrNameLst>
                                      </p:cBhvr>
                                      <p:tavLst>
                                        <p:tav tm="0">
                                          <p:val>
                                            <p:strVal val="2/3*#ppt_w"/>
                                          </p:val>
                                        </p:tav>
                                        <p:tav tm="100000">
                                          <p:val>
                                            <p:strVal val="#ppt_w"/>
                                          </p:val>
                                        </p:tav>
                                      </p:tavLst>
                                    </p:anim>
                                    <p:anim calcmode="lin" valueType="num">
                                      <p:cBhvr>
                                        <p:cTn id="32" dur="500" fill="hold"/>
                                        <p:tgtEl>
                                          <p:spTgt spid="181342"/>
                                        </p:tgtEl>
                                        <p:attrNameLst>
                                          <p:attrName>ppt_h</p:attrName>
                                        </p:attrNameLst>
                                      </p:cBhvr>
                                      <p:tavLst>
                                        <p:tav tm="0">
                                          <p:val>
                                            <p:strVal val="2/3*#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181343"/>
                                        </p:tgtEl>
                                        <p:attrNameLst>
                                          <p:attrName>style.visibility</p:attrName>
                                        </p:attrNameLst>
                                      </p:cBhvr>
                                      <p:to>
                                        <p:strVal val="visible"/>
                                      </p:to>
                                    </p:set>
                                    <p:anim calcmode="lin" valueType="num">
                                      <p:cBhvr>
                                        <p:cTn id="37" dur="500" fill="hold"/>
                                        <p:tgtEl>
                                          <p:spTgt spid="181343"/>
                                        </p:tgtEl>
                                        <p:attrNameLst>
                                          <p:attrName>ppt_w</p:attrName>
                                        </p:attrNameLst>
                                      </p:cBhvr>
                                      <p:tavLst>
                                        <p:tav tm="0">
                                          <p:val>
                                            <p:strVal val="2/3*#ppt_w"/>
                                          </p:val>
                                        </p:tav>
                                        <p:tav tm="100000">
                                          <p:val>
                                            <p:strVal val="#ppt_w"/>
                                          </p:val>
                                        </p:tav>
                                      </p:tavLst>
                                    </p:anim>
                                    <p:anim calcmode="lin" valueType="num">
                                      <p:cBhvr>
                                        <p:cTn id="38" dur="500" fill="hold"/>
                                        <p:tgtEl>
                                          <p:spTgt spid="181343"/>
                                        </p:tgtEl>
                                        <p:attrNameLst>
                                          <p:attrName>ppt_h</p:attrName>
                                        </p:attrNameLst>
                                      </p:cBhvr>
                                      <p:tavLst>
                                        <p:tav tm="0">
                                          <p:val>
                                            <p:strVal val="2/3*#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272" fill="hold" grpId="0" nodeType="clickEffect">
                                  <p:stCondLst>
                                    <p:cond delay="0"/>
                                  </p:stCondLst>
                                  <p:childTnLst>
                                    <p:set>
                                      <p:cBhvr>
                                        <p:cTn id="42" dur="1" fill="hold">
                                          <p:stCondLst>
                                            <p:cond delay="0"/>
                                          </p:stCondLst>
                                        </p:cTn>
                                        <p:tgtEl>
                                          <p:spTgt spid="181344"/>
                                        </p:tgtEl>
                                        <p:attrNameLst>
                                          <p:attrName>style.visibility</p:attrName>
                                        </p:attrNameLst>
                                      </p:cBhvr>
                                      <p:to>
                                        <p:strVal val="visible"/>
                                      </p:to>
                                    </p:set>
                                    <p:anim calcmode="lin" valueType="num">
                                      <p:cBhvr>
                                        <p:cTn id="43" dur="500" fill="hold"/>
                                        <p:tgtEl>
                                          <p:spTgt spid="181344"/>
                                        </p:tgtEl>
                                        <p:attrNameLst>
                                          <p:attrName>ppt_w</p:attrName>
                                        </p:attrNameLst>
                                      </p:cBhvr>
                                      <p:tavLst>
                                        <p:tav tm="0">
                                          <p:val>
                                            <p:strVal val="2/3*#ppt_w"/>
                                          </p:val>
                                        </p:tav>
                                        <p:tav tm="100000">
                                          <p:val>
                                            <p:strVal val="#ppt_w"/>
                                          </p:val>
                                        </p:tav>
                                      </p:tavLst>
                                    </p:anim>
                                    <p:anim calcmode="lin" valueType="num">
                                      <p:cBhvr>
                                        <p:cTn id="44" dur="500" fill="hold"/>
                                        <p:tgtEl>
                                          <p:spTgt spid="181344"/>
                                        </p:tgtEl>
                                        <p:attrNameLst>
                                          <p:attrName>ppt_h</p:attrName>
                                        </p:attrNameLst>
                                      </p:cBhvr>
                                      <p:tavLst>
                                        <p:tav tm="0">
                                          <p:val>
                                            <p:strVal val="2/3*#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272" fill="hold" grpId="0" nodeType="clickEffect">
                                  <p:stCondLst>
                                    <p:cond delay="0"/>
                                  </p:stCondLst>
                                  <p:childTnLst>
                                    <p:set>
                                      <p:cBhvr>
                                        <p:cTn id="48" dur="1" fill="hold">
                                          <p:stCondLst>
                                            <p:cond delay="0"/>
                                          </p:stCondLst>
                                        </p:cTn>
                                        <p:tgtEl>
                                          <p:spTgt spid="181345"/>
                                        </p:tgtEl>
                                        <p:attrNameLst>
                                          <p:attrName>style.visibility</p:attrName>
                                        </p:attrNameLst>
                                      </p:cBhvr>
                                      <p:to>
                                        <p:strVal val="visible"/>
                                      </p:to>
                                    </p:set>
                                    <p:anim calcmode="lin" valueType="num">
                                      <p:cBhvr>
                                        <p:cTn id="49" dur="500" fill="hold"/>
                                        <p:tgtEl>
                                          <p:spTgt spid="181345"/>
                                        </p:tgtEl>
                                        <p:attrNameLst>
                                          <p:attrName>ppt_w</p:attrName>
                                        </p:attrNameLst>
                                      </p:cBhvr>
                                      <p:tavLst>
                                        <p:tav tm="0">
                                          <p:val>
                                            <p:strVal val="2/3*#ppt_w"/>
                                          </p:val>
                                        </p:tav>
                                        <p:tav tm="100000">
                                          <p:val>
                                            <p:strVal val="#ppt_w"/>
                                          </p:val>
                                        </p:tav>
                                      </p:tavLst>
                                    </p:anim>
                                    <p:anim calcmode="lin" valueType="num">
                                      <p:cBhvr>
                                        <p:cTn id="50" dur="500" fill="hold"/>
                                        <p:tgtEl>
                                          <p:spTgt spid="181345"/>
                                        </p:tgtEl>
                                        <p:attrNameLst>
                                          <p:attrName>ppt_h</p:attrName>
                                        </p:attrNameLst>
                                      </p:cBhvr>
                                      <p:tavLst>
                                        <p:tav tm="0">
                                          <p:val>
                                            <p:strVal val="2/3*#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272" fill="hold" grpId="0" nodeType="clickEffect">
                                  <p:stCondLst>
                                    <p:cond delay="0"/>
                                  </p:stCondLst>
                                  <p:childTnLst>
                                    <p:set>
                                      <p:cBhvr>
                                        <p:cTn id="54" dur="1" fill="hold">
                                          <p:stCondLst>
                                            <p:cond delay="0"/>
                                          </p:stCondLst>
                                        </p:cTn>
                                        <p:tgtEl>
                                          <p:spTgt spid="181346"/>
                                        </p:tgtEl>
                                        <p:attrNameLst>
                                          <p:attrName>style.visibility</p:attrName>
                                        </p:attrNameLst>
                                      </p:cBhvr>
                                      <p:to>
                                        <p:strVal val="visible"/>
                                      </p:to>
                                    </p:set>
                                    <p:anim calcmode="lin" valueType="num">
                                      <p:cBhvr>
                                        <p:cTn id="55" dur="500" fill="hold"/>
                                        <p:tgtEl>
                                          <p:spTgt spid="181346"/>
                                        </p:tgtEl>
                                        <p:attrNameLst>
                                          <p:attrName>ppt_w</p:attrName>
                                        </p:attrNameLst>
                                      </p:cBhvr>
                                      <p:tavLst>
                                        <p:tav tm="0">
                                          <p:val>
                                            <p:strVal val="2/3*#ppt_w"/>
                                          </p:val>
                                        </p:tav>
                                        <p:tav tm="100000">
                                          <p:val>
                                            <p:strVal val="#ppt_w"/>
                                          </p:val>
                                        </p:tav>
                                      </p:tavLst>
                                    </p:anim>
                                    <p:anim calcmode="lin" valueType="num">
                                      <p:cBhvr>
                                        <p:cTn id="56" dur="500" fill="hold"/>
                                        <p:tgtEl>
                                          <p:spTgt spid="181346"/>
                                        </p:tgtEl>
                                        <p:attrNameLst>
                                          <p:attrName>ppt_h</p:attrName>
                                        </p:attrNameLst>
                                      </p:cBhvr>
                                      <p:tavLst>
                                        <p:tav tm="0">
                                          <p:val>
                                            <p:strVal val="2/3*#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3" presetClass="entr" presetSubtype="272" fill="hold" grpId="0" nodeType="clickEffect">
                                  <p:stCondLst>
                                    <p:cond delay="0"/>
                                  </p:stCondLst>
                                  <p:childTnLst>
                                    <p:set>
                                      <p:cBhvr>
                                        <p:cTn id="60" dur="1" fill="hold">
                                          <p:stCondLst>
                                            <p:cond delay="0"/>
                                          </p:stCondLst>
                                        </p:cTn>
                                        <p:tgtEl>
                                          <p:spTgt spid="181347"/>
                                        </p:tgtEl>
                                        <p:attrNameLst>
                                          <p:attrName>style.visibility</p:attrName>
                                        </p:attrNameLst>
                                      </p:cBhvr>
                                      <p:to>
                                        <p:strVal val="visible"/>
                                      </p:to>
                                    </p:set>
                                    <p:anim calcmode="lin" valueType="num">
                                      <p:cBhvr>
                                        <p:cTn id="61" dur="500" fill="hold"/>
                                        <p:tgtEl>
                                          <p:spTgt spid="181347"/>
                                        </p:tgtEl>
                                        <p:attrNameLst>
                                          <p:attrName>ppt_w</p:attrName>
                                        </p:attrNameLst>
                                      </p:cBhvr>
                                      <p:tavLst>
                                        <p:tav tm="0">
                                          <p:val>
                                            <p:strVal val="2/3*#ppt_w"/>
                                          </p:val>
                                        </p:tav>
                                        <p:tav tm="100000">
                                          <p:val>
                                            <p:strVal val="#ppt_w"/>
                                          </p:val>
                                        </p:tav>
                                      </p:tavLst>
                                    </p:anim>
                                    <p:anim calcmode="lin" valueType="num">
                                      <p:cBhvr>
                                        <p:cTn id="62" dur="500" fill="hold"/>
                                        <p:tgtEl>
                                          <p:spTgt spid="181347"/>
                                        </p:tgtEl>
                                        <p:attrNameLst>
                                          <p:attrName>ppt_h</p:attrName>
                                        </p:attrNameLst>
                                      </p:cBhvr>
                                      <p:tavLst>
                                        <p:tav tm="0">
                                          <p:val>
                                            <p:strVal val="2/3*#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272" fill="hold" grpId="0" nodeType="clickEffect">
                                  <p:stCondLst>
                                    <p:cond delay="0"/>
                                  </p:stCondLst>
                                  <p:childTnLst>
                                    <p:set>
                                      <p:cBhvr>
                                        <p:cTn id="66" dur="1" fill="hold">
                                          <p:stCondLst>
                                            <p:cond delay="0"/>
                                          </p:stCondLst>
                                        </p:cTn>
                                        <p:tgtEl>
                                          <p:spTgt spid="181348"/>
                                        </p:tgtEl>
                                        <p:attrNameLst>
                                          <p:attrName>style.visibility</p:attrName>
                                        </p:attrNameLst>
                                      </p:cBhvr>
                                      <p:to>
                                        <p:strVal val="visible"/>
                                      </p:to>
                                    </p:set>
                                    <p:anim calcmode="lin" valueType="num">
                                      <p:cBhvr>
                                        <p:cTn id="67" dur="500" fill="hold"/>
                                        <p:tgtEl>
                                          <p:spTgt spid="181348"/>
                                        </p:tgtEl>
                                        <p:attrNameLst>
                                          <p:attrName>ppt_w</p:attrName>
                                        </p:attrNameLst>
                                      </p:cBhvr>
                                      <p:tavLst>
                                        <p:tav tm="0">
                                          <p:val>
                                            <p:strVal val="2/3*#ppt_w"/>
                                          </p:val>
                                        </p:tav>
                                        <p:tav tm="100000">
                                          <p:val>
                                            <p:strVal val="#ppt_w"/>
                                          </p:val>
                                        </p:tav>
                                      </p:tavLst>
                                    </p:anim>
                                    <p:anim calcmode="lin" valueType="num">
                                      <p:cBhvr>
                                        <p:cTn id="68" dur="500" fill="hold"/>
                                        <p:tgtEl>
                                          <p:spTgt spid="181348"/>
                                        </p:tgtEl>
                                        <p:attrNameLst>
                                          <p:attrName>ppt_h</p:attrName>
                                        </p:attrNameLst>
                                      </p:cBhvr>
                                      <p:tavLst>
                                        <p:tav tm="0">
                                          <p:val>
                                            <p:strVal val="2/3*#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272" fill="hold" grpId="0" nodeType="clickEffect">
                                  <p:stCondLst>
                                    <p:cond delay="0"/>
                                  </p:stCondLst>
                                  <p:childTnLst>
                                    <p:set>
                                      <p:cBhvr>
                                        <p:cTn id="72" dur="1" fill="hold">
                                          <p:stCondLst>
                                            <p:cond delay="0"/>
                                          </p:stCondLst>
                                        </p:cTn>
                                        <p:tgtEl>
                                          <p:spTgt spid="181349"/>
                                        </p:tgtEl>
                                        <p:attrNameLst>
                                          <p:attrName>style.visibility</p:attrName>
                                        </p:attrNameLst>
                                      </p:cBhvr>
                                      <p:to>
                                        <p:strVal val="visible"/>
                                      </p:to>
                                    </p:set>
                                    <p:anim calcmode="lin" valueType="num">
                                      <p:cBhvr>
                                        <p:cTn id="73" dur="500" fill="hold"/>
                                        <p:tgtEl>
                                          <p:spTgt spid="181349"/>
                                        </p:tgtEl>
                                        <p:attrNameLst>
                                          <p:attrName>ppt_w</p:attrName>
                                        </p:attrNameLst>
                                      </p:cBhvr>
                                      <p:tavLst>
                                        <p:tav tm="0">
                                          <p:val>
                                            <p:strVal val="2/3*#ppt_w"/>
                                          </p:val>
                                        </p:tav>
                                        <p:tav tm="100000">
                                          <p:val>
                                            <p:strVal val="#ppt_w"/>
                                          </p:val>
                                        </p:tav>
                                      </p:tavLst>
                                    </p:anim>
                                    <p:anim calcmode="lin" valueType="num">
                                      <p:cBhvr>
                                        <p:cTn id="74" dur="500" fill="hold"/>
                                        <p:tgtEl>
                                          <p:spTgt spid="181349"/>
                                        </p:tgtEl>
                                        <p:attrNameLst>
                                          <p:attrName>ppt_h</p:attrName>
                                        </p:attrNameLst>
                                      </p:cBhvr>
                                      <p:tavLst>
                                        <p:tav tm="0">
                                          <p:val>
                                            <p:strVal val="2/3*#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272" fill="hold" grpId="0" nodeType="clickEffect">
                                  <p:stCondLst>
                                    <p:cond delay="0"/>
                                  </p:stCondLst>
                                  <p:childTnLst>
                                    <p:set>
                                      <p:cBhvr>
                                        <p:cTn id="78" dur="1" fill="hold">
                                          <p:stCondLst>
                                            <p:cond delay="0"/>
                                          </p:stCondLst>
                                        </p:cTn>
                                        <p:tgtEl>
                                          <p:spTgt spid="181350"/>
                                        </p:tgtEl>
                                        <p:attrNameLst>
                                          <p:attrName>style.visibility</p:attrName>
                                        </p:attrNameLst>
                                      </p:cBhvr>
                                      <p:to>
                                        <p:strVal val="visible"/>
                                      </p:to>
                                    </p:set>
                                    <p:anim calcmode="lin" valueType="num">
                                      <p:cBhvr>
                                        <p:cTn id="79" dur="500" fill="hold"/>
                                        <p:tgtEl>
                                          <p:spTgt spid="181350"/>
                                        </p:tgtEl>
                                        <p:attrNameLst>
                                          <p:attrName>ppt_w</p:attrName>
                                        </p:attrNameLst>
                                      </p:cBhvr>
                                      <p:tavLst>
                                        <p:tav tm="0">
                                          <p:val>
                                            <p:strVal val="2/3*#ppt_w"/>
                                          </p:val>
                                        </p:tav>
                                        <p:tav tm="100000">
                                          <p:val>
                                            <p:strVal val="#ppt_w"/>
                                          </p:val>
                                        </p:tav>
                                      </p:tavLst>
                                    </p:anim>
                                    <p:anim calcmode="lin" valueType="num">
                                      <p:cBhvr>
                                        <p:cTn id="80" dur="500" fill="hold"/>
                                        <p:tgtEl>
                                          <p:spTgt spid="181350"/>
                                        </p:tgtEl>
                                        <p:attrNameLst>
                                          <p:attrName>ppt_h</p:attrName>
                                        </p:attrNameLst>
                                      </p:cBhvr>
                                      <p:tavLst>
                                        <p:tav tm="0">
                                          <p:val>
                                            <p:strVal val="2/3*#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272" fill="hold" grpId="0" nodeType="clickEffect">
                                  <p:stCondLst>
                                    <p:cond delay="0"/>
                                  </p:stCondLst>
                                  <p:childTnLst>
                                    <p:set>
                                      <p:cBhvr>
                                        <p:cTn id="84" dur="1" fill="hold">
                                          <p:stCondLst>
                                            <p:cond delay="0"/>
                                          </p:stCondLst>
                                        </p:cTn>
                                        <p:tgtEl>
                                          <p:spTgt spid="181351"/>
                                        </p:tgtEl>
                                        <p:attrNameLst>
                                          <p:attrName>style.visibility</p:attrName>
                                        </p:attrNameLst>
                                      </p:cBhvr>
                                      <p:to>
                                        <p:strVal val="visible"/>
                                      </p:to>
                                    </p:set>
                                    <p:anim calcmode="lin" valueType="num">
                                      <p:cBhvr>
                                        <p:cTn id="85" dur="500" fill="hold"/>
                                        <p:tgtEl>
                                          <p:spTgt spid="181351"/>
                                        </p:tgtEl>
                                        <p:attrNameLst>
                                          <p:attrName>ppt_w</p:attrName>
                                        </p:attrNameLst>
                                      </p:cBhvr>
                                      <p:tavLst>
                                        <p:tav tm="0">
                                          <p:val>
                                            <p:strVal val="2/3*#ppt_w"/>
                                          </p:val>
                                        </p:tav>
                                        <p:tav tm="100000">
                                          <p:val>
                                            <p:strVal val="#ppt_w"/>
                                          </p:val>
                                        </p:tav>
                                      </p:tavLst>
                                    </p:anim>
                                    <p:anim calcmode="lin" valueType="num">
                                      <p:cBhvr>
                                        <p:cTn id="86" dur="500" fill="hold"/>
                                        <p:tgtEl>
                                          <p:spTgt spid="181351"/>
                                        </p:tgtEl>
                                        <p:attrNameLst>
                                          <p:attrName>ppt_h</p:attrName>
                                        </p:attrNameLst>
                                      </p:cBhvr>
                                      <p:tavLst>
                                        <p:tav tm="0">
                                          <p:val>
                                            <p:strVal val="2/3*#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3" presetClass="entr" presetSubtype="272" fill="hold" grpId="0" nodeType="clickEffect">
                                  <p:stCondLst>
                                    <p:cond delay="0"/>
                                  </p:stCondLst>
                                  <p:childTnLst>
                                    <p:set>
                                      <p:cBhvr>
                                        <p:cTn id="90" dur="1" fill="hold">
                                          <p:stCondLst>
                                            <p:cond delay="0"/>
                                          </p:stCondLst>
                                        </p:cTn>
                                        <p:tgtEl>
                                          <p:spTgt spid="181352"/>
                                        </p:tgtEl>
                                        <p:attrNameLst>
                                          <p:attrName>style.visibility</p:attrName>
                                        </p:attrNameLst>
                                      </p:cBhvr>
                                      <p:to>
                                        <p:strVal val="visible"/>
                                      </p:to>
                                    </p:set>
                                    <p:anim calcmode="lin" valueType="num">
                                      <p:cBhvr>
                                        <p:cTn id="91" dur="500" fill="hold"/>
                                        <p:tgtEl>
                                          <p:spTgt spid="181352"/>
                                        </p:tgtEl>
                                        <p:attrNameLst>
                                          <p:attrName>ppt_w</p:attrName>
                                        </p:attrNameLst>
                                      </p:cBhvr>
                                      <p:tavLst>
                                        <p:tav tm="0">
                                          <p:val>
                                            <p:strVal val="2/3*#ppt_w"/>
                                          </p:val>
                                        </p:tav>
                                        <p:tav tm="100000">
                                          <p:val>
                                            <p:strVal val="#ppt_w"/>
                                          </p:val>
                                        </p:tav>
                                      </p:tavLst>
                                    </p:anim>
                                    <p:anim calcmode="lin" valueType="num">
                                      <p:cBhvr>
                                        <p:cTn id="92" dur="500" fill="hold"/>
                                        <p:tgtEl>
                                          <p:spTgt spid="181352"/>
                                        </p:tgtEl>
                                        <p:attrNameLst>
                                          <p:attrName>ppt_h</p:attrName>
                                        </p:attrNameLst>
                                      </p:cBhvr>
                                      <p:tavLst>
                                        <p:tav tm="0">
                                          <p:val>
                                            <p:strVal val="2/3*#ppt_h"/>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3" presetClass="entr" presetSubtype="272" fill="hold" grpId="0" nodeType="clickEffect">
                                  <p:stCondLst>
                                    <p:cond delay="0"/>
                                  </p:stCondLst>
                                  <p:childTnLst>
                                    <p:set>
                                      <p:cBhvr>
                                        <p:cTn id="96" dur="1" fill="hold">
                                          <p:stCondLst>
                                            <p:cond delay="0"/>
                                          </p:stCondLst>
                                        </p:cTn>
                                        <p:tgtEl>
                                          <p:spTgt spid="181353"/>
                                        </p:tgtEl>
                                        <p:attrNameLst>
                                          <p:attrName>style.visibility</p:attrName>
                                        </p:attrNameLst>
                                      </p:cBhvr>
                                      <p:to>
                                        <p:strVal val="visible"/>
                                      </p:to>
                                    </p:set>
                                    <p:anim calcmode="lin" valueType="num">
                                      <p:cBhvr>
                                        <p:cTn id="97" dur="500" fill="hold"/>
                                        <p:tgtEl>
                                          <p:spTgt spid="181353"/>
                                        </p:tgtEl>
                                        <p:attrNameLst>
                                          <p:attrName>ppt_w</p:attrName>
                                        </p:attrNameLst>
                                      </p:cBhvr>
                                      <p:tavLst>
                                        <p:tav tm="0">
                                          <p:val>
                                            <p:strVal val="2/3*#ppt_w"/>
                                          </p:val>
                                        </p:tav>
                                        <p:tav tm="100000">
                                          <p:val>
                                            <p:strVal val="#ppt_w"/>
                                          </p:val>
                                        </p:tav>
                                      </p:tavLst>
                                    </p:anim>
                                    <p:anim calcmode="lin" valueType="num">
                                      <p:cBhvr>
                                        <p:cTn id="98" dur="500" fill="hold"/>
                                        <p:tgtEl>
                                          <p:spTgt spid="18135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aphicFrame>
        <p:nvGraphicFramePr>
          <p:cNvPr id="182274" name="Group 2"/>
          <p:cNvGraphicFramePr>
            <a:graphicFrameLocks xmlns:a="http://schemas.openxmlformats.org/drawingml/2006/main" noGrp="1"/>
          </p:cNvGraphicFramePr>
          <p:nvPr/>
        </p:nvGraphicFramePr>
        <p:xfrm>
          <a:off x="2495550" y="1631950"/>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66645" name="Rectangle 85"/>
          <p:cNvSpPr>
            <a:spLocks noChangeArrowheads="1"/>
          </p:cNvSpPr>
          <p:nvPr/>
        </p:nvSpPr>
        <p:spPr bwMode="auto">
          <a:xfrm>
            <a:off x="2493963" y="1633538"/>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46" name="Rectangle 86"/>
          <p:cNvSpPr>
            <a:spLocks noChangeArrowheads="1"/>
          </p:cNvSpPr>
          <p:nvPr/>
        </p:nvSpPr>
        <p:spPr bwMode="auto">
          <a:xfrm>
            <a:off x="2495550" y="1631950"/>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47" name="Rectangle 87"/>
          <p:cNvSpPr>
            <a:spLocks noChangeArrowheads="1"/>
          </p:cNvSpPr>
          <p:nvPr/>
        </p:nvSpPr>
        <p:spPr bwMode="auto">
          <a:xfrm>
            <a:off x="4552950" y="1631950"/>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48" name="Rectangle 88"/>
          <p:cNvSpPr>
            <a:spLocks noChangeArrowheads="1"/>
          </p:cNvSpPr>
          <p:nvPr/>
        </p:nvSpPr>
        <p:spPr bwMode="auto">
          <a:xfrm>
            <a:off x="2495550" y="3689350"/>
            <a:ext cx="2065338" cy="21002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49" name="Rectangle 89"/>
          <p:cNvSpPr>
            <a:spLocks noChangeArrowheads="1"/>
          </p:cNvSpPr>
          <p:nvPr/>
        </p:nvSpPr>
        <p:spPr bwMode="auto">
          <a:xfrm>
            <a:off x="4552950" y="3689350"/>
            <a:ext cx="2065338" cy="21002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0" name="Rectangle 90"/>
          <p:cNvSpPr>
            <a:spLocks noChangeArrowheads="1"/>
          </p:cNvSpPr>
          <p:nvPr/>
        </p:nvSpPr>
        <p:spPr bwMode="auto">
          <a:xfrm>
            <a:off x="2495550" y="1631950"/>
            <a:ext cx="1047750"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1" name="Rectangle 91"/>
          <p:cNvSpPr>
            <a:spLocks noChangeArrowheads="1"/>
          </p:cNvSpPr>
          <p:nvPr/>
        </p:nvSpPr>
        <p:spPr bwMode="auto">
          <a:xfrm>
            <a:off x="3527425" y="1631950"/>
            <a:ext cx="1036638"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2" name="Rectangle 92"/>
          <p:cNvSpPr>
            <a:spLocks noChangeArrowheads="1"/>
          </p:cNvSpPr>
          <p:nvPr/>
        </p:nvSpPr>
        <p:spPr bwMode="auto">
          <a:xfrm>
            <a:off x="2495550" y="2668588"/>
            <a:ext cx="1047750"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3" name="Rectangle 93"/>
          <p:cNvSpPr>
            <a:spLocks noChangeArrowheads="1"/>
          </p:cNvSpPr>
          <p:nvPr/>
        </p:nvSpPr>
        <p:spPr bwMode="auto">
          <a:xfrm>
            <a:off x="3527425" y="2668588"/>
            <a:ext cx="1025525"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4" name="Rectangle 94"/>
          <p:cNvSpPr>
            <a:spLocks noChangeArrowheads="1"/>
          </p:cNvSpPr>
          <p:nvPr/>
        </p:nvSpPr>
        <p:spPr bwMode="auto">
          <a:xfrm>
            <a:off x="4557713" y="1631950"/>
            <a:ext cx="1047750"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5" name="Rectangle 95"/>
          <p:cNvSpPr>
            <a:spLocks noChangeArrowheads="1"/>
          </p:cNvSpPr>
          <p:nvPr/>
        </p:nvSpPr>
        <p:spPr bwMode="auto">
          <a:xfrm>
            <a:off x="5589588" y="1631950"/>
            <a:ext cx="1036637"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6" name="Rectangle 96"/>
          <p:cNvSpPr>
            <a:spLocks noChangeArrowheads="1"/>
          </p:cNvSpPr>
          <p:nvPr/>
        </p:nvSpPr>
        <p:spPr bwMode="auto">
          <a:xfrm>
            <a:off x="4557713" y="2668588"/>
            <a:ext cx="1047750"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7" name="Rectangle 97"/>
          <p:cNvSpPr>
            <a:spLocks noChangeArrowheads="1"/>
          </p:cNvSpPr>
          <p:nvPr/>
        </p:nvSpPr>
        <p:spPr bwMode="auto">
          <a:xfrm>
            <a:off x="5589588" y="2668588"/>
            <a:ext cx="1025525"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8" name="Rectangle 98"/>
          <p:cNvSpPr>
            <a:spLocks noChangeArrowheads="1"/>
          </p:cNvSpPr>
          <p:nvPr/>
        </p:nvSpPr>
        <p:spPr bwMode="auto">
          <a:xfrm>
            <a:off x="2484438" y="3694113"/>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59" name="Rectangle 99"/>
          <p:cNvSpPr>
            <a:spLocks noChangeArrowheads="1"/>
          </p:cNvSpPr>
          <p:nvPr/>
        </p:nvSpPr>
        <p:spPr bwMode="auto">
          <a:xfrm>
            <a:off x="3516313" y="3694113"/>
            <a:ext cx="1036637"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0" name="Rectangle 100"/>
          <p:cNvSpPr>
            <a:spLocks noChangeArrowheads="1"/>
          </p:cNvSpPr>
          <p:nvPr/>
        </p:nvSpPr>
        <p:spPr bwMode="auto">
          <a:xfrm>
            <a:off x="2484438" y="4730750"/>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1" name="Rectangle 101"/>
          <p:cNvSpPr>
            <a:spLocks noChangeArrowheads="1"/>
          </p:cNvSpPr>
          <p:nvPr/>
        </p:nvSpPr>
        <p:spPr bwMode="auto">
          <a:xfrm>
            <a:off x="3516313" y="4730750"/>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2" name="Rectangle 102"/>
          <p:cNvSpPr>
            <a:spLocks noChangeArrowheads="1"/>
          </p:cNvSpPr>
          <p:nvPr/>
        </p:nvSpPr>
        <p:spPr bwMode="auto">
          <a:xfrm>
            <a:off x="4535488" y="3705225"/>
            <a:ext cx="1047750"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3" name="Rectangle 103"/>
          <p:cNvSpPr>
            <a:spLocks noChangeArrowheads="1"/>
          </p:cNvSpPr>
          <p:nvPr/>
        </p:nvSpPr>
        <p:spPr bwMode="auto">
          <a:xfrm>
            <a:off x="5567363" y="3705225"/>
            <a:ext cx="1036637"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4" name="Rectangle 104"/>
          <p:cNvSpPr>
            <a:spLocks noChangeArrowheads="1"/>
          </p:cNvSpPr>
          <p:nvPr/>
        </p:nvSpPr>
        <p:spPr bwMode="auto">
          <a:xfrm>
            <a:off x="4535488" y="4741863"/>
            <a:ext cx="1047750"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6665" name="Rectangle 105"/>
          <p:cNvSpPr>
            <a:spLocks noChangeArrowheads="1"/>
          </p:cNvSpPr>
          <p:nvPr/>
        </p:nvSpPr>
        <p:spPr bwMode="auto">
          <a:xfrm>
            <a:off x="5567363" y="4741863"/>
            <a:ext cx="1025525"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78" name="Rectangle 106"/>
          <p:cNvSpPr>
            <a:spLocks noChangeArrowheads="1"/>
          </p:cNvSpPr>
          <p:nvPr/>
        </p:nvSpPr>
        <p:spPr bwMode="auto">
          <a:xfrm>
            <a:off x="5602288" y="16287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79" name="Rectangle 107"/>
          <p:cNvSpPr>
            <a:spLocks noChangeArrowheads="1"/>
          </p:cNvSpPr>
          <p:nvPr/>
        </p:nvSpPr>
        <p:spPr bwMode="auto">
          <a:xfrm>
            <a:off x="6116638" y="16287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0" name="Rectangle 108"/>
          <p:cNvSpPr>
            <a:spLocks noChangeArrowheads="1"/>
          </p:cNvSpPr>
          <p:nvPr/>
        </p:nvSpPr>
        <p:spPr bwMode="auto">
          <a:xfrm>
            <a:off x="5602288" y="21431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1" name="Rectangle 109"/>
          <p:cNvSpPr>
            <a:spLocks noChangeArrowheads="1"/>
          </p:cNvSpPr>
          <p:nvPr/>
        </p:nvSpPr>
        <p:spPr bwMode="auto">
          <a:xfrm>
            <a:off x="6107113" y="21431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2" name="Rectangle 110"/>
          <p:cNvSpPr>
            <a:spLocks noChangeArrowheads="1"/>
          </p:cNvSpPr>
          <p:nvPr/>
        </p:nvSpPr>
        <p:spPr bwMode="auto">
          <a:xfrm>
            <a:off x="2497138" y="26670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3" name="Rectangle 111"/>
          <p:cNvSpPr>
            <a:spLocks noChangeArrowheads="1"/>
          </p:cNvSpPr>
          <p:nvPr/>
        </p:nvSpPr>
        <p:spPr bwMode="auto">
          <a:xfrm>
            <a:off x="3011488" y="26670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4" name="Rectangle 112"/>
          <p:cNvSpPr>
            <a:spLocks noChangeArrowheads="1"/>
          </p:cNvSpPr>
          <p:nvPr/>
        </p:nvSpPr>
        <p:spPr bwMode="auto">
          <a:xfrm>
            <a:off x="2497138" y="31813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5" name="Rectangle 113"/>
          <p:cNvSpPr>
            <a:spLocks noChangeArrowheads="1"/>
          </p:cNvSpPr>
          <p:nvPr/>
        </p:nvSpPr>
        <p:spPr bwMode="auto">
          <a:xfrm>
            <a:off x="3001963" y="31813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6" name="Rectangle 114"/>
          <p:cNvSpPr>
            <a:spLocks noChangeArrowheads="1"/>
          </p:cNvSpPr>
          <p:nvPr/>
        </p:nvSpPr>
        <p:spPr bwMode="auto">
          <a:xfrm>
            <a:off x="3535363" y="26670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7" name="Rectangle 115"/>
          <p:cNvSpPr>
            <a:spLocks noChangeArrowheads="1"/>
          </p:cNvSpPr>
          <p:nvPr/>
        </p:nvSpPr>
        <p:spPr bwMode="auto">
          <a:xfrm>
            <a:off x="4049713" y="26670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8" name="Rectangle 116"/>
          <p:cNvSpPr>
            <a:spLocks noChangeArrowheads="1"/>
          </p:cNvSpPr>
          <p:nvPr/>
        </p:nvSpPr>
        <p:spPr bwMode="auto">
          <a:xfrm>
            <a:off x="3535363" y="31813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89" name="Rectangle 117"/>
          <p:cNvSpPr>
            <a:spLocks noChangeArrowheads="1"/>
          </p:cNvSpPr>
          <p:nvPr/>
        </p:nvSpPr>
        <p:spPr bwMode="auto">
          <a:xfrm>
            <a:off x="4040188" y="31813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0" name="Rectangle 118"/>
          <p:cNvSpPr>
            <a:spLocks noChangeArrowheads="1"/>
          </p:cNvSpPr>
          <p:nvPr/>
        </p:nvSpPr>
        <p:spPr bwMode="auto">
          <a:xfrm>
            <a:off x="4573588" y="26574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1" name="Rectangle 119"/>
          <p:cNvSpPr>
            <a:spLocks noChangeArrowheads="1"/>
          </p:cNvSpPr>
          <p:nvPr/>
        </p:nvSpPr>
        <p:spPr bwMode="auto">
          <a:xfrm>
            <a:off x="5087938" y="26574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2" name="Rectangle 120"/>
          <p:cNvSpPr>
            <a:spLocks noChangeArrowheads="1"/>
          </p:cNvSpPr>
          <p:nvPr/>
        </p:nvSpPr>
        <p:spPr bwMode="auto">
          <a:xfrm>
            <a:off x="4573588" y="31718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3" name="Rectangle 121"/>
          <p:cNvSpPr>
            <a:spLocks noChangeArrowheads="1"/>
          </p:cNvSpPr>
          <p:nvPr/>
        </p:nvSpPr>
        <p:spPr bwMode="auto">
          <a:xfrm>
            <a:off x="5078413" y="31718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4" name="Rectangle 122"/>
          <p:cNvSpPr>
            <a:spLocks noChangeArrowheads="1"/>
          </p:cNvSpPr>
          <p:nvPr/>
        </p:nvSpPr>
        <p:spPr bwMode="auto">
          <a:xfrm>
            <a:off x="4564063" y="37147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5" name="Rectangle 123"/>
          <p:cNvSpPr>
            <a:spLocks noChangeArrowheads="1"/>
          </p:cNvSpPr>
          <p:nvPr/>
        </p:nvSpPr>
        <p:spPr bwMode="auto">
          <a:xfrm>
            <a:off x="5078413" y="371475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6" name="Rectangle 124"/>
          <p:cNvSpPr>
            <a:spLocks noChangeArrowheads="1"/>
          </p:cNvSpPr>
          <p:nvPr/>
        </p:nvSpPr>
        <p:spPr bwMode="auto">
          <a:xfrm>
            <a:off x="4564063" y="42291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7" name="Rectangle 125"/>
          <p:cNvSpPr>
            <a:spLocks noChangeArrowheads="1"/>
          </p:cNvSpPr>
          <p:nvPr/>
        </p:nvSpPr>
        <p:spPr bwMode="auto">
          <a:xfrm>
            <a:off x="5068888" y="4229100"/>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8" name="Rectangle 126"/>
          <p:cNvSpPr>
            <a:spLocks noChangeArrowheads="1"/>
          </p:cNvSpPr>
          <p:nvPr/>
        </p:nvSpPr>
        <p:spPr bwMode="auto">
          <a:xfrm>
            <a:off x="3535363" y="47339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399" name="Rectangle 127"/>
          <p:cNvSpPr>
            <a:spLocks noChangeArrowheads="1"/>
          </p:cNvSpPr>
          <p:nvPr/>
        </p:nvSpPr>
        <p:spPr bwMode="auto">
          <a:xfrm>
            <a:off x="4049713" y="47339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0" name="Rectangle 128"/>
          <p:cNvSpPr>
            <a:spLocks noChangeArrowheads="1"/>
          </p:cNvSpPr>
          <p:nvPr/>
        </p:nvSpPr>
        <p:spPr bwMode="auto">
          <a:xfrm>
            <a:off x="3535363" y="52482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1" name="Rectangle 129"/>
          <p:cNvSpPr>
            <a:spLocks noChangeArrowheads="1"/>
          </p:cNvSpPr>
          <p:nvPr/>
        </p:nvSpPr>
        <p:spPr bwMode="auto">
          <a:xfrm>
            <a:off x="4040188" y="52482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2" name="Rectangle 130"/>
          <p:cNvSpPr>
            <a:spLocks noChangeArrowheads="1"/>
          </p:cNvSpPr>
          <p:nvPr/>
        </p:nvSpPr>
        <p:spPr bwMode="auto">
          <a:xfrm>
            <a:off x="4564063" y="47339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3" name="Rectangle 131"/>
          <p:cNvSpPr>
            <a:spLocks noChangeArrowheads="1"/>
          </p:cNvSpPr>
          <p:nvPr/>
        </p:nvSpPr>
        <p:spPr bwMode="auto">
          <a:xfrm>
            <a:off x="5078413" y="473392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4" name="Rectangle 132"/>
          <p:cNvSpPr>
            <a:spLocks noChangeArrowheads="1"/>
          </p:cNvSpPr>
          <p:nvPr/>
        </p:nvSpPr>
        <p:spPr bwMode="auto">
          <a:xfrm>
            <a:off x="4564063" y="52482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5" name="Rectangle 133"/>
          <p:cNvSpPr>
            <a:spLocks noChangeArrowheads="1"/>
          </p:cNvSpPr>
          <p:nvPr/>
        </p:nvSpPr>
        <p:spPr bwMode="auto">
          <a:xfrm>
            <a:off x="5068888" y="5248275"/>
            <a:ext cx="504825" cy="5159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82406" name="Rectangle 134"/>
          <p:cNvSpPr>
            <a:spLocks noChangeArrowheads="1"/>
          </p:cNvSpPr>
          <p:nvPr/>
        </p:nvSpPr>
        <p:spPr bwMode="auto">
          <a:xfrm>
            <a:off x="2916238" y="5959475"/>
            <a:ext cx="3200400" cy="565150"/>
          </a:xfrm>
          <a:prstGeom prst="rect">
            <a:avLst/>
          </a:prstGeom>
          <a:noFill/>
          <a:ln w="9525">
            <a:noFill/>
            <a:miter lim="800000"/>
            <a:headEnd/>
            <a:tailEnd/>
          </a:ln>
          <a:effectLst/>
        </p:spPr>
        <p:txBody>
          <a:bodyPr/>
          <a:lstStyle/>
          <a:p>
            <a:pPr marL="338138" indent="-338138" algn="ctr">
              <a:spcBef>
                <a:spcPts val="0"/>
              </a:spcBef>
              <a:buClr>
                <a:schemeClr val="hlink"/>
              </a:buClr>
              <a:buSzPct val="70000"/>
              <a:buFont typeface="Wingdings"/>
              <a:buNone/>
              <a:tabLst>
                <a:tab pos="0" algn="l"/>
              </a:tabLst>
              <a:defRPr/>
            </a:pPr>
            <a:r>
              <a:rPr lang="ru-RU" sz="2400">
                <a:latin typeface="Arial"/>
              </a:rPr>
              <a:t>Третье разбиение</a:t>
            </a:r>
            <a:endParaRPr lang="en-US" sz="2400">
              <a:latin typeface="Arial"/>
            </a:endParaRPr>
          </a:p>
        </p:txBody>
      </p:sp>
      <p:sp>
        <p:nvSpPr>
          <p:cNvPr id="182407" name="Rectangle 135"/>
          <p:cNvSpPr>
            <a:spLocks noChangeArrowheads="1" noGrp="1" noRot="1"/>
          </p:cNvSpPr>
          <p:nvPr>
            <p:ph type="title"/>
          </p:nvPr>
        </p:nvSpPr>
        <p:spPr bwMode="auto"/>
        <p:txBody>
          <a:bodyPr>
            <a:normAutofit fontScale="90000"/>
          </a:bodyPr>
          <a:lstStyle/>
          <a:p>
            <a:pPr>
              <a:defRPr/>
            </a:pPr>
            <a:r>
              <a:rPr lang="ru-RU" sz="3600"/>
              <a:t>Алгоритм разбиения</a:t>
            </a:r>
            <a:br>
              <a:rPr lang="ru-RU" sz="3600"/>
            </a:br>
            <a:r>
              <a:rPr lang="ru-RU" sz="3600"/>
              <a:t>(</a:t>
            </a:r>
            <a:r>
              <a:rPr lang="en-US" sz="3600"/>
              <a:t>split)</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82378"/>
                                        </p:tgtEl>
                                        <p:attrNameLst>
                                          <p:attrName>style.visibility</p:attrName>
                                        </p:attrNameLst>
                                      </p:cBhvr>
                                      <p:to>
                                        <p:strVal val="visible"/>
                                      </p:to>
                                    </p:set>
                                    <p:anim calcmode="lin" valueType="num">
                                      <p:cBhvr>
                                        <p:cTn id="7" dur="500" fill="hold"/>
                                        <p:tgtEl>
                                          <p:spTgt spid="182378"/>
                                        </p:tgtEl>
                                        <p:attrNameLst>
                                          <p:attrName>ppt_w</p:attrName>
                                        </p:attrNameLst>
                                      </p:cBhvr>
                                      <p:tavLst>
                                        <p:tav tm="0">
                                          <p:val>
                                            <p:strVal val="2/3*#ppt_w"/>
                                          </p:val>
                                        </p:tav>
                                        <p:tav tm="100000">
                                          <p:val>
                                            <p:strVal val="#ppt_w"/>
                                          </p:val>
                                        </p:tav>
                                      </p:tavLst>
                                    </p:anim>
                                    <p:anim calcmode="lin" valueType="num">
                                      <p:cBhvr>
                                        <p:cTn id="8" dur="500" fill="hold"/>
                                        <p:tgtEl>
                                          <p:spTgt spid="182378"/>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182379"/>
                                        </p:tgtEl>
                                        <p:attrNameLst>
                                          <p:attrName>style.visibility</p:attrName>
                                        </p:attrNameLst>
                                      </p:cBhvr>
                                      <p:to>
                                        <p:strVal val="visible"/>
                                      </p:to>
                                    </p:set>
                                    <p:anim calcmode="lin" valueType="num">
                                      <p:cBhvr>
                                        <p:cTn id="12" dur="500" fill="hold"/>
                                        <p:tgtEl>
                                          <p:spTgt spid="182379"/>
                                        </p:tgtEl>
                                        <p:attrNameLst>
                                          <p:attrName>ppt_w</p:attrName>
                                        </p:attrNameLst>
                                      </p:cBhvr>
                                      <p:tavLst>
                                        <p:tav tm="0">
                                          <p:val>
                                            <p:strVal val="2/3*#ppt_w"/>
                                          </p:val>
                                        </p:tav>
                                        <p:tav tm="100000">
                                          <p:val>
                                            <p:strVal val="#ppt_w"/>
                                          </p:val>
                                        </p:tav>
                                      </p:tavLst>
                                    </p:anim>
                                    <p:anim calcmode="lin" valueType="num">
                                      <p:cBhvr>
                                        <p:cTn id="13" dur="500" fill="hold"/>
                                        <p:tgtEl>
                                          <p:spTgt spid="182379"/>
                                        </p:tgtEl>
                                        <p:attrNameLst>
                                          <p:attrName>ppt_h</p:attrName>
                                        </p:attrNameLst>
                                      </p:cBhvr>
                                      <p:tavLst>
                                        <p:tav tm="0">
                                          <p:val>
                                            <p:strVal val="2/3*#ppt_h"/>
                                          </p:val>
                                        </p:tav>
                                        <p:tav tm="100000">
                                          <p:val>
                                            <p:strVal val="#ppt_h"/>
                                          </p:val>
                                        </p:tav>
                                      </p:tavLst>
                                    </p:anim>
                                  </p:childTnLst>
                                </p:cTn>
                              </p:par>
                            </p:childTnLst>
                          </p:cTn>
                        </p:par>
                        <p:par>
                          <p:cTn id="14" fill="hold" nodeType="afterGroup">
                            <p:stCondLst>
                              <p:cond delay="1000"/>
                            </p:stCondLst>
                            <p:childTnLst>
                              <p:par>
                                <p:cTn id="15" presetID="23" presetClass="entr" presetSubtype="272" fill="hold" grpId="0" nodeType="afterEffect">
                                  <p:stCondLst>
                                    <p:cond delay="0"/>
                                  </p:stCondLst>
                                  <p:childTnLst>
                                    <p:set>
                                      <p:cBhvr>
                                        <p:cTn id="16" dur="1" fill="hold">
                                          <p:stCondLst>
                                            <p:cond delay="0"/>
                                          </p:stCondLst>
                                        </p:cTn>
                                        <p:tgtEl>
                                          <p:spTgt spid="182380"/>
                                        </p:tgtEl>
                                        <p:attrNameLst>
                                          <p:attrName>style.visibility</p:attrName>
                                        </p:attrNameLst>
                                      </p:cBhvr>
                                      <p:to>
                                        <p:strVal val="visible"/>
                                      </p:to>
                                    </p:set>
                                    <p:anim calcmode="lin" valueType="num">
                                      <p:cBhvr>
                                        <p:cTn id="17" dur="500" fill="hold"/>
                                        <p:tgtEl>
                                          <p:spTgt spid="182380"/>
                                        </p:tgtEl>
                                        <p:attrNameLst>
                                          <p:attrName>ppt_w</p:attrName>
                                        </p:attrNameLst>
                                      </p:cBhvr>
                                      <p:tavLst>
                                        <p:tav tm="0">
                                          <p:val>
                                            <p:strVal val="2/3*#ppt_w"/>
                                          </p:val>
                                        </p:tav>
                                        <p:tav tm="100000">
                                          <p:val>
                                            <p:strVal val="#ppt_w"/>
                                          </p:val>
                                        </p:tav>
                                      </p:tavLst>
                                    </p:anim>
                                    <p:anim calcmode="lin" valueType="num">
                                      <p:cBhvr>
                                        <p:cTn id="18" dur="500" fill="hold"/>
                                        <p:tgtEl>
                                          <p:spTgt spid="182380"/>
                                        </p:tgtEl>
                                        <p:attrNameLst>
                                          <p:attrName>ppt_h</p:attrName>
                                        </p:attrNameLst>
                                      </p:cBhvr>
                                      <p:tavLst>
                                        <p:tav tm="0">
                                          <p:val>
                                            <p:strVal val="2/3*#ppt_h"/>
                                          </p:val>
                                        </p:tav>
                                        <p:tav tm="100000">
                                          <p:val>
                                            <p:strVal val="#ppt_h"/>
                                          </p:val>
                                        </p:tav>
                                      </p:tavLst>
                                    </p:anim>
                                  </p:childTnLst>
                                </p:cTn>
                              </p:par>
                            </p:childTnLst>
                          </p:cTn>
                        </p:par>
                        <p:par>
                          <p:cTn id="19" fill="hold" nodeType="afterGroup">
                            <p:stCondLst>
                              <p:cond delay="1500"/>
                            </p:stCondLst>
                            <p:childTnLst>
                              <p:par>
                                <p:cTn id="20" presetID="23" presetClass="entr" presetSubtype="272" fill="hold" grpId="0" nodeType="afterEffect">
                                  <p:stCondLst>
                                    <p:cond delay="0"/>
                                  </p:stCondLst>
                                  <p:childTnLst>
                                    <p:set>
                                      <p:cBhvr>
                                        <p:cTn id="21" dur="1" fill="hold">
                                          <p:stCondLst>
                                            <p:cond delay="0"/>
                                          </p:stCondLst>
                                        </p:cTn>
                                        <p:tgtEl>
                                          <p:spTgt spid="182381"/>
                                        </p:tgtEl>
                                        <p:attrNameLst>
                                          <p:attrName>style.visibility</p:attrName>
                                        </p:attrNameLst>
                                      </p:cBhvr>
                                      <p:to>
                                        <p:strVal val="visible"/>
                                      </p:to>
                                    </p:set>
                                    <p:anim calcmode="lin" valueType="num">
                                      <p:cBhvr>
                                        <p:cTn id="22" dur="500" fill="hold"/>
                                        <p:tgtEl>
                                          <p:spTgt spid="182381"/>
                                        </p:tgtEl>
                                        <p:attrNameLst>
                                          <p:attrName>ppt_w</p:attrName>
                                        </p:attrNameLst>
                                      </p:cBhvr>
                                      <p:tavLst>
                                        <p:tav tm="0">
                                          <p:val>
                                            <p:strVal val="2/3*#ppt_w"/>
                                          </p:val>
                                        </p:tav>
                                        <p:tav tm="100000">
                                          <p:val>
                                            <p:strVal val="#ppt_w"/>
                                          </p:val>
                                        </p:tav>
                                      </p:tavLst>
                                    </p:anim>
                                    <p:anim calcmode="lin" valueType="num">
                                      <p:cBhvr>
                                        <p:cTn id="23" dur="500" fill="hold"/>
                                        <p:tgtEl>
                                          <p:spTgt spid="182381"/>
                                        </p:tgtEl>
                                        <p:attrNameLst>
                                          <p:attrName>ppt_h</p:attrName>
                                        </p:attrNameLst>
                                      </p:cBhvr>
                                      <p:tavLst>
                                        <p:tav tm="0">
                                          <p:val>
                                            <p:strVal val="2/3*#ppt_h"/>
                                          </p:val>
                                        </p:tav>
                                        <p:tav tm="100000">
                                          <p:val>
                                            <p:strVal val="#ppt_h"/>
                                          </p:val>
                                        </p:tav>
                                      </p:tavLst>
                                    </p:anim>
                                  </p:childTnLst>
                                </p:cTn>
                              </p:par>
                            </p:childTnLst>
                          </p:cTn>
                        </p:par>
                        <p:par>
                          <p:cTn id="24" fill="hold" nodeType="afterGroup">
                            <p:stCondLst>
                              <p:cond delay="2000"/>
                            </p:stCondLst>
                            <p:childTnLst>
                              <p:par>
                                <p:cTn id="25" presetID="23" presetClass="entr" presetSubtype="272" fill="hold" grpId="0" nodeType="afterEffect">
                                  <p:stCondLst>
                                    <p:cond delay="0"/>
                                  </p:stCondLst>
                                  <p:childTnLst>
                                    <p:set>
                                      <p:cBhvr>
                                        <p:cTn id="26" dur="1" fill="hold">
                                          <p:stCondLst>
                                            <p:cond delay="0"/>
                                          </p:stCondLst>
                                        </p:cTn>
                                        <p:tgtEl>
                                          <p:spTgt spid="182382"/>
                                        </p:tgtEl>
                                        <p:attrNameLst>
                                          <p:attrName>style.visibility</p:attrName>
                                        </p:attrNameLst>
                                      </p:cBhvr>
                                      <p:to>
                                        <p:strVal val="visible"/>
                                      </p:to>
                                    </p:set>
                                    <p:anim calcmode="lin" valueType="num">
                                      <p:cBhvr>
                                        <p:cTn id="27" dur="500" fill="hold"/>
                                        <p:tgtEl>
                                          <p:spTgt spid="182382"/>
                                        </p:tgtEl>
                                        <p:attrNameLst>
                                          <p:attrName>ppt_w</p:attrName>
                                        </p:attrNameLst>
                                      </p:cBhvr>
                                      <p:tavLst>
                                        <p:tav tm="0">
                                          <p:val>
                                            <p:strVal val="2/3*#ppt_w"/>
                                          </p:val>
                                        </p:tav>
                                        <p:tav tm="100000">
                                          <p:val>
                                            <p:strVal val="#ppt_w"/>
                                          </p:val>
                                        </p:tav>
                                      </p:tavLst>
                                    </p:anim>
                                    <p:anim calcmode="lin" valueType="num">
                                      <p:cBhvr>
                                        <p:cTn id="28" dur="500" fill="hold"/>
                                        <p:tgtEl>
                                          <p:spTgt spid="182382"/>
                                        </p:tgtEl>
                                        <p:attrNameLst>
                                          <p:attrName>ppt_h</p:attrName>
                                        </p:attrNameLst>
                                      </p:cBhvr>
                                      <p:tavLst>
                                        <p:tav tm="0">
                                          <p:val>
                                            <p:strVal val="2/3*#ppt_h"/>
                                          </p:val>
                                        </p:tav>
                                        <p:tav tm="100000">
                                          <p:val>
                                            <p:strVal val="#ppt_h"/>
                                          </p:val>
                                        </p:tav>
                                      </p:tavLst>
                                    </p:anim>
                                  </p:childTnLst>
                                </p:cTn>
                              </p:par>
                            </p:childTnLst>
                          </p:cTn>
                        </p:par>
                        <p:par>
                          <p:cTn id="29" fill="hold" nodeType="afterGroup">
                            <p:stCondLst>
                              <p:cond delay="2500"/>
                            </p:stCondLst>
                            <p:childTnLst>
                              <p:par>
                                <p:cTn id="30" presetID="23" presetClass="entr" presetSubtype="272" fill="hold" grpId="0" nodeType="afterEffect">
                                  <p:stCondLst>
                                    <p:cond delay="0"/>
                                  </p:stCondLst>
                                  <p:childTnLst>
                                    <p:set>
                                      <p:cBhvr>
                                        <p:cTn id="31" dur="1" fill="hold">
                                          <p:stCondLst>
                                            <p:cond delay="0"/>
                                          </p:stCondLst>
                                        </p:cTn>
                                        <p:tgtEl>
                                          <p:spTgt spid="182383"/>
                                        </p:tgtEl>
                                        <p:attrNameLst>
                                          <p:attrName>style.visibility</p:attrName>
                                        </p:attrNameLst>
                                      </p:cBhvr>
                                      <p:to>
                                        <p:strVal val="visible"/>
                                      </p:to>
                                    </p:set>
                                    <p:anim calcmode="lin" valueType="num">
                                      <p:cBhvr>
                                        <p:cTn id="32" dur="500" fill="hold"/>
                                        <p:tgtEl>
                                          <p:spTgt spid="182383"/>
                                        </p:tgtEl>
                                        <p:attrNameLst>
                                          <p:attrName>ppt_w</p:attrName>
                                        </p:attrNameLst>
                                      </p:cBhvr>
                                      <p:tavLst>
                                        <p:tav tm="0">
                                          <p:val>
                                            <p:strVal val="2/3*#ppt_w"/>
                                          </p:val>
                                        </p:tav>
                                        <p:tav tm="100000">
                                          <p:val>
                                            <p:strVal val="#ppt_w"/>
                                          </p:val>
                                        </p:tav>
                                      </p:tavLst>
                                    </p:anim>
                                    <p:anim calcmode="lin" valueType="num">
                                      <p:cBhvr>
                                        <p:cTn id="33" dur="500" fill="hold"/>
                                        <p:tgtEl>
                                          <p:spTgt spid="182383"/>
                                        </p:tgtEl>
                                        <p:attrNameLst>
                                          <p:attrName>ppt_h</p:attrName>
                                        </p:attrNameLst>
                                      </p:cBhvr>
                                      <p:tavLst>
                                        <p:tav tm="0">
                                          <p:val>
                                            <p:strVal val="2/3*#ppt_h"/>
                                          </p:val>
                                        </p:tav>
                                        <p:tav tm="100000">
                                          <p:val>
                                            <p:strVal val="#ppt_h"/>
                                          </p:val>
                                        </p:tav>
                                      </p:tavLst>
                                    </p:anim>
                                  </p:childTnLst>
                                </p:cTn>
                              </p:par>
                            </p:childTnLst>
                          </p:cTn>
                        </p:par>
                        <p:par>
                          <p:cTn id="34" fill="hold" nodeType="afterGroup">
                            <p:stCondLst>
                              <p:cond delay="3000"/>
                            </p:stCondLst>
                            <p:childTnLst>
                              <p:par>
                                <p:cTn id="35" presetID="23" presetClass="entr" presetSubtype="272" fill="hold" grpId="0" nodeType="afterEffect">
                                  <p:stCondLst>
                                    <p:cond delay="0"/>
                                  </p:stCondLst>
                                  <p:childTnLst>
                                    <p:set>
                                      <p:cBhvr>
                                        <p:cTn id="36" dur="1" fill="hold">
                                          <p:stCondLst>
                                            <p:cond delay="0"/>
                                          </p:stCondLst>
                                        </p:cTn>
                                        <p:tgtEl>
                                          <p:spTgt spid="182384"/>
                                        </p:tgtEl>
                                        <p:attrNameLst>
                                          <p:attrName>style.visibility</p:attrName>
                                        </p:attrNameLst>
                                      </p:cBhvr>
                                      <p:to>
                                        <p:strVal val="visible"/>
                                      </p:to>
                                    </p:set>
                                    <p:anim calcmode="lin" valueType="num">
                                      <p:cBhvr>
                                        <p:cTn id="37" dur="500" fill="hold"/>
                                        <p:tgtEl>
                                          <p:spTgt spid="182384"/>
                                        </p:tgtEl>
                                        <p:attrNameLst>
                                          <p:attrName>ppt_w</p:attrName>
                                        </p:attrNameLst>
                                      </p:cBhvr>
                                      <p:tavLst>
                                        <p:tav tm="0">
                                          <p:val>
                                            <p:strVal val="2/3*#ppt_w"/>
                                          </p:val>
                                        </p:tav>
                                        <p:tav tm="100000">
                                          <p:val>
                                            <p:strVal val="#ppt_w"/>
                                          </p:val>
                                        </p:tav>
                                      </p:tavLst>
                                    </p:anim>
                                    <p:anim calcmode="lin" valueType="num">
                                      <p:cBhvr>
                                        <p:cTn id="38" dur="500" fill="hold"/>
                                        <p:tgtEl>
                                          <p:spTgt spid="182384"/>
                                        </p:tgtEl>
                                        <p:attrNameLst>
                                          <p:attrName>ppt_h</p:attrName>
                                        </p:attrNameLst>
                                      </p:cBhvr>
                                      <p:tavLst>
                                        <p:tav tm="0">
                                          <p:val>
                                            <p:strVal val="2/3*#ppt_h"/>
                                          </p:val>
                                        </p:tav>
                                        <p:tav tm="100000">
                                          <p:val>
                                            <p:strVal val="#ppt_h"/>
                                          </p:val>
                                        </p:tav>
                                      </p:tavLst>
                                    </p:anim>
                                  </p:childTnLst>
                                </p:cTn>
                              </p:par>
                            </p:childTnLst>
                          </p:cTn>
                        </p:par>
                        <p:par>
                          <p:cTn id="39" fill="hold" nodeType="afterGroup">
                            <p:stCondLst>
                              <p:cond delay="3500"/>
                            </p:stCondLst>
                            <p:childTnLst>
                              <p:par>
                                <p:cTn id="40" presetID="23" presetClass="entr" presetSubtype="272" fill="hold" grpId="0" nodeType="afterEffect">
                                  <p:stCondLst>
                                    <p:cond delay="0"/>
                                  </p:stCondLst>
                                  <p:childTnLst>
                                    <p:set>
                                      <p:cBhvr>
                                        <p:cTn id="41" dur="1" fill="hold">
                                          <p:stCondLst>
                                            <p:cond delay="0"/>
                                          </p:stCondLst>
                                        </p:cTn>
                                        <p:tgtEl>
                                          <p:spTgt spid="182385"/>
                                        </p:tgtEl>
                                        <p:attrNameLst>
                                          <p:attrName>style.visibility</p:attrName>
                                        </p:attrNameLst>
                                      </p:cBhvr>
                                      <p:to>
                                        <p:strVal val="visible"/>
                                      </p:to>
                                    </p:set>
                                    <p:anim calcmode="lin" valueType="num">
                                      <p:cBhvr>
                                        <p:cTn id="42" dur="500" fill="hold"/>
                                        <p:tgtEl>
                                          <p:spTgt spid="182385"/>
                                        </p:tgtEl>
                                        <p:attrNameLst>
                                          <p:attrName>ppt_w</p:attrName>
                                        </p:attrNameLst>
                                      </p:cBhvr>
                                      <p:tavLst>
                                        <p:tav tm="0">
                                          <p:val>
                                            <p:strVal val="2/3*#ppt_w"/>
                                          </p:val>
                                        </p:tav>
                                        <p:tav tm="100000">
                                          <p:val>
                                            <p:strVal val="#ppt_w"/>
                                          </p:val>
                                        </p:tav>
                                      </p:tavLst>
                                    </p:anim>
                                    <p:anim calcmode="lin" valueType="num">
                                      <p:cBhvr>
                                        <p:cTn id="43" dur="500" fill="hold"/>
                                        <p:tgtEl>
                                          <p:spTgt spid="182385"/>
                                        </p:tgtEl>
                                        <p:attrNameLst>
                                          <p:attrName>ppt_h</p:attrName>
                                        </p:attrNameLst>
                                      </p:cBhvr>
                                      <p:tavLst>
                                        <p:tav tm="0">
                                          <p:val>
                                            <p:strVal val="2/3*#ppt_h"/>
                                          </p:val>
                                        </p:tav>
                                        <p:tav tm="100000">
                                          <p:val>
                                            <p:strVal val="#ppt_h"/>
                                          </p:val>
                                        </p:tav>
                                      </p:tavLst>
                                    </p:anim>
                                  </p:childTnLst>
                                </p:cTn>
                              </p:par>
                            </p:childTnLst>
                          </p:cTn>
                        </p:par>
                        <p:par>
                          <p:cTn id="44" fill="hold" nodeType="afterGroup">
                            <p:stCondLst>
                              <p:cond delay="4000"/>
                            </p:stCondLst>
                            <p:childTnLst>
                              <p:par>
                                <p:cTn id="45" presetID="23" presetClass="entr" presetSubtype="272" fill="hold" grpId="0" nodeType="afterEffect">
                                  <p:stCondLst>
                                    <p:cond delay="0"/>
                                  </p:stCondLst>
                                  <p:childTnLst>
                                    <p:set>
                                      <p:cBhvr>
                                        <p:cTn id="46" dur="1" fill="hold">
                                          <p:stCondLst>
                                            <p:cond delay="0"/>
                                          </p:stCondLst>
                                        </p:cTn>
                                        <p:tgtEl>
                                          <p:spTgt spid="182386"/>
                                        </p:tgtEl>
                                        <p:attrNameLst>
                                          <p:attrName>style.visibility</p:attrName>
                                        </p:attrNameLst>
                                      </p:cBhvr>
                                      <p:to>
                                        <p:strVal val="visible"/>
                                      </p:to>
                                    </p:set>
                                    <p:anim calcmode="lin" valueType="num">
                                      <p:cBhvr>
                                        <p:cTn id="47" dur="500" fill="hold"/>
                                        <p:tgtEl>
                                          <p:spTgt spid="182386"/>
                                        </p:tgtEl>
                                        <p:attrNameLst>
                                          <p:attrName>ppt_w</p:attrName>
                                        </p:attrNameLst>
                                      </p:cBhvr>
                                      <p:tavLst>
                                        <p:tav tm="0">
                                          <p:val>
                                            <p:strVal val="2/3*#ppt_w"/>
                                          </p:val>
                                        </p:tav>
                                        <p:tav tm="100000">
                                          <p:val>
                                            <p:strVal val="#ppt_w"/>
                                          </p:val>
                                        </p:tav>
                                      </p:tavLst>
                                    </p:anim>
                                    <p:anim calcmode="lin" valueType="num">
                                      <p:cBhvr>
                                        <p:cTn id="48" dur="500" fill="hold"/>
                                        <p:tgtEl>
                                          <p:spTgt spid="182386"/>
                                        </p:tgtEl>
                                        <p:attrNameLst>
                                          <p:attrName>ppt_h</p:attrName>
                                        </p:attrNameLst>
                                      </p:cBhvr>
                                      <p:tavLst>
                                        <p:tav tm="0">
                                          <p:val>
                                            <p:strVal val="2/3*#ppt_h"/>
                                          </p:val>
                                        </p:tav>
                                        <p:tav tm="100000">
                                          <p:val>
                                            <p:strVal val="#ppt_h"/>
                                          </p:val>
                                        </p:tav>
                                      </p:tavLst>
                                    </p:anim>
                                  </p:childTnLst>
                                </p:cTn>
                              </p:par>
                            </p:childTnLst>
                          </p:cTn>
                        </p:par>
                        <p:par>
                          <p:cTn id="49" fill="hold" nodeType="afterGroup">
                            <p:stCondLst>
                              <p:cond delay="4500"/>
                            </p:stCondLst>
                            <p:childTnLst>
                              <p:par>
                                <p:cTn id="50" presetID="23" presetClass="entr" presetSubtype="272" fill="hold" grpId="0" nodeType="afterEffect">
                                  <p:stCondLst>
                                    <p:cond delay="0"/>
                                  </p:stCondLst>
                                  <p:childTnLst>
                                    <p:set>
                                      <p:cBhvr>
                                        <p:cTn id="51" dur="1" fill="hold">
                                          <p:stCondLst>
                                            <p:cond delay="0"/>
                                          </p:stCondLst>
                                        </p:cTn>
                                        <p:tgtEl>
                                          <p:spTgt spid="182387"/>
                                        </p:tgtEl>
                                        <p:attrNameLst>
                                          <p:attrName>style.visibility</p:attrName>
                                        </p:attrNameLst>
                                      </p:cBhvr>
                                      <p:to>
                                        <p:strVal val="visible"/>
                                      </p:to>
                                    </p:set>
                                    <p:anim calcmode="lin" valueType="num">
                                      <p:cBhvr>
                                        <p:cTn id="52" dur="500" fill="hold"/>
                                        <p:tgtEl>
                                          <p:spTgt spid="182387"/>
                                        </p:tgtEl>
                                        <p:attrNameLst>
                                          <p:attrName>ppt_w</p:attrName>
                                        </p:attrNameLst>
                                      </p:cBhvr>
                                      <p:tavLst>
                                        <p:tav tm="0">
                                          <p:val>
                                            <p:strVal val="2/3*#ppt_w"/>
                                          </p:val>
                                        </p:tav>
                                        <p:tav tm="100000">
                                          <p:val>
                                            <p:strVal val="#ppt_w"/>
                                          </p:val>
                                        </p:tav>
                                      </p:tavLst>
                                    </p:anim>
                                    <p:anim calcmode="lin" valueType="num">
                                      <p:cBhvr>
                                        <p:cTn id="53" dur="500" fill="hold"/>
                                        <p:tgtEl>
                                          <p:spTgt spid="182387"/>
                                        </p:tgtEl>
                                        <p:attrNameLst>
                                          <p:attrName>ppt_h</p:attrName>
                                        </p:attrNameLst>
                                      </p:cBhvr>
                                      <p:tavLst>
                                        <p:tav tm="0">
                                          <p:val>
                                            <p:strVal val="2/3*#ppt_h"/>
                                          </p:val>
                                        </p:tav>
                                        <p:tav tm="100000">
                                          <p:val>
                                            <p:strVal val="#ppt_h"/>
                                          </p:val>
                                        </p:tav>
                                      </p:tavLst>
                                    </p:anim>
                                  </p:childTnLst>
                                </p:cTn>
                              </p:par>
                            </p:childTnLst>
                          </p:cTn>
                        </p:par>
                        <p:par>
                          <p:cTn id="54" fill="hold" nodeType="afterGroup">
                            <p:stCondLst>
                              <p:cond delay="5000"/>
                            </p:stCondLst>
                            <p:childTnLst>
                              <p:par>
                                <p:cTn id="55" presetID="23" presetClass="entr" presetSubtype="272" fill="hold" grpId="0" nodeType="afterEffect">
                                  <p:stCondLst>
                                    <p:cond delay="0"/>
                                  </p:stCondLst>
                                  <p:childTnLst>
                                    <p:set>
                                      <p:cBhvr>
                                        <p:cTn id="56" dur="1" fill="hold">
                                          <p:stCondLst>
                                            <p:cond delay="0"/>
                                          </p:stCondLst>
                                        </p:cTn>
                                        <p:tgtEl>
                                          <p:spTgt spid="182388"/>
                                        </p:tgtEl>
                                        <p:attrNameLst>
                                          <p:attrName>style.visibility</p:attrName>
                                        </p:attrNameLst>
                                      </p:cBhvr>
                                      <p:to>
                                        <p:strVal val="visible"/>
                                      </p:to>
                                    </p:set>
                                    <p:anim calcmode="lin" valueType="num">
                                      <p:cBhvr>
                                        <p:cTn id="57" dur="500" fill="hold"/>
                                        <p:tgtEl>
                                          <p:spTgt spid="182388"/>
                                        </p:tgtEl>
                                        <p:attrNameLst>
                                          <p:attrName>ppt_w</p:attrName>
                                        </p:attrNameLst>
                                      </p:cBhvr>
                                      <p:tavLst>
                                        <p:tav tm="0">
                                          <p:val>
                                            <p:strVal val="2/3*#ppt_w"/>
                                          </p:val>
                                        </p:tav>
                                        <p:tav tm="100000">
                                          <p:val>
                                            <p:strVal val="#ppt_w"/>
                                          </p:val>
                                        </p:tav>
                                      </p:tavLst>
                                    </p:anim>
                                    <p:anim calcmode="lin" valueType="num">
                                      <p:cBhvr>
                                        <p:cTn id="58" dur="500" fill="hold"/>
                                        <p:tgtEl>
                                          <p:spTgt spid="182388"/>
                                        </p:tgtEl>
                                        <p:attrNameLst>
                                          <p:attrName>ppt_h</p:attrName>
                                        </p:attrNameLst>
                                      </p:cBhvr>
                                      <p:tavLst>
                                        <p:tav tm="0">
                                          <p:val>
                                            <p:strVal val="2/3*#ppt_h"/>
                                          </p:val>
                                        </p:tav>
                                        <p:tav tm="100000">
                                          <p:val>
                                            <p:strVal val="#ppt_h"/>
                                          </p:val>
                                        </p:tav>
                                      </p:tavLst>
                                    </p:anim>
                                  </p:childTnLst>
                                </p:cTn>
                              </p:par>
                            </p:childTnLst>
                          </p:cTn>
                        </p:par>
                        <p:par>
                          <p:cTn id="59" fill="hold" nodeType="afterGroup">
                            <p:stCondLst>
                              <p:cond delay="5500"/>
                            </p:stCondLst>
                            <p:childTnLst>
                              <p:par>
                                <p:cTn id="60" presetID="23" presetClass="entr" presetSubtype="272" fill="hold" grpId="0" nodeType="afterEffect">
                                  <p:stCondLst>
                                    <p:cond delay="0"/>
                                  </p:stCondLst>
                                  <p:childTnLst>
                                    <p:set>
                                      <p:cBhvr>
                                        <p:cTn id="61" dur="1" fill="hold">
                                          <p:stCondLst>
                                            <p:cond delay="0"/>
                                          </p:stCondLst>
                                        </p:cTn>
                                        <p:tgtEl>
                                          <p:spTgt spid="182389"/>
                                        </p:tgtEl>
                                        <p:attrNameLst>
                                          <p:attrName>style.visibility</p:attrName>
                                        </p:attrNameLst>
                                      </p:cBhvr>
                                      <p:to>
                                        <p:strVal val="visible"/>
                                      </p:to>
                                    </p:set>
                                    <p:anim calcmode="lin" valueType="num">
                                      <p:cBhvr>
                                        <p:cTn id="62" dur="500" fill="hold"/>
                                        <p:tgtEl>
                                          <p:spTgt spid="182389"/>
                                        </p:tgtEl>
                                        <p:attrNameLst>
                                          <p:attrName>ppt_w</p:attrName>
                                        </p:attrNameLst>
                                      </p:cBhvr>
                                      <p:tavLst>
                                        <p:tav tm="0">
                                          <p:val>
                                            <p:strVal val="2/3*#ppt_w"/>
                                          </p:val>
                                        </p:tav>
                                        <p:tav tm="100000">
                                          <p:val>
                                            <p:strVal val="#ppt_w"/>
                                          </p:val>
                                        </p:tav>
                                      </p:tavLst>
                                    </p:anim>
                                    <p:anim calcmode="lin" valueType="num">
                                      <p:cBhvr>
                                        <p:cTn id="63" dur="500" fill="hold"/>
                                        <p:tgtEl>
                                          <p:spTgt spid="182389"/>
                                        </p:tgtEl>
                                        <p:attrNameLst>
                                          <p:attrName>ppt_h</p:attrName>
                                        </p:attrNameLst>
                                      </p:cBhvr>
                                      <p:tavLst>
                                        <p:tav tm="0">
                                          <p:val>
                                            <p:strVal val="2/3*#ppt_h"/>
                                          </p:val>
                                        </p:tav>
                                        <p:tav tm="100000">
                                          <p:val>
                                            <p:strVal val="#ppt_h"/>
                                          </p:val>
                                        </p:tav>
                                      </p:tavLst>
                                    </p:anim>
                                  </p:childTnLst>
                                </p:cTn>
                              </p:par>
                            </p:childTnLst>
                          </p:cTn>
                        </p:par>
                        <p:par>
                          <p:cTn id="64" fill="hold" nodeType="afterGroup">
                            <p:stCondLst>
                              <p:cond delay="6000"/>
                            </p:stCondLst>
                            <p:childTnLst>
                              <p:par>
                                <p:cTn id="65" presetID="23" presetClass="entr" presetSubtype="272" fill="hold" grpId="0" nodeType="afterEffect">
                                  <p:stCondLst>
                                    <p:cond delay="0"/>
                                  </p:stCondLst>
                                  <p:childTnLst>
                                    <p:set>
                                      <p:cBhvr>
                                        <p:cTn id="66" dur="1" fill="hold">
                                          <p:stCondLst>
                                            <p:cond delay="0"/>
                                          </p:stCondLst>
                                        </p:cTn>
                                        <p:tgtEl>
                                          <p:spTgt spid="182390"/>
                                        </p:tgtEl>
                                        <p:attrNameLst>
                                          <p:attrName>style.visibility</p:attrName>
                                        </p:attrNameLst>
                                      </p:cBhvr>
                                      <p:to>
                                        <p:strVal val="visible"/>
                                      </p:to>
                                    </p:set>
                                    <p:anim calcmode="lin" valueType="num">
                                      <p:cBhvr>
                                        <p:cTn id="67" dur="500" fill="hold"/>
                                        <p:tgtEl>
                                          <p:spTgt spid="182390"/>
                                        </p:tgtEl>
                                        <p:attrNameLst>
                                          <p:attrName>ppt_w</p:attrName>
                                        </p:attrNameLst>
                                      </p:cBhvr>
                                      <p:tavLst>
                                        <p:tav tm="0">
                                          <p:val>
                                            <p:strVal val="2/3*#ppt_w"/>
                                          </p:val>
                                        </p:tav>
                                        <p:tav tm="100000">
                                          <p:val>
                                            <p:strVal val="#ppt_w"/>
                                          </p:val>
                                        </p:tav>
                                      </p:tavLst>
                                    </p:anim>
                                    <p:anim calcmode="lin" valueType="num">
                                      <p:cBhvr>
                                        <p:cTn id="68" dur="500" fill="hold"/>
                                        <p:tgtEl>
                                          <p:spTgt spid="182390"/>
                                        </p:tgtEl>
                                        <p:attrNameLst>
                                          <p:attrName>ppt_h</p:attrName>
                                        </p:attrNameLst>
                                      </p:cBhvr>
                                      <p:tavLst>
                                        <p:tav tm="0">
                                          <p:val>
                                            <p:strVal val="2/3*#ppt_h"/>
                                          </p:val>
                                        </p:tav>
                                        <p:tav tm="100000">
                                          <p:val>
                                            <p:strVal val="#ppt_h"/>
                                          </p:val>
                                        </p:tav>
                                      </p:tavLst>
                                    </p:anim>
                                  </p:childTnLst>
                                </p:cTn>
                              </p:par>
                            </p:childTnLst>
                          </p:cTn>
                        </p:par>
                        <p:par>
                          <p:cTn id="69" fill="hold" nodeType="afterGroup">
                            <p:stCondLst>
                              <p:cond delay="6500"/>
                            </p:stCondLst>
                            <p:childTnLst>
                              <p:par>
                                <p:cTn id="70" presetID="23" presetClass="entr" presetSubtype="272" fill="hold" grpId="0" nodeType="afterEffect">
                                  <p:stCondLst>
                                    <p:cond delay="0"/>
                                  </p:stCondLst>
                                  <p:childTnLst>
                                    <p:set>
                                      <p:cBhvr>
                                        <p:cTn id="71" dur="1" fill="hold">
                                          <p:stCondLst>
                                            <p:cond delay="0"/>
                                          </p:stCondLst>
                                        </p:cTn>
                                        <p:tgtEl>
                                          <p:spTgt spid="182391"/>
                                        </p:tgtEl>
                                        <p:attrNameLst>
                                          <p:attrName>style.visibility</p:attrName>
                                        </p:attrNameLst>
                                      </p:cBhvr>
                                      <p:to>
                                        <p:strVal val="visible"/>
                                      </p:to>
                                    </p:set>
                                    <p:anim calcmode="lin" valueType="num">
                                      <p:cBhvr>
                                        <p:cTn id="72" dur="500" fill="hold"/>
                                        <p:tgtEl>
                                          <p:spTgt spid="182391"/>
                                        </p:tgtEl>
                                        <p:attrNameLst>
                                          <p:attrName>ppt_w</p:attrName>
                                        </p:attrNameLst>
                                      </p:cBhvr>
                                      <p:tavLst>
                                        <p:tav tm="0">
                                          <p:val>
                                            <p:strVal val="2/3*#ppt_w"/>
                                          </p:val>
                                        </p:tav>
                                        <p:tav tm="100000">
                                          <p:val>
                                            <p:strVal val="#ppt_w"/>
                                          </p:val>
                                        </p:tav>
                                      </p:tavLst>
                                    </p:anim>
                                    <p:anim calcmode="lin" valueType="num">
                                      <p:cBhvr>
                                        <p:cTn id="73" dur="500" fill="hold"/>
                                        <p:tgtEl>
                                          <p:spTgt spid="182391"/>
                                        </p:tgtEl>
                                        <p:attrNameLst>
                                          <p:attrName>ppt_h</p:attrName>
                                        </p:attrNameLst>
                                      </p:cBhvr>
                                      <p:tavLst>
                                        <p:tav tm="0">
                                          <p:val>
                                            <p:strVal val="2/3*#ppt_h"/>
                                          </p:val>
                                        </p:tav>
                                        <p:tav tm="100000">
                                          <p:val>
                                            <p:strVal val="#ppt_h"/>
                                          </p:val>
                                        </p:tav>
                                      </p:tavLst>
                                    </p:anim>
                                  </p:childTnLst>
                                </p:cTn>
                              </p:par>
                            </p:childTnLst>
                          </p:cTn>
                        </p:par>
                        <p:par>
                          <p:cTn id="74" fill="hold" nodeType="afterGroup">
                            <p:stCondLst>
                              <p:cond delay="7000"/>
                            </p:stCondLst>
                            <p:childTnLst>
                              <p:par>
                                <p:cTn id="75" presetID="23" presetClass="entr" presetSubtype="272" fill="hold" grpId="0" nodeType="afterEffect">
                                  <p:stCondLst>
                                    <p:cond delay="0"/>
                                  </p:stCondLst>
                                  <p:childTnLst>
                                    <p:set>
                                      <p:cBhvr>
                                        <p:cTn id="76" dur="1" fill="hold">
                                          <p:stCondLst>
                                            <p:cond delay="0"/>
                                          </p:stCondLst>
                                        </p:cTn>
                                        <p:tgtEl>
                                          <p:spTgt spid="182392"/>
                                        </p:tgtEl>
                                        <p:attrNameLst>
                                          <p:attrName>style.visibility</p:attrName>
                                        </p:attrNameLst>
                                      </p:cBhvr>
                                      <p:to>
                                        <p:strVal val="visible"/>
                                      </p:to>
                                    </p:set>
                                    <p:anim calcmode="lin" valueType="num">
                                      <p:cBhvr>
                                        <p:cTn id="77" dur="500" fill="hold"/>
                                        <p:tgtEl>
                                          <p:spTgt spid="182392"/>
                                        </p:tgtEl>
                                        <p:attrNameLst>
                                          <p:attrName>ppt_w</p:attrName>
                                        </p:attrNameLst>
                                      </p:cBhvr>
                                      <p:tavLst>
                                        <p:tav tm="0">
                                          <p:val>
                                            <p:strVal val="2/3*#ppt_w"/>
                                          </p:val>
                                        </p:tav>
                                        <p:tav tm="100000">
                                          <p:val>
                                            <p:strVal val="#ppt_w"/>
                                          </p:val>
                                        </p:tav>
                                      </p:tavLst>
                                    </p:anim>
                                    <p:anim calcmode="lin" valueType="num">
                                      <p:cBhvr>
                                        <p:cTn id="78" dur="500" fill="hold"/>
                                        <p:tgtEl>
                                          <p:spTgt spid="182392"/>
                                        </p:tgtEl>
                                        <p:attrNameLst>
                                          <p:attrName>ppt_h</p:attrName>
                                        </p:attrNameLst>
                                      </p:cBhvr>
                                      <p:tavLst>
                                        <p:tav tm="0">
                                          <p:val>
                                            <p:strVal val="2/3*#ppt_h"/>
                                          </p:val>
                                        </p:tav>
                                        <p:tav tm="100000">
                                          <p:val>
                                            <p:strVal val="#ppt_h"/>
                                          </p:val>
                                        </p:tav>
                                      </p:tavLst>
                                    </p:anim>
                                  </p:childTnLst>
                                </p:cTn>
                              </p:par>
                            </p:childTnLst>
                          </p:cTn>
                        </p:par>
                        <p:par>
                          <p:cTn id="79" fill="hold" nodeType="afterGroup">
                            <p:stCondLst>
                              <p:cond delay="7500"/>
                            </p:stCondLst>
                            <p:childTnLst>
                              <p:par>
                                <p:cTn id="80" presetID="23" presetClass="entr" presetSubtype="272" fill="hold" grpId="0" nodeType="afterEffect">
                                  <p:stCondLst>
                                    <p:cond delay="0"/>
                                  </p:stCondLst>
                                  <p:childTnLst>
                                    <p:set>
                                      <p:cBhvr>
                                        <p:cTn id="81" dur="1" fill="hold">
                                          <p:stCondLst>
                                            <p:cond delay="0"/>
                                          </p:stCondLst>
                                        </p:cTn>
                                        <p:tgtEl>
                                          <p:spTgt spid="182393"/>
                                        </p:tgtEl>
                                        <p:attrNameLst>
                                          <p:attrName>style.visibility</p:attrName>
                                        </p:attrNameLst>
                                      </p:cBhvr>
                                      <p:to>
                                        <p:strVal val="visible"/>
                                      </p:to>
                                    </p:set>
                                    <p:anim calcmode="lin" valueType="num">
                                      <p:cBhvr>
                                        <p:cTn id="82" dur="500" fill="hold"/>
                                        <p:tgtEl>
                                          <p:spTgt spid="182393"/>
                                        </p:tgtEl>
                                        <p:attrNameLst>
                                          <p:attrName>ppt_w</p:attrName>
                                        </p:attrNameLst>
                                      </p:cBhvr>
                                      <p:tavLst>
                                        <p:tav tm="0">
                                          <p:val>
                                            <p:strVal val="2/3*#ppt_w"/>
                                          </p:val>
                                        </p:tav>
                                        <p:tav tm="100000">
                                          <p:val>
                                            <p:strVal val="#ppt_w"/>
                                          </p:val>
                                        </p:tav>
                                      </p:tavLst>
                                    </p:anim>
                                    <p:anim calcmode="lin" valueType="num">
                                      <p:cBhvr>
                                        <p:cTn id="83" dur="500" fill="hold"/>
                                        <p:tgtEl>
                                          <p:spTgt spid="182393"/>
                                        </p:tgtEl>
                                        <p:attrNameLst>
                                          <p:attrName>ppt_h</p:attrName>
                                        </p:attrNameLst>
                                      </p:cBhvr>
                                      <p:tavLst>
                                        <p:tav tm="0">
                                          <p:val>
                                            <p:strVal val="2/3*#ppt_h"/>
                                          </p:val>
                                        </p:tav>
                                        <p:tav tm="100000">
                                          <p:val>
                                            <p:strVal val="#ppt_h"/>
                                          </p:val>
                                        </p:tav>
                                      </p:tavLst>
                                    </p:anim>
                                  </p:childTnLst>
                                </p:cTn>
                              </p:par>
                            </p:childTnLst>
                          </p:cTn>
                        </p:par>
                        <p:par>
                          <p:cTn id="84" fill="hold" nodeType="afterGroup">
                            <p:stCondLst>
                              <p:cond delay="8000"/>
                            </p:stCondLst>
                            <p:childTnLst>
                              <p:par>
                                <p:cTn id="85" presetID="23" presetClass="entr" presetSubtype="272" fill="hold" grpId="0" nodeType="afterEffect">
                                  <p:stCondLst>
                                    <p:cond delay="0"/>
                                  </p:stCondLst>
                                  <p:childTnLst>
                                    <p:set>
                                      <p:cBhvr>
                                        <p:cTn id="86" dur="1" fill="hold">
                                          <p:stCondLst>
                                            <p:cond delay="0"/>
                                          </p:stCondLst>
                                        </p:cTn>
                                        <p:tgtEl>
                                          <p:spTgt spid="182394"/>
                                        </p:tgtEl>
                                        <p:attrNameLst>
                                          <p:attrName>style.visibility</p:attrName>
                                        </p:attrNameLst>
                                      </p:cBhvr>
                                      <p:to>
                                        <p:strVal val="visible"/>
                                      </p:to>
                                    </p:set>
                                    <p:anim calcmode="lin" valueType="num">
                                      <p:cBhvr>
                                        <p:cTn id="87" dur="500" fill="hold"/>
                                        <p:tgtEl>
                                          <p:spTgt spid="182394"/>
                                        </p:tgtEl>
                                        <p:attrNameLst>
                                          <p:attrName>ppt_w</p:attrName>
                                        </p:attrNameLst>
                                      </p:cBhvr>
                                      <p:tavLst>
                                        <p:tav tm="0">
                                          <p:val>
                                            <p:strVal val="2/3*#ppt_w"/>
                                          </p:val>
                                        </p:tav>
                                        <p:tav tm="100000">
                                          <p:val>
                                            <p:strVal val="#ppt_w"/>
                                          </p:val>
                                        </p:tav>
                                      </p:tavLst>
                                    </p:anim>
                                    <p:anim calcmode="lin" valueType="num">
                                      <p:cBhvr>
                                        <p:cTn id="88" dur="500" fill="hold"/>
                                        <p:tgtEl>
                                          <p:spTgt spid="182394"/>
                                        </p:tgtEl>
                                        <p:attrNameLst>
                                          <p:attrName>ppt_h</p:attrName>
                                        </p:attrNameLst>
                                      </p:cBhvr>
                                      <p:tavLst>
                                        <p:tav tm="0">
                                          <p:val>
                                            <p:strVal val="2/3*#ppt_h"/>
                                          </p:val>
                                        </p:tav>
                                        <p:tav tm="100000">
                                          <p:val>
                                            <p:strVal val="#ppt_h"/>
                                          </p:val>
                                        </p:tav>
                                      </p:tavLst>
                                    </p:anim>
                                  </p:childTnLst>
                                </p:cTn>
                              </p:par>
                            </p:childTnLst>
                          </p:cTn>
                        </p:par>
                        <p:par>
                          <p:cTn id="89" fill="hold" nodeType="afterGroup">
                            <p:stCondLst>
                              <p:cond delay="8500"/>
                            </p:stCondLst>
                            <p:childTnLst>
                              <p:par>
                                <p:cTn id="90" presetID="23" presetClass="entr" presetSubtype="272" fill="hold" grpId="0" nodeType="afterEffect">
                                  <p:stCondLst>
                                    <p:cond delay="0"/>
                                  </p:stCondLst>
                                  <p:childTnLst>
                                    <p:set>
                                      <p:cBhvr>
                                        <p:cTn id="91" dur="1" fill="hold">
                                          <p:stCondLst>
                                            <p:cond delay="0"/>
                                          </p:stCondLst>
                                        </p:cTn>
                                        <p:tgtEl>
                                          <p:spTgt spid="182395"/>
                                        </p:tgtEl>
                                        <p:attrNameLst>
                                          <p:attrName>style.visibility</p:attrName>
                                        </p:attrNameLst>
                                      </p:cBhvr>
                                      <p:to>
                                        <p:strVal val="visible"/>
                                      </p:to>
                                    </p:set>
                                    <p:anim calcmode="lin" valueType="num">
                                      <p:cBhvr>
                                        <p:cTn id="92" dur="500" fill="hold"/>
                                        <p:tgtEl>
                                          <p:spTgt spid="182395"/>
                                        </p:tgtEl>
                                        <p:attrNameLst>
                                          <p:attrName>ppt_w</p:attrName>
                                        </p:attrNameLst>
                                      </p:cBhvr>
                                      <p:tavLst>
                                        <p:tav tm="0">
                                          <p:val>
                                            <p:strVal val="2/3*#ppt_w"/>
                                          </p:val>
                                        </p:tav>
                                        <p:tav tm="100000">
                                          <p:val>
                                            <p:strVal val="#ppt_w"/>
                                          </p:val>
                                        </p:tav>
                                      </p:tavLst>
                                    </p:anim>
                                    <p:anim calcmode="lin" valueType="num">
                                      <p:cBhvr>
                                        <p:cTn id="93" dur="500" fill="hold"/>
                                        <p:tgtEl>
                                          <p:spTgt spid="182395"/>
                                        </p:tgtEl>
                                        <p:attrNameLst>
                                          <p:attrName>ppt_h</p:attrName>
                                        </p:attrNameLst>
                                      </p:cBhvr>
                                      <p:tavLst>
                                        <p:tav tm="0">
                                          <p:val>
                                            <p:strVal val="2/3*#ppt_h"/>
                                          </p:val>
                                        </p:tav>
                                        <p:tav tm="100000">
                                          <p:val>
                                            <p:strVal val="#ppt_h"/>
                                          </p:val>
                                        </p:tav>
                                      </p:tavLst>
                                    </p:anim>
                                  </p:childTnLst>
                                </p:cTn>
                              </p:par>
                            </p:childTnLst>
                          </p:cTn>
                        </p:par>
                        <p:par>
                          <p:cTn id="94" fill="hold" nodeType="afterGroup">
                            <p:stCondLst>
                              <p:cond delay="9000"/>
                            </p:stCondLst>
                            <p:childTnLst>
                              <p:par>
                                <p:cTn id="95" presetID="23" presetClass="entr" presetSubtype="272" fill="hold" grpId="0" nodeType="afterEffect">
                                  <p:stCondLst>
                                    <p:cond delay="0"/>
                                  </p:stCondLst>
                                  <p:childTnLst>
                                    <p:set>
                                      <p:cBhvr>
                                        <p:cTn id="96" dur="1" fill="hold">
                                          <p:stCondLst>
                                            <p:cond delay="0"/>
                                          </p:stCondLst>
                                        </p:cTn>
                                        <p:tgtEl>
                                          <p:spTgt spid="182396"/>
                                        </p:tgtEl>
                                        <p:attrNameLst>
                                          <p:attrName>style.visibility</p:attrName>
                                        </p:attrNameLst>
                                      </p:cBhvr>
                                      <p:to>
                                        <p:strVal val="visible"/>
                                      </p:to>
                                    </p:set>
                                    <p:anim calcmode="lin" valueType="num">
                                      <p:cBhvr>
                                        <p:cTn id="97" dur="500" fill="hold"/>
                                        <p:tgtEl>
                                          <p:spTgt spid="182396"/>
                                        </p:tgtEl>
                                        <p:attrNameLst>
                                          <p:attrName>ppt_w</p:attrName>
                                        </p:attrNameLst>
                                      </p:cBhvr>
                                      <p:tavLst>
                                        <p:tav tm="0">
                                          <p:val>
                                            <p:strVal val="2/3*#ppt_w"/>
                                          </p:val>
                                        </p:tav>
                                        <p:tav tm="100000">
                                          <p:val>
                                            <p:strVal val="#ppt_w"/>
                                          </p:val>
                                        </p:tav>
                                      </p:tavLst>
                                    </p:anim>
                                    <p:anim calcmode="lin" valueType="num">
                                      <p:cBhvr>
                                        <p:cTn id="98" dur="500" fill="hold"/>
                                        <p:tgtEl>
                                          <p:spTgt spid="182396"/>
                                        </p:tgtEl>
                                        <p:attrNameLst>
                                          <p:attrName>ppt_h</p:attrName>
                                        </p:attrNameLst>
                                      </p:cBhvr>
                                      <p:tavLst>
                                        <p:tav tm="0">
                                          <p:val>
                                            <p:strVal val="2/3*#ppt_h"/>
                                          </p:val>
                                        </p:tav>
                                        <p:tav tm="100000">
                                          <p:val>
                                            <p:strVal val="#ppt_h"/>
                                          </p:val>
                                        </p:tav>
                                      </p:tavLst>
                                    </p:anim>
                                  </p:childTnLst>
                                </p:cTn>
                              </p:par>
                            </p:childTnLst>
                          </p:cTn>
                        </p:par>
                        <p:par>
                          <p:cTn id="99" fill="hold" nodeType="afterGroup">
                            <p:stCondLst>
                              <p:cond delay="9500"/>
                            </p:stCondLst>
                            <p:childTnLst>
                              <p:par>
                                <p:cTn id="100" presetID="23" presetClass="entr" presetSubtype="272" fill="hold" grpId="0" nodeType="afterEffect">
                                  <p:stCondLst>
                                    <p:cond delay="0"/>
                                  </p:stCondLst>
                                  <p:childTnLst>
                                    <p:set>
                                      <p:cBhvr>
                                        <p:cTn id="101" dur="1" fill="hold">
                                          <p:stCondLst>
                                            <p:cond delay="0"/>
                                          </p:stCondLst>
                                        </p:cTn>
                                        <p:tgtEl>
                                          <p:spTgt spid="182397"/>
                                        </p:tgtEl>
                                        <p:attrNameLst>
                                          <p:attrName>style.visibility</p:attrName>
                                        </p:attrNameLst>
                                      </p:cBhvr>
                                      <p:to>
                                        <p:strVal val="visible"/>
                                      </p:to>
                                    </p:set>
                                    <p:anim calcmode="lin" valueType="num">
                                      <p:cBhvr>
                                        <p:cTn id="102" dur="500" fill="hold"/>
                                        <p:tgtEl>
                                          <p:spTgt spid="182397"/>
                                        </p:tgtEl>
                                        <p:attrNameLst>
                                          <p:attrName>ppt_w</p:attrName>
                                        </p:attrNameLst>
                                      </p:cBhvr>
                                      <p:tavLst>
                                        <p:tav tm="0">
                                          <p:val>
                                            <p:strVal val="2/3*#ppt_w"/>
                                          </p:val>
                                        </p:tav>
                                        <p:tav tm="100000">
                                          <p:val>
                                            <p:strVal val="#ppt_w"/>
                                          </p:val>
                                        </p:tav>
                                      </p:tavLst>
                                    </p:anim>
                                    <p:anim calcmode="lin" valueType="num">
                                      <p:cBhvr>
                                        <p:cTn id="103" dur="500" fill="hold"/>
                                        <p:tgtEl>
                                          <p:spTgt spid="182397"/>
                                        </p:tgtEl>
                                        <p:attrNameLst>
                                          <p:attrName>ppt_h</p:attrName>
                                        </p:attrNameLst>
                                      </p:cBhvr>
                                      <p:tavLst>
                                        <p:tav tm="0">
                                          <p:val>
                                            <p:strVal val="2/3*#ppt_h"/>
                                          </p:val>
                                        </p:tav>
                                        <p:tav tm="100000">
                                          <p:val>
                                            <p:strVal val="#ppt_h"/>
                                          </p:val>
                                        </p:tav>
                                      </p:tavLst>
                                    </p:anim>
                                  </p:childTnLst>
                                </p:cTn>
                              </p:par>
                            </p:childTnLst>
                          </p:cTn>
                        </p:par>
                        <p:par>
                          <p:cTn id="104" fill="hold" nodeType="afterGroup">
                            <p:stCondLst>
                              <p:cond delay="10000"/>
                            </p:stCondLst>
                            <p:childTnLst>
                              <p:par>
                                <p:cTn id="105" presetID="23" presetClass="entr" presetSubtype="272" fill="hold" grpId="0" nodeType="afterEffect">
                                  <p:stCondLst>
                                    <p:cond delay="0"/>
                                  </p:stCondLst>
                                  <p:childTnLst>
                                    <p:set>
                                      <p:cBhvr>
                                        <p:cTn id="106" dur="1" fill="hold">
                                          <p:stCondLst>
                                            <p:cond delay="0"/>
                                          </p:stCondLst>
                                        </p:cTn>
                                        <p:tgtEl>
                                          <p:spTgt spid="182398"/>
                                        </p:tgtEl>
                                        <p:attrNameLst>
                                          <p:attrName>style.visibility</p:attrName>
                                        </p:attrNameLst>
                                      </p:cBhvr>
                                      <p:to>
                                        <p:strVal val="visible"/>
                                      </p:to>
                                    </p:set>
                                    <p:anim calcmode="lin" valueType="num">
                                      <p:cBhvr>
                                        <p:cTn id="107" dur="500" fill="hold"/>
                                        <p:tgtEl>
                                          <p:spTgt spid="182398"/>
                                        </p:tgtEl>
                                        <p:attrNameLst>
                                          <p:attrName>ppt_w</p:attrName>
                                        </p:attrNameLst>
                                      </p:cBhvr>
                                      <p:tavLst>
                                        <p:tav tm="0">
                                          <p:val>
                                            <p:strVal val="2/3*#ppt_w"/>
                                          </p:val>
                                        </p:tav>
                                        <p:tav tm="100000">
                                          <p:val>
                                            <p:strVal val="#ppt_w"/>
                                          </p:val>
                                        </p:tav>
                                      </p:tavLst>
                                    </p:anim>
                                    <p:anim calcmode="lin" valueType="num">
                                      <p:cBhvr>
                                        <p:cTn id="108" dur="500" fill="hold"/>
                                        <p:tgtEl>
                                          <p:spTgt spid="182398"/>
                                        </p:tgtEl>
                                        <p:attrNameLst>
                                          <p:attrName>ppt_h</p:attrName>
                                        </p:attrNameLst>
                                      </p:cBhvr>
                                      <p:tavLst>
                                        <p:tav tm="0">
                                          <p:val>
                                            <p:strVal val="2/3*#ppt_h"/>
                                          </p:val>
                                        </p:tav>
                                        <p:tav tm="100000">
                                          <p:val>
                                            <p:strVal val="#ppt_h"/>
                                          </p:val>
                                        </p:tav>
                                      </p:tavLst>
                                    </p:anim>
                                  </p:childTnLst>
                                </p:cTn>
                              </p:par>
                            </p:childTnLst>
                          </p:cTn>
                        </p:par>
                        <p:par>
                          <p:cTn id="109" fill="hold" nodeType="afterGroup">
                            <p:stCondLst>
                              <p:cond delay="10500"/>
                            </p:stCondLst>
                            <p:childTnLst>
                              <p:par>
                                <p:cTn id="110" presetID="23" presetClass="entr" presetSubtype="272" fill="hold" grpId="0" nodeType="afterEffect">
                                  <p:stCondLst>
                                    <p:cond delay="0"/>
                                  </p:stCondLst>
                                  <p:childTnLst>
                                    <p:set>
                                      <p:cBhvr>
                                        <p:cTn id="111" dur="1" fill="hold">
                                          <p:stCondLst>
                                            <p:cond delay="0"/>
                                          </p:stCondLst>
                                        </p:cTn>
                                        <p:tgtEl>
                                          <p:spTgt spid="182399"/>
                                        </p:tgtEl>
                                        <p:attrNameLst>
                                          <p:attrName>style.visibility</p:attrName>
                                        </p:attrNameLst>
                                      </p:cBhvr>
                                      <p:to>
                                        <p:strVal val="visible"/>
                                      </p:to>
                                    </p:set>
                                    <p:anim calcmode="lin" valueType="num">
                                      <p:cBhvr>
                                        <p:cTn id="112" dur="500" fill="hold"/>
                                        <p:tgtEl>
                                          <p:spTgt spid="182399"/>
                                        </p:tgtEl>
                                        <p:attrNameLst>
                                          <p:attrName>ppt_w</p:attrName>
                                        </p:attrNameLst>
                                      </p:cBhvr>
                                      <p:tavLst>
                                        <p:tav tm="0">
                                          <p:val>
                                            <p:strVal val="2/3*#ppt_w"/>
                                          </p:val>
                                        </p:tav>
                                        <p:tav tm="100000">
                                          <p:val>
                                            <p:strVal val="#ppt_w"/>
                                          </p:val>
                                        </p:tav>
                                      </p:tavLst>
                                    </p:anim>
                                    <p:anim calcmode="lin" valueType="num">
                                      <p:cBhvr>
                                        <p:cTn id="113" dur="500" fill="hold"/>
                                        <p:tgtEl>
                                          <p:spTgt spid="182399"/>
                                        </p:tgtEl>
                                        <p:attrNameLst>
                                          <p:attrName>ppt_h</p:attrName>
                                        </p:attrNameLst>
                                      </p:cBhvr>
                                      <p:tavLst>
                                        <p:tav tm="0">
                                          <p:val>
                                            <p:strVal val="2/3*#ppt_h"/>
                                          </p:val>
                                        </p:tav>
                                        <p:tav tm="100000">
                                          <p:val>
                                            <p:strVal val="#ppt_h"/>
                                          </p:val>
                                        </p:tav>
                                      </p:tavLst>
                                    </p:anim>
                                  </p:childTnLst>
                                </p:cTn>
                              </p:par>
                            </p:childTnLst>
                          </p:cTn>
                        </p:par>
                        <p:par>
                          <p:cTn id="114" fill="hold" nodeType="afterGroup">
                            <p:stCondLst>
                              <p:cond delay="11000"/>
                            </p:stCondLst>
                            <p:childTnLst>
                              <p:par>
                                <p:cTn id="115" presetID="23" presetClass="entr" presetSubtype="272" fill="hold" grpId="0" nodeType="afterEffect">
                                  <p:stCondLst>
                                    <p:cond delay="0"/>
                                  </p:stCondLst>
                                  <p:childTnLst>
                                    <p:set>
                                      <p:cBhvr>
                                        <p:cTn id="116" dur="1" fill="hold">
                                          <p:stCondLst>
                                            <p:cond delay="0"/>
                                          </p:stCondLst>
                                        </p:cTn>
                                        <p:tgtEl>
                                          <p:spTgt spid="182400"/>
                                        </p:tgtEl>
                                        <p:attrNameLst>
                                          <p:attrName>style.visibility</p:attrName>
                                        </p:attrNameLst>
                                      </p:cBhvr>
                                      <p:to>
                                        <p:strVal val="visible"/>
                                      </p:to>
                                    </p:set>
                                    <p:anim calcmode="lin" valueType="num">
                                      <p:cBhvr>
                                        <p:cTn id="117" dur="500" fill="hold"/>
                                        <p:tgtEl>
                                          <p:spTgt spid="182400"/>
                                        </p:tgtEl>
                                        <p:attrNameLst>
                                          <p:attrName>ppt_w</p:attrName>
                                        </p:attrNameLst>
                                      </p:cBhvr>
                                      <p:tavLst>
                                        <p:tav tm="0">
                                          <p:val>
                                            <p:strVal val="2/3*#ppt_w"/>
                                          </p:val>
                                        </p:tav>
                                        <p:tav tm="100000">
                                          <p:val>
                                            <p:strVal val="#ppt_w"/>
                                          </p:val>
                                        </p:tav>
                                      </p:tavLst>
                                    </p:anim>
                                    <p:anim calcmode="lin" valueType="num">
                                      <p:cBhvr>
                                        <p:cTn id="118" dur="500" fill="hold"/>
                                        <p:tgtEl>
                                          <p:spTgt spid="182400"/>
                                        </p:tgtEl>
                                        <p:attrNameLst>
                                          <p:attrName>ppt_h</p:attrName>
                                        </p:attrNameLst>
                                      </p:cBhvr>
                                      <p:tavLst>
                                        <p:tav tm="0">
                                          <p:val>
                                            <p:strVal val="2/3*#ppt_h"/>
                                          </p:val>
                                        </p:tav>
                                        <p:tav tm="100000">
                                          <p:val>
                                            <p:strVal val="#ppt_h"/>
                                          </p:val>
                                        </p:tav>
                                      </p:tavLst>
                                    </p:anim>
                                  </p:childTnLst>
                                </p:cTn>
                              </p:par>
                            </p:childTnLst>
                          </p:cTn>
                        </p:par>
                        <p:par>
                          <p:cTn id="119" fill="hold" nodeType="afterGroup">
                            <p:stCondLst>
                              <p:cond delay="11500"/>
                            </p:stCondLst>
                            <p:childTnLst>
                              <p:par>
                                <p:cTn id="120" presetID="23" presetClass="entr" presetSubtype="272" fill="hold" grpId="0" nodeType="afterEffect">
                                  <p:stCondLst>
                                    <p:cond delay="0"/>
                                  </p:stCondLst>
                                  <p:childTnLst>
                                    <p:set>
                                      <p:cBhvr>
                                        <p:cTn id="121" dur="1" fill="hold">
                                          <p:stCondLst>
                                            <p:cond delay="0"/>
                                          </p:stCondLst>
                                        </p:cTn>
                                        <p:tgtEl>
                                          <p:spTgt spid="182401"/>
                                        </p:tgtEl>
                                        <p:attrNameLst>
                                          <p:attrName>style.visibility</p:attrName>
                                        </p:attrNameLst>
                                      </p:cBhvr>
                                      <p:to>
                                        <p:strVal val="visible"/>
                                      </p:to>
                                    </p:set>
                                    <p:anim calcmode="lin" valueType="num">
                                      <p:cBhvr>
                                        <p:cTn id="122" dur="500" fill="hold"/>
                                        <p:tgtEl>
                                          <p:spTgt spid="182401"/>
                                        </p:tgtEl>
                                        <p:attrNameLst>
                                          <p:attrName>ppt_w</p:attrName>
                                        </p:attrNameLst>
                                      </p:cBhvr>
                                      <p:tavLst>
                                        <p:tav tm="0">
                                          <p:val>
                                            <p:strVal val="2/3*#ppt_w"/>
                                          </p:val>
                                        </p:tav>
                                        <p:tav tm="100000">
                                          <p:val>
                                            <p:strVal val="#ppt_w"/>
                                          </p:val>
                                        </p:tav>
                                      </p:tavLst>
                                    </p:anim>
                                    <p:anim calcmode="lin" valueType="num">
                                      <p:cBhvr>
                                        <p:cTn id="123" dur="500" fill="hold"/>
                                        <p:tgtEl>
                                          <p:spTgt spid="182401"/>
                                        </p:tgtEl>
                                        <p:attrNameLst>
                                          <p:attrName>ppt_h</p:attrName>
                                        </p:attrNameLst>
                                      </p:cBhvr>
                                      <p:tavLst>
                                        <p:tav tm="0">
                                          <p:val>
                                            <p:strVal val="2/3*#ppt_h"/>
                                          </p:val>
                                        </p:tav>
                                        <p:tav tm="100000">
                                          <p:val>
                                            <p:strVal val="#ppt_h"/>
                                          </p:val>
                                        </p:tav>
                                      </p:tavLst>
                                    </p:anim>
                                  </p:childTnLst>
                                </p:cTn>
                              </p:par>
                            </p:childTnLst>
                          </p:cTn>
                        </p:par>
                        <p:par>
                          <p:cTn id="124" fill="hold" nodeType="afterGroup">
                            <p:stCondLst>
                              <p:cond delay="12000"/>
                            </p:stCondLst>
                            <p:childTnLst>
                              <p:par>
                                <p:cTn id="125" presetID="23" presetClass="entr" presetSubtype="272" fill="hold" grpId="0" nodeType="afterEffect">
                                  <p:stCondLst>
                                    <p:cond delay="0"/>
                                  </p:stCondLst>
                                  <p:childTnLst>
                                    <p:set>
                                      <p:cBhvr>
                                        <p:cTn id="126" dur="1" fill="hold">
                                          <p:stCondLst>
                                            <p:cond delay="0"/>
                                          </p:stCondLst>
                                        </p:cTn>
                                        <p:tgtEl>
                                          <p:spTgt spid="182402"/>
                                        </p:tgtEl>
                                        <p:attrNameLst>
                                          <p:attrName>style.visibility</p:attrName>
                                        </p:attrNameLst>
                                      </p:cBhvr>
                                      <p:to>
                                        <p:strVal val="visible"/>
                                      </p:to>
                                    </p:set>
                                    <p:anim calcmode="lin" valueType="num">
                                      <p:cBhvr>
                                        <p:cTn id="127" dur="500" fill="hold"/>
                                        <p:tgtEl>
                                          <p:spTgt spid="182402"/>
                                        </p:tgtEl>
                                        <p:attrNameLst>
                                          <p:attrName>ppt_w</p:attrName>
                                        </p:attrNameLst>
                                      </p:cBhvr>
                                      <p:tavLst>
                                        <p:tav tm="0">
                                          <p:val>
                                            <p:strVal val="2/3*#ppt_w"/>
                                          </p:val>
                                        </p:tav>
                                        <p:tav tm="100000">
                                          <p:val>
                                            <p:strVal val="#ppt_w"/>
                                          </p:val>
                                        </p:tav>
                                      </p:tavLst>
                                    </p:anim>
                                    <p:anim calcmode="lin" valueType="num">
                                      <p:cBhvr>
                                        <p:cTn id="128" dur="500" fill="hold"/>
                                        <p:tgtEl>
                                          <p:spTgt spid="182402"/>
                                        </p:tgtEl>
                                        <p:attrNameLst>
                                          <p:attrName>ppt_h</p:attrName>
                                        </p:attrNameLst>
                                      </p:cBhvr>
                                      <p:tavLst>
                                        <p:tav tm="0">
                                          <p:val>
                                            <p:strVal val="2/3*#ppt_h"/>
                                          </p:val>
                                        </p:tav>
                                        <p:tav tm="100000">
                                          <p:val>
                                            <p:strVal val="#ppt_h"/>
                                          </p:val>
                                        </p:tav>
                                      </p:tavLst>
                                    </p:anim>
                                  </p:childTnLst>
                                </p:cTn>
                              </p:par>
                            </p:childTnLst>
                          </p:cTn>
                        </p:par>
                        <p:par>
                          <p:cTn id="129" fill="hold" nodeType="afterGroup">
                            <p:stCondLst>
                              <p:cond delay="12500"/>
                            </p:stCondLst>
                            <p:childTnLst>
                              <p:par>
                                <p:cTn id="130" presetID="23" presetClass="entr" presetSubtype="272" fill="hold" grpId="0" nodeType="afterEffect">
                                  <p:stCondLst>
                                    <p:cond delay="0"/>
                                  </p:stCondLst>
                                  <p:childTnLst>
                                    <p:set>
                                      <p:cBhvr>
                                        <p:cTn id="131" dur="1" fill="hold">
                                          <p:stCondLst>
                                            <p:cond delay="0"/>
                                          </p:stCondLst>
                                        </p:cTn>
                                        <p:tgtEl>
                                          <p:spTgt spid="182403"/>
                                        </p:tgtEl>
                                        <p:attrNameLst>
                                          <p:attrName>style.visibility</p:attrName>
                                        </p:attrNameLst>
                                      </p:cBhvr>
                                      <p:to>
                                        <p:strVal val="visible"/>
                                      </p:to>
                                    </p:set>
                                    <p:anim calcmode="lin" valueType="num">
                                      <p:cBhvr>
                                        <p:cTn id="132" dur="500" fill="hold"/>
                                        <p:tgtEl>
                                          <p:spTgt spid="182403"/>
                                        </p:tgtEl>
                                        <p:attrNameLst>
                                          <p:attrName>ppt_w</p:attrName>
                                        </p:attrNameLst>
                                      </p:cBhvr>
                                      <p:tavLst>
                                        <p:tav tm="0">
                                          <p:val>
                                            <p:strVal val="2/3*#ppt_w"/>
                                          </p:val>
                                        </p:tav>
                                        <p:tav tm="100000">
                                          <p:val>
                                            <p:strVal val="#ppt_w"/>
                                          </p:val>
                                        </p:tav>
                                      </p:tavLst>
                                    </p:anim>
                                    <p:anim calcmode="lin" valueType="num">
                                      <p:cBhvr>
                                        <p:cTn id="133" dur="500" fill="hold"/>
                                        <p:tgtEl>
                                          <p:spTgt spid="182403"/>
                                        </p:tgtEl>
                                        <p:attrNameLst>
                                          <p:attrName>ppt_h</p:attrName>
                                        </p:attrNameLst>
                                      </p:cBhvr>
                                      <p:tavLst>
                                        <p:tav tm="0">
                                          <p:val>
                                            <p:strVal val="2/3*#ppt_h"/>
                                          </p:val>
                                        </p:tav>
                                        <p:tav tm="100000">
                                          <p:val>
                                            <p:strVal val="#ppt_h"/>
                                          </p:val>
                                        </p:tav>
                                      </p:tavLst>
                                    </p:anim>
                                  </p:childTnLst>
                                </p:cTn>
                              </p:par>
                            </p:childTnLst>
                          </p:cTn>
                        </p:par>
                        <p:par>
                          <p:cTn id="134" fill="hold" nodeType="afterGroup">
                            <p:stCondLst>
                              <p:cond delay="13000"/>
                            </p:stCondLst>
                            <p:childTnLst>
                              <p:par>
                                <p:cTn id="135" presetID="23" presetClass="entr" presetSubtype="272" fill="hold" grpId="0" nodeType="afterEffect">
                                  <p:stCondLst>
                                    <p:cond delay="0"/>
                                  </p:stCondLst>
                                  <p:childTnLst>
                                    <p:set>
                                      <p:cBhvr>
                                        <p:cTn id="136" dur="1" fill="hold">
                                          <p:stCondLst>
                                            <p:cond delay="0"/>
                                          </p:stCondLst>
                                        </p:cTn>
                                        <p:tgtEl>
                                          <p:spTgt spid="182404"/>
                                        </p:tgtEl>
                                        <p:attrNameLst>
                                          <p:attrName>style.visibility</p:attrName>
                                        </p:attrNameLst>
                                      </p:cBhvr>
                                      <p:to>
                                        <p:strVal val="visible"/>
                                      </p:to>
                                    </p:set>
                                    <p:anim calcmode="lin" valueType="num">
                                      <p:cBhvr>
                                        <p:cTn id="137" dur="500" fill="hold"/>
                                        <p:tgtEl>
                                          <p:spTgt spid="182404"/>
                                        </p:tgtEl>
                                        <p:attrNameLst>
                                          <p:attrName>ppt_w</p:attrName>
                                        </p:attrNameLst>
                                      </p:cBhvr>
                                      <p:tavLst>
                                        <p:tav tm="0">
                                          <p:val>
                                            <p:strVal val="2/3*#ppt_w"/>
                                          </p:val>
                                        </p:tav>
                                        <p:tav tm="100000">
                                          <p:val>
                                            <p:strVal val="#ppt_w"/>
                                          </p:val>
                                        </p:tav>
                                      </p:tavLst>
                                    </p:anim>
                                    <p:anim calcmode="lin" valueType="num">
                                      <p:cBhvr>
                                        <p:cTn id="138" dur="500" fill="hold"/>
                                        <p:tgtEl>
                                          <p:spTgt spid="182404"/>
                                        </p:tgtEl>
                                        <p:attrNameLst>
                                          <p:attrName>ppt_h</p:attrName>
                                        </p:attrNameLst>
                                      </p:cBhvr>
                                      <p:tavLst>
                                        <p:tav tm="0">
                                          <p:val>
                                            <p:strVal val="2/3*#ppt_h"/>
                                          </p:val>
                                        </p:tav>
                                        <p:tav tm="100000">
                                          <p:val>
                                            <p:strVal val="#ppt_h"/>
                                          </p:val>
                                        </p:tav>
                                      </p:tavLst>
                                    </p:anim>
                                  </p:childTnLst>
                                </p:cTn>
                              </p:par>
                            </p:childTnLst>
                          </p:cTn>
                        </p:par>
                        <p:par>
                          <p:cTn id="139" fill="hold" nodeType="afterGroup">
                            <p:stCondLst>
                              <p:cond delay="13500"/>
                            </p:stCondLst>
                            <p:childTnLst>
                              <p:par>
                                <p:cTn id="140" presetID="23" presetClass="entr" presetSubtype="272" fill="hold" grpId="0" nodeType="afterEffect">
                                  <p:stCondLst>
                                    <p:cond delay="0"/>
                                  </p:stCondLst>
                                  <p:childTnLst>
                                    <p:set>
                                      <p:cBhvr>
                                        <p:cTn id="141" dur="1" fill="hold">
                                          <p:stCondLst>
                                            <p:cond delay="0"/>
                                          </p:stCondLst>
                                        </p:cTn>
                                        <p:tgtEl>
                                          <p:spTgt spid="182405"/>
                                        </p:tgtEl>
                                        <p:attrNameLst>
                                          <p:attrName>style.visibility</p:attrName>
                                        </p:attrNameLst>
                                      </p:cBhvr>
                                      <p:to>
                                        <p:strVal val="visible"/>
                                      </p:to>
                                    </p:set>
                                    <p:anim calcmode="lin" valueType="num">
                                      <p:cBhvr>
                                        <p:cTn id="142" dur="500" fill="hold"/>
                                        <p:tgtEl>
                                          <p:spTgt spid="182405"/>
                                        </p:tgtEl>
                                        <p:attrNameLst>
                                          <p:attrName>ppt_w</p:attrName>
                                        </p:attrNameLst>
                                      </p:cBhvr>
                                      <p:tavLst>
                                        <p:tav tm="0">
                                          <p:val>
                                            <p:strVal val="2/3*#ppt_w"/>
                                          </p:val>
                                        </p:tav>
                                        <p:tav tm="100000">
                                          <p:val>
                                            <p:strVal val="#ppt_w"/>
                                          </p:val>
                                        </p:tav>
                                      </p:tavLst>
                                    </p:anim>
                                    <p:anim calcmode="lin" valueType="num">
                                      <p:cBhvr>
                                        <p:cTn id="143" dur="500" fill="hold"/>
                                        <p:tgtEl>
                                          <p:spTgt spid="18240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7586" name="Picture 23" descr="before_split"/>
          <p:cNvPicPr>
            <a:picLocks noChangeAspect="1" noChangeArrowheads="1"/>
          </p:cNvPicPr>
          <p:nvPr/>
        </p:nvPicPr>
        <p:blipFill>
          <a:blip r:embed="rId2"/>
          <a:stretch/>
        </p:blipFill>
        <p:spPr bwMode="auto">
          <a:xfrm>
            <a:off x="6516688" y="3500438"/>
            <a:ext cx="1260475" cy="1368425"/>
          </a:xfrm>
          <a:prstGeom prst="rect">
            <a:avLst/>
          </a:prstGeom>
          <a:noFill/>
          <a:ln>
            <a:noFill/>
          </a:ln>
        </p:spPr>
      </p:pic>
      <p:sp>
        <p:nvSpPr>
          <p:cNvPr id="140290" name="Rectangle 2"/>
          <p:cNvSpPr>
            <a:spLocks noChangeArrowheads="1" noGrp="1" noRot="1"/>
          </p:cNvSpPr>
          <p:nvPr>
            <p:ph type="title"/>
          </p:nvPr>
        </p:nvSpPr>
        <p:spPr bwMode="auto"/>
        <p:txBody>
          <a:bodyPr/>
          <a:lstStyle/>
          <a:p>
            <a:pPr>
              <a:defRPr/>
            </a:pPr>
            <a:r>
              <a:rPr lang="ru-RU"/>
              <a:t>Что необходимо определить</a:t>
            </a:r>
            <a:r>
              <a:rPr lang="en-US"/>
              <a:t> 3</a:t>
            </a:r>
            <a:endParaRPr lang="ru-RU"/>
          </a:p>
        </p:txBody>
      </p:sp>
      <p:sp>
        <p:nvSpPr>
          <p:cNvPr id="140291" name="Rectangle 3"/>
          <p:cNvSpPr>
            <a:spLocks noChangeArrowheads="1" noGrp="1"/>
          </p:cNvSpPr>
          <p:nvPr>
            <p:ph type="body" idx="1"/>
          </p:nvPr>
        </p:nvSpPr>
        <p:spPr bwMode="auto"/>
        <p:txBody>
          <a:bodyPr/>
          <a:lstStyle/>
          <a:p>
            <a:pPr lvl="1">
              <a:defRPr/>
            </a:pPr>
            <a:r>
              <a:rPr lang="ru-RU" sz="2400"/>
              <a:t>Правило разделения областей </a:t>
            </a:r>
            <a:r>
              <a:rPr lang="en-US" sz="2400"/>
              <a:t>– </a:t>
            </a:r>
            <a:r>
              <a:rPr lang="ru-RU" sz="2400"/>
              <a:t>более умно</a:t>
            </a:r>
            <a:endParaRPr/>
          </a:p>
          <a:p>
            <a:pPr lvl="2">
              <a:defRPr/>
            </a:pPr>
            <a:r>
              <a:rPr lang="ru-RU" sz="2000"/>
              <a:t>Найти в гистограмме пики, разделить гистограмму по ним </a:t>
            </a:r>
            <a:endParaRPr/>
          </a:p>
          <a:p>
            <a:pPr lvl="2">
              <a:defRPr/>
            </a:pPr>
            <a:r>
              <a:rPr lang="ru-RU" sz="2000"/>
              <a:t>Для каждой части гистограммы найти связные компоненты – это будут новые области</a:t>
            </a:r>
            <a:endParaRPr lang="en-GB" sz="2000"/>
          </a:p>
        </p:txBody>
      </p:sp>
      <p:sp>
        <p:nvSpPr>
          <p:cNvPr id="67589" name="Text Box 14"/>
          <p:cNvSpPr txBox="1">
            <a:spLocks noChangeArrowheads="1"/>
          </p:cNvSpPr>
          <p:nvPr/>
        </p:nvSpPr>
        <p:spPr bwMode="auto">
          <a:xfrm>
            <a:off x="1331913" y="5805488"/>
            <a:ext cx="7127875"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spcBef>
                <a:spcPts val="0"/>
              </a:spcBef>
              <a:defRPr/>
            </a:pPr>
            <a:r>
              <a:rPr lang="ru-RU" sz="2000">
                <a:solidFill>
                  <a:schemeClr val="accent2"/>
                </a:solidFill>
              </a:rPr>
              <a:t>Реализовать сложнее, работает дольше</a:t>
            </a:r>
            <a:endParaRPr/>
          </a:p>
        </p:txBody>
      </p:sp>
      <p:pic>
        <p:nvPicPr>
          <p:cNvPr id="67590" name="Picture 15" descr="before_split"/>
          <p:cNvPicPr>
            <a:picLocks noChangeAspect="1" noChangeArrowheads="1"/>
          </p:cNvPicPr>
          <p:nvPr/>
        </p:nvPicPr>
        <p:blipFill>
          <a:blip r:embed="rId2"/>
          <a:stretch/>
        </p:blipFill>
        <p:spPr bwMode="auto">
          <a:xfrm>
            <a:off x="1763713" y="3500438"/>
            <a:ext cx="1260475" cy="1368425"/>
          </a:xfrm>
          <a:prstGeom prst="rect">
            <a:avLst/>
          </a:prstGeom>
          <a:noFill/>
          <a:ln>
            <a:noFill/>
          </a:ln>
        </p:spPr>
      </p:pic>
      <p:pic>
        <p:nvPicPr>
          <p:cNvPr id="67591" name="Picture 16" descr="hist_before_split"/>
          <p:cNvPicPr>
            <a:picLocks noChangeAspect="1" noChangeArrowheads="1"/>
          </p:cNvPicPr>
          <p:nvPr/>
        </p:nvPicPr>
        <p:blipFill>
          <a:blip r:embed="rId3"/>
          <a:stretch/>
        </p:blipFill>
        <p:spPr bwMode="auto">
          <a:xfrm>
            <a:off x="3132138" y="3500438"/>
            <a:ext cx="3203575" cy="1500187"/>
          </a:xfrm>
          <a:prstGeom prst="rect">
            <a:avLst/>
          </a:prstGeom>
          <a:noFill/>
          <a:ln>
            <a:noFill/>
          </a:ln>
        </p:spPr>
      </p:pic>
      <p:sp>
        <p:nvSpPr>
          <p:cNvPr id="140315" name="Line 27"/>
          <p:cNvSpPr>
            <a:spLocks noChangeShapeType="1"/>
          </p:cNvSpPr>
          <p:nvPr/>
        </p:nvSpPr>
        <p:spPr bwMode="auto">
          <a:xfrm>
            <a:off x="4605338" y="3429000"/>
            <a:ext cx="0" cy="1944688"/>
          </a:xfrm>
          <a:prstGeom prst="line">
            <a:avLst/>
          </a:prstGeom>
          <a:noFill/>
          <a:ln w="12700">
            <a:solidFill>
              <a:schemeClr val="hlink"/>
            </a:solidFill>
            <a:prstDash val="dash"/>
            <a:round/>
            <a:headEnd/>
            <a:tailEnd/>
          </a:ln>
        </p:spPr>
        <p:txBody>
          <a:bodyPr wrap="none" anchor="ctr"/>
          <a:lstStyle/>
          <a:p>
            <a:pPr>
              <a:defRPr/>
            </a:pPr>
            <a:endParaRPr lang="ru-RU"/>
          </a:p>
        </p:txBody>
      </p:sp>
      <p:sp>
        <p:nvSpPr>
          <p:cNvPr id="140316" name="Line 28"/>
          <p:cNvSpPr>
            <a:spLocks noChangeShapeType="1"/>
          </p:cNvSpPr>
          <p:nvPr/>
        </p:nvSpPr>
        <p:spPr bwMode="auto">
          <a:xfrm>
            <a:off x="5219700" y="3429000"/>
            <a:ext cx="0" cy="1944688"/>
          </a:xfrm>
          <a:prstGeom prst="line">
            <a:avLst/>
          </a:prstGeom>
          <a:noFill/>
          <a:ln w="12700">
            <a:solidFill>
              <a:schemeClr val="hlink"/>
            </a:solidFill>
            <a:prstDash val="dash"/>
            <a:round/>
            <a:headEnd/>
            <a:tailEnd/>
          </a:ln>
        </p:spPr>
        <p:txBody>
          <a:bodyPr wrap="none" anchor="ctr"/>
          <a:lstStyle/>
          <a:p>
            <a:pPr>
              <a:defRPr/>
            </a:pPr>
            <a:endParaRPr lang="ru-RU"/>
          </a:p>
        </p:txBody>
      </p:sp>
      <p:pic>
        <p:nvPicPr>
          <p:cNvPr id="140321" name="Picture 33" descr="peak2"/>
          <p:cNvPicPr>
            <a:picLocks noChangeAspect="1" noChangeArrowheads="1"/>
          </p:cNvPicPr>
          <p:nvPr/>
        </p:nvPicPr>
        <p:blipFill>
          <a:blip r:embed="rId4">
            <a:clrChange>
              <a:clrFrom>
                <a:srgbClr val="000200"/>
              </a:clrFrom>
              <a:clrTo>
                <a:srgbClr val="000200">
                  <a:alpha val="0"/>
                </a:srgbClr>
              </a:clrTo>
            </a:clrChange>
          </a:blip>
          <a:stretch/>
        </p:blipFill>
        <p:spPr bwMode="auto">
          <a:xfrm>
            <a:off x="6507163" y="3500438"/>
            <a:ext cx="1271587" cy="1381125"/>
          </a:xfrm>
          <a:prstGeom prst="rect">
            <a:avLst/>
          </a:prstGeom>
          <a:noFill/>
          <a:ln>
            <a:noFill/>
          </a:ln>
        </p:spPr>
      </p:pic>
      <p:pic>
        <p:nvPicPr>
          <p:cNvPr id="140314" name="Picture 26" descr="peak3"/>
          <p:cNvPicPr>
            <a:picLocks noChangeAspect="1" noChangeArrowheads="1"/>
          </p:cNvPicPr>
          <p:nvPr/>
        </p:nvPicPr>
        <p:blipFill>
          <a:blip r:embed="rId5">
            <a:clrChange>
              <a:clrFrom>
                <a:srgbClr val="000000"/>
              </a:clrFrom>
              <a:clrTo>
                <a:srgbClr val="000000">
                  <a:alpha val="0"/>
                </a:srgbClr>
              </a:clrTo>
            </a:clrChange>
          </a:blip>
          <a:stretch/>
        </p:blipFill>
        <p:spPr bwMode="auto">
          <a:xfrm>
            <a:off x="6502400" y="3497263"/>
            <a:ext cx="1277938" cy="1387475"/>
          </a:xfrm>
          <a:prstGeom prst="rect">
            <a:avLst/>
          </a:prstGeom>
          <a:noFill/>
          <a:ln>
            <a:noFill/>
          </a:ln>
        </p:spPr>
      </p:pic>
      <p:pic>
        <p:nvPicPr>
          <p:cNvPr id="140320" name="Picture 32" descr="peak1"/>
          <p:cNvPicPr>
            <a:picLocks noChangeAspect="1" noChangeArrowheads="1"/>
          </p:cNvPicPr>
          <p:nvPr/>
        </p:nvPicPr>
        <p:blipFill>
          <a:blip r:embed="rId6">
            <a:clrChange>
              <a:clrFrom>
                <a:srgbClr val="000000"/>
              </a:clrFrom>
              <a:clrTo>
                <a:srgbClr val="000000">
                  <a:alpha val="0"/>
                </a:srgbClr>
              </a:clrTo>
            </a:clrChange>
          </a:blip>
          <a:stretch/>
        </p:blipFill>
        <p:spPr bwMode="auto">
          <a:xfrm>
            <a:off x="6518275" y="3505199"/>
            <a:ext cx="1270000" cy="1379538"/>
          </a:xfrm>
          <a:prstGeom prst="rect">
            <a:avLst/>
          </a:prstGeom>
          <a:noFill/>
          <a:ln>
            <a:noFill/>
          </a:ln>
        </p:spPr>
      </p:pic>
      <p:sp>
        <p:nvSpPr>
          <p:cNvPr id="140322" name="Line 34"/>
          <p:cNvSpPr>
            <a:spLocks noChangeShapeType="1"/>
          </p:cNvSpPr>
          <p:nvPr/>
        </p:nvSpPr>
        <p:spPr bwMode="auto">
          <a:xfrm>
            <a:off x="3203575" y="5084763"/>
            <a:ext cx="1368425"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140323" name="Line 35"/>
          <p:cNvSpPr>
            <a:spLocks noChangeShapeType="1"/>
          </p:cNvSpPr>
          <p:nvPr/>
        </p:nvSpPr>
        <p:spPr bwMode="auto">
          <a:xfrm>
            <a:off x="4643438" y="5084763"/>
            <a:ext cx="576262" cy="0"/>
          </a:xfrm>
          <a:prstGeom prst="line">
            <a:avLst/>
          </a:prstGeom>
          <a:noFill/>
          <a:ln w="9525">
            <a:solidFill>
              <a:schemeClr val="tx1"/>
            </a:solidFill>
            <a:round/>
            <a:headEnd/>
            <a:tailEnd type="triangle" w="med" len="med"/>
          </a:ln>
        </p:spPr>
        <p:txBody>
          <a:bodyPr wrap="none" anchor="ctr"/>
          <a:lstStyle/>
          <a:p>
            <a:pPr>
              <a:defRPr/>
            </a:pPr>
            <a:endParaRPr lang="ru-RU"/>
          </a:p>
        </p:txBody>
      </p:sp>
      <p:sp>
        <p:nvSpPr>
          <p:cNvPr id="140324" name="Line 36"/>
          <p:cNvSpPr>
            <a:spLocks noChangeShapeType="1"/>
          </p:cNvSpPr>
          <p:nvPr/>
        </p:nvSpPr>
        <p:spPr bwMode="auto">
          <a:xfrm>
            <a:off x="5292725" y="5084763"/>
            <a:ext cx="935038" cy="0"/>
          </a:xfrm>
          <a:prstGeom prst="line">
            <a:avLst/>
          </a:prstGeom>
          <a:noFill/>
          <a:ln w="9525">
            <a:solidFill>
              <a:schemeClr val="tx1"/>
            </a:solidFill>
            <a:round/>
            <a:headEnd/>
            <a:tailEnd type="triangle" w="med" len="med"/>
          </a:ln>
        </p:spPr>
        <p:txBody>
          <a:bodyPr wrap="none" anchor="ct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0322"/>
                                        </p:tgtEl>
                                        <p:attrNameLst>
                                          <p:attrName>style.visibility</p:attrName>
                                        </p:attrNameLst>
                                      </p:cBhvr>
                                      <p:to>
                                        <p:strVal val="visible"/>
                                      </p:to>
                                    </p:set>
                                    <p:animEffect transition="in" filter="wipe(left)">
                                      <p:cBhvr>
                                        <p:cTn id="7" dur="500"/>
                                        <p:tgtEl>
                                          <p:spTgt spid="140322"/>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40315"/>
                                        </p:tgtEl>
                                        <p:attrNameLst>
                                          <p:attrName>style.visibility</p:attrName>
                                        </p:attrNameLst>
                                      </p:cBhvr>
                                      <p:to>
                                        <p:strVal val="visible"/>
                                      </p:to>
                                    </p:set>
                                    <p:animEffect transition="in" filter="wipe(down)">
                                      <p:cBhvr>
                                        <p:cTn id="11" dur="500"/>
                                        <p:tgtEl>
                                          <p:spTgt spid="1403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40320"/>
                                        </p:tgtEl>
                                        <p:attrNameLst>
                                          <p:attrName>style.visibility</p:attrName>
                                        </p:attrNameLst>
                                      </p:cBhvr>
                                      <p:to>
                                        <p:strVal val="visible"/>
                                      </p:to>
                                    </p:set>
                                    <p:animEffect transition="in" filter="wipe(down)">
                                      <p:cBhvr>
                                        <p:cTn id="16" dur="500"/>
                                        <p:tgtEl>
                                          <p:spTgt spid="1403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0323"/>
                                        </p:tgtEl>
                                        <p:attrNameLst>
                                          <p:attrName>style.visibility</p:attrName>
                                        </p:attrNameLst>
                                      </p:cBhvr>
                                      <p:to>
                                        <p:strVal val="visible"/>
                                      </p:to>
                                    </p:set>
                                    <p:animEffect transition="in" filter="wipe(left)">
                                      <p:cBhvr>
                                        <p:cTn id="21" dur="500"/>
                                        <p:tgtEl>
                                          <p:spTgt spid="140323"/>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140316"/>
                                        </p:tgtEl>
                                        <p:attrNameLst>
                                          <p:attrName>style.visibility</p:attrName>
                                        </p:attrNameLst>
                                      </p:cBhvr>
                                      <p:to>
                                        <p:strVal val="visible"/>
                                      </p:to>
                                    </p:set>
                                    <p:animEffect transition="in" filter="wipe(down)">
                                      <p:cBhvr>
                                        <p:cTn id="25" dur="500"/>
                                        <p:tgtEl>
                                          <p:spTgt spid="1403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140321"/>
                                        </p:tgtEl>
                                        <p:attrNameLst>
                                          <p:attrName>style.visibility</p:attrName>
                                        </p:attrNameLst>
                                      </p:cBhvr>
                                      <p:to>
                                        <p:strVal val="visible"/>
                                      </p:to>
                                    </p:set>
                                    <p:animEffect transition="in" filter="wipe(down)">
                                      <p:cBhvr>
                                        <p:cTn id="30" dur="500"/>
                                        <p:tgtEl>
                                          <p:spTgt spid="1403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0324"/>
                                        </p:tgtEl>
                                        <p:attrNameLst>
                                          <p:attrName>style.visibility</p:attrName>
                                        </p:attrNameLst>
                                      </p:cBhvr>
                                      <p:to>
                                        <p:strVal val="visible"/>
                                      </p:to>
                                    </p:set>
                                    <p:animEffect transition="in" filter="wipe(left)">
                                      <p:cBhvr>
                                        <p:cTn id="35" dur="500"/>
                                        <p:tgtEl>
                                          <p:spTgt spid="1403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140314"/>
                                        </p:tgtEl>
                                        <p:attrNameLst>
                                          <p:attrName>style.visibility</p:attrName>
                                        </p:attrNameLst>
                                      </p:cBhvr>
                                      <p:to>
                                        <p:strVal val="visible"/>
                                      </p:to>
                                    </p:set>
                                    <p:animEffect transition="in" filter="wipe(down)">
                                      <p:cBhvr>
                                        <p:cTn id="40" dur="500"/>
                                        <p:tgtEl>
                                          <p:spTgt spid="140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a:t>Данные конкурсов</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Содержимое 7"/>
          <p:cNvSpPr>
            <a:spLocks noGrp="1"/>
          </p:cNvSpPr>
          <p:nvPr>
            <p:ph sz="quarter" idx="1"/>
          </p:nvPr>
        </p:nvSpPr>
        <p:spPr bwMode="auto"/>
        <p:txBody>
          <a:bodyPr>
            <a:normAutofit fontScale="70000" lnSpcReduction="20000"/>
          </a:bodyPr>
          <a:lstStyle/>
          <a:p>
            <a:pPr>
              <a:defRPr/>
            </a:pPr>
            <a:r>
              <a:rPr lang="en-US"/>
              <a:t> </a:t>
            </a:r>
            <a:r>
              <a:rPr lang="en-US" u="sng">
                <a:hlinkClick r:id="rId2" tooltip="http://www.visceral.eu/"/>
              </a:rPr>
              <a:t>http://www.visceral.eu/</a:t>
            </a:r>
            <a:r>
              <a:rPr lang="ru-RU"/>
              <a:t> </a:t>
            </a:r>
            <a:r>
              <a:rPr lang="en-US" b="1"/>
              <a:t>Visual Concept Extraction Challenge in Radiology</a:t>
            </a:r>
            <a:r>
              <a:rPr lang="en-US"/>
              <a:t> </a:t>
            </a:r>
            <a:endParaRPr lang="ru-RU"/>
          </a:p>
          <a:p>
            <a:pPr>
              <a:defRPr/>
            </a:pPr>
            <a:r>
              <a:rPr lang="en-US" u="sng">
                <a:hlinkClick r:id="rId3" tooltip="http://www.grand-challenge.org/"/>
              </a:rPr>
              <a:t>http://www.grand-challenge.org/</a:t>
            </a:r>
            <a:r>
              <a:rPr lang="ru-RU"/>
              <a:t> </a:t>
            </a:r>
            <a:r>
              <a:rPr lang="en-US" b="1"/>
              <a:t>Grand Challenges in Biomedical Image Analysis</a:t>
            </a:r>
            <a:endParaRPr lang="ru-RU" b="1"/>
          </a:p>
          <a:p>
            <a:pPr>
              <a:defRPr/>
            </a:pPr>
            <a:r>
              <a:rPr lang="en-US" u="sng">
                <a:hlinkClick r:id="rId4" tooltip="http://dreamchallenges.org/"/>
              </a:rPr>
              <a:t>http://dreamchallenges.org/</a:t>
            </a:r>
            <a:r>
              <a:rPr lang="ru-RU"/>
              <a:t> </a:t>
            </a:r>
            <a:r>
              <a:rPr lang="en-US" b="1"/>
              <a:t>Dream Challenges</a:t>
            </a:r>
            <a:endParaRPr lang="ru-RU" b="1"/>
          </a:p>
          <a:p>
            <a:pPr>
              <a:defRPr/>
            </a:pPr>
            <a:r>
              <a:rPr lang="en-US" u="sng">
                <a:hlinkClick r:id="rId5" tooltip="https://www.kaggle.com/c/diabetic-retinopathy-detection"/>
              </a:rPr>
              <a:t>https://www.kaggle.com/c/diabetic-retinopathy-detection</a:t>
            </a:r>
            <a:r>
              <a:rPr lang="ru-RU"/>
              <a:t> </a:t>
            </a:r>
            <a:r>
              <a:rPr lang="en-US" b="1"/>
              <a:t>Kaggle</a:t>
            </a:r>
            <a:r>
              <a:rPr lang="en-US" b="1"/>
              <a:t> diabetic retinopathy</a:t>
            </a:r>
            <a:endParaRPr lang="ru-RU" b="1"/>
          </a:p>
          <a:p>
            <a:pPr>
              <a:defRPr/>
            </a:pPr>
            <a:r>
              <a:rPr lang="en-US" u="sng">
                <a:hlinkClick r:id="rId6" tooltip="https://www.kaggle.com/c/intel-mobileodt-cervical-cancer-screening/data"/>
              </a:rPr>
              <a:t>https://www.kaggle.com/c/intel-mobileodt-cervical-cancer-screening/data</a:t>
            </a:r>
            <a:r>
              <a:rPr lang="ru-RU"/>
              <a:t> </a:t>
            </a:r>
            <a:r>
              <a:rPr lang="en-US" b="1"/>
              <a:t>Cervical Cancer Screening</a:t>
            </a:r>
            <a:endParaRPr lang="ru-RU" b="1"/>
          </a:p>
          <a:p>
            <a:pPr>
              <a:defRPr/>
            </a:pPr>
            <a:r>
              <a:rPr lang="en-US" u="sng">
                <a:hlinkClick r:id="rId7" tooltip="http://www.ia.unc.edu/MSseg/"/>
              </a:rPr>
              <a:t>http://www.ia.unc.edu/MSseg/</a:t>
            </a:r>
            <a:r>
              <a:rPr lang="ru-RU"/>
              <a:t> </a:t>
            </a:r>
            <a:r>
              <a:rPr lang="en-US" b="1"/>
              <a:t>Multiple sclerosis lesion segmentation</a:t>
            </a:r>
            <a:endParaRPr lang="ru-RU" b="1"/>
          </a:p>
          <a:p>
            <a:pPr>
              <a:defRPr/>
            </a:pPr>
            <a:r>
              <a:rPr lang="en-US" u="sng">
                <a:hlinkClick r:id="rId8" tooltip="http://braintumorsegmentation.org/"/>
              </a:rPr>
              <a:t>http://braintumorsegmentation.org/</a:t>
            </a:r>
            <a:r>
              <a:rPr lang="ru-RU" u="sng"/>
              <a:t> </a:t>
            </a:r>
            <a:r>
              <a:rPr lang="en-US" b="1"/>
              <a:t>Multimodal Brain Tumor Segmentation Challenge</a:t>
            </a:r>
            <a:endParaRPr lang="ru-RU" b="1"/>
          </a:p>
          <a:p>
            <a:pPr>
              <a:defRPr/>
            </a:pPr>
            <a:r>
              <a:rPr lang="en-US" u="sng">
                <a:hlinkClick r:id="rId9" tooltip="http://coding4cancer.org/"/>
              </a:rPr>
              <a:t>http://coding4cancer.org/</a:t>
            </a:r>
            <a:r>
              <a:rPr lang="ru-RU"/>
              <a:t> </a:t>
            </a:r>
            <a:r>
              <a:rPr lang="en-US" b="1"/>
              <a:t>Coding4Cancer</a:t>
            </a:r>
            <a:endParaRPr lang="ru-RU" b="1"/>
          </a:p>
          <a:p>
            <a:pPr>
              <a:defRPr/>
            </a:pPr>
            <a:r>
              <a:rPr lang="en-US" b="1"/>
              <a:t>Challenges track in MICCAI Conference</a:t>
            </a:r>
            <a:endParaRPr lang="ru-RU" b="1"/>
          </a:p>
          <a:p>
            <a:pPr>
              <a:defRPr/>
            </a:pPr>
            <a:r>
              <a:rPr lang="en-US" b="1"/>
              <a:t>International Symposium on Biomedical Imaging (ISBI)</a:t>
            </a:r>
            <a:endParaRPr lang="ru-RU" b="1"/>
          </a:p>
          <a:p>
            <a:pPr>
              <a:defRPr/>
            </a:pPr>
            <a:r>
              <a:rPr lang="ru-RU" b="1"/>
              <a:t> </a:t>
            </a:r>
            <a:r>
              <a:rPr lang="en-US" u="sng">
                <a:hlinkClick r:id="rId10" tooltip="https://continuousregistration.grand-challenge.org/home/"/>
              </a:rPr>
              <a:t>https://continuousregistration.grand-challenge.org/home/ </a:t>
            </a:r>
            <a:r>
              <a:rPr lang="ru-RU"/>
              <a:t> </a:t>
            </a:r>
            <a:r>
              <a:rPr lang="en-US" b="1"/>
              <a:t>Continuous Registration Challenge (CRC)</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858" name="Rectangle 2"/>
          <p:cNvSpPr>
            <a:spLocks noChangeArrowheads="1" noGrp="1" noRot="1"/>
          </p:cNvSpPr>
          <p:nvPr>
            <p:ph type="title"/>
          </p:nvPr>
        </p:nvSpPr>
        <p:spPr bwMode="auto"/>
        <p:txBody>
          <a:bodyPr/>
          <a:lstStyle/>
          <a:p>
            <a:pPr>
              <a:defRPr/>
            </a:pPr>
            <a:r>
              <a:rPr lang="ru-RU">
                <a:solidFill>
                  <a:srgbClr val="FFFF00"/>
                </a:solidFill>
              </a:rPr>
              <a:t>Слияние областей</a:t>
            </a:r>
            <a:endParaRPr/>
          </a:p>
        </p:txBody>
      </p:sp>
      <p:sp>
        <p:nvSpPr>
          <p:cNvPr id="121859" name="Rectangle 3"/>
          <p:cNvSpPr>
            <a:spLocks noChangeArrowheads="1" noGrp="1"/>
          </p:cNvSpPr>
          <p:nvPr>
            <p:ph type="body" idx="1"/>
          </p:nvPr>
        </p:nvSpPr>
        <p:spPr bwMode="auto"/>
        <p:txBody>
          <a:bodyPr/>
          <a:lstStyle/>
          <a:p>
            <a:pPr marL="577849" indent="-577849">
              <a:lnSpc>
                <a:spcPct val="80000"/>
              </a:lnSpc>
              <a:buClr>
                <a:schemeClr val="tx1"/>
              </a:buClr>
              <a:buFontTx/>
              <a:buAutoNum type="arabicPeriod"/>
              <a:defRPr/>
            </a:pPr>
            <a:r>
              <a:rPr lang="ru-RU" sz="2800"/>
              <a:t>Первый шаг – каждый пиксель это отдельная область, поместить все области в стек </a:t>
            </a:r>
            <a:br>
              <a:rPr lang="ru-RU" sz="2800"/>
            </a:br>
            <a:endParaRPr lang="en-US" sz="2800"/>
          </a:p>
          <a:p>
            <a:pPr marL="577849" indent="-577849">
              <a:lnSpc>
                <a:spcPct val="80000"/>
              </a:lnSpc>
              <a:buClr>
                <a:schemeClr val="tx1"/>
              </a:buClr>
              <a:buFontTx/>
              <a:buAutoNum type="arabicPeriod"/>
              <a:defRPr/>
            </a:pPr>
            <a:r>
              <a:rPr lang="ru-RU" sz="2800"/>
              <a:t>Пока стек не пуст</a:t>
            </a:r>
            <a:endParaRPr lang="en-US" sz="2800"/>
          </a:p>
          <a:p>
            <a:pPr marL="952500" lvl="1" indent="-495300">
              <a:lnSpc>
                <a:spcPct val="80000"/>
              </a:lnSpc>
              <a:buClr>
                <a:schemeClr val="tx1"/>
              </a:buClr>
              <a:buFontTx/>
              <a:buAutoNum type="romanLcPeriod"/>
              <a:defRPr/>
            </a:pPr>
            <a:r>
              <a:rPr lang="ru-RU" sz="2400"/>
              <a:t>Взять область </a:t>
            </a:r>
            <a:r>
              <a:rPr lang="en-US" sz="2400" i="1"/>
              <a:t>S</a:t>
            </a:r>
            <a:r>
              <a:rPr lang="en-US" sz="2400"/>
              <a:t> </a:t>
            </a:r>
            <a:r>
              <a:rPr lang="ru-RU" sz="2400"/>
              <a:t>из стека, для всех соседних областей</a:t>
            </a:r>
            <a:r>
              <a:rPr lang="en-US" sz="2400"/>
              <a:t> </a:t>
            </a:r>
            <a:r>
              <a:rPr lang="en-US" sz="2400" i="1"/>
              <a:t>S</a:t>
            </a:r>
            <a:r>
              <a:rPr lang="en-US" sz="2400" i="1" baseline="-25000"/>
              <a:t>i</a:t>
            </a:r>
            <a:r>
              <a:rPr lang="ru-RU" sz="2400"/>
              <a:t>:</a:t>
            </a:r>
            <a:endParaRPr lang="en-US" sz="2400"/>
          </a:p>
          <a:p>
            <a:pPr marL="1327150" lvl="2" indent="-412750">
              <a:lnSpc>
                <a:spcPct val="80000"/>
              </a:lnSpc>
              <a:defRPr/>
            </a:pPr>
            <a:r>
              <a:rPr lang="ru-RU" sz="2000"/>
              <a:t>Проверить </a:t>
            </a:r>
            <a:r>
              <a:rPr lang="en-US" sz="2000" i="1"/>
              <a:t>S’=S</a:t>
            </a:r>
            <a:r>
              <a:rPr lang="ru-RU" sz="2000"/>
              <a:t> </a:t>
            </a:r>
            <a:r>
              <a:rPr lang="en-US" sz="2000"/>
              <a:t>U </a:t>
            </a:r>
            <a:r>
              <a:rPr lang="en-US" sz="2000" i="1"/>
              <a:t>S</a:t>
            </a:r>
            <a:r>
              <a:rPr lang="en-US" sz="2000" i="1" baseline="-25000"/>
              <a:t>i</a:t>
            </a:r>
            <a:r>
              <a:rPr lang="en-US" sz="2000"/>
              <a:t> </a:t>
            </a:r>
            <a:r>
              <a:rPr lang="ru-RU" sz="2000"/>
              <a:t>на однородность</a:t>
            </a:r>
            <a:endParaRPr lang="en-US" sz="2000"/>
          </a:p>
          <a:p>
            <a:pPr marL="1327150" lvl="2" indent="-412750">
              <a:lnSpc>
                <a:spcPct val="80000"/>
              </a:lnSpc>
              <a:defRPr/>
            </a:pPr>
            <a:r>
              <a:rPr lang="ru-RU" sz="2000"/>
              <a:t>Если </a:t>
            </a:r>
            <a:r>
              <a:rPr lang="en-US" sz="2000" i="1"/>
              <a:t>S’</a:t>
            </a:r>
            <a:r>
              <a:rPr lang="ru-RU" sz="2000" i="1"/>
              <a:t> </a:t>
            </a:r>
            <a:r>
              <a:rPr lang="ru-RU" sz="2000"/>
              <a:t>однородна - </a:t>
            </a:r>
            <a:endParaRPr/>
          </a:p>
          <a:p>
            <a:pPr marL="1743075" lvl="3" indent="-371475">
              <a:lnSpc>
                <a:spcPct val="80000"/>
              </a:lnSpc>
              <a:defRPr/>
            </a:pPr>
            <a:r>
              <a:rPr lang="ru-RU" sz="1800"/>
              <a:t>Слить </a:t>
            </a:r>
            <a:r>
              <a:rPr lang="en-US" sz="1800" i="1"/>
              <a:t>S</a:t>
            </a:r>
            <a:r>
              <a:rPr lang="ru-RU" sz="1800"/>
              <a:t> и</a:t>
            </a:r>
            <a:r>
              <a:rPr lang="en-US" sz="1800"/>
              <a:t> </a:t>
            </a:r>
            <a:r>
              <a:rPr lang="en-US" sz="1800" i="1"/>
              <a:t>S</a:t>
            </a:r>
            <a:r>
              <a:rPr lang="en-US" sz="1800" i="1" baseline="-25000"/>
              <a:t>i</a:t>
            </a:r>
            <a:r>
              <a:rPr lang="en-US" sz="1800"/>
              <a:t> </a:t>
            </a:r>
            <a:r>
              <a:rPr lang="ru-RU" sz="1800"/>
              <a:t>, </a:t>
            </a:r>
            <a:r>
              <a:rPr lang="en-US" sz="1800" i="1"/>
              <a:t>S’</a:t>
            </a:r>
            <a:r>
              <a:rPr lang="ru-RU" sz="1800" i="1"/>
              <a:t> </a:t>
            </a:r>
            <a:r>
              <a:rPr lang="ru-RU" sz="1800"/>
              <a:t>поместить в стек, </a:t>
            </a:r>
            <a:r>
              <a:rPr lang="en-US" sz="1800" i="1"/>
              <a:t>S</a:t>
            </a:r>
            <a:r>
              <a:rPr lang="en-US" sz="1800" i="1" baseline="-25000"/>
              <a:t>i</a:t>
            </a:r>
            <a:r>
              <a:rPr lang="ru-RU" sz="1800"/>
              <a:t> из стека удалить, перейти на 2</a:t>
            </a:r>
            <a:endParaRPr lang="en-US" sz="1800"/>
          </a:p>
          <a:p>
            <a:pPr marL="1327150" lvl="2" indent="-412750">
              <a:lnSpc>
                <a:spcPct val="80000"/>
              </a:lnSpc>
              <a:defRPr/>
            </a:pPr>
            <a:r>
              <a:rPr lang="ru-RU" sz="2000"/>
              <a:t>Если область неоднородна</a:t>
            </a:r>
            <a:endParaRPr lang="en-US" sz="2000"/>
          </a:p>
          <a:p>
            <a:pPr marL="1743075" lvl="3" indent="-371475">
              <a:lnSpc>
                <a:spcPct val="80000"/>
              </a:lnSpc>
              <a:defRPr/>
            </a:pPr>
            <a:r>
              <a:rPr lang="ru-RU" sz="1800"/>
              <a:t>Пробуем другого соседа</a:t>
            </a:r>
            <a:endParaRPr lang="en-US" sz="18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6738" name="Rectangle 2"/>
          <p:cNvSpPr>
            <a:spLocks noChangeArrowheads="1" noGrp="1" noRot="1"/>
          </p:cNvSpPr>
          <p:nvPr>
            <p:ph type="title"/>
          </p:nvPr>
        </p:nvSpPr>
        <p:spPr bwMode="auto"/>
        <p:txBody>
          <a:bodyPr/>
          <a:lstStyle/>
          <a:p>
            <a:pPr>
              <a:defRPr/>
            </a:pPr>
            <a:r>
              <a:rPr lang="ru-RU"/>
              <a:t>Алгоритм «фагоцита»</a:t>
            </a:r>
            <a:endParaRPr lang="en-US"/>
          </a:p>
        </p:txBody>
      </p:sp>
      <p:sp>
        <p:nvSpPr>
          <p:cNvPr id="116739" name="Rectangle 3"/>
          <p:cNvSpPr>
            <a:spLocks noChangeArrowheads="1" noGrp="1"/>
          </p:cNvSpPr>
          <p:nvPr>
            <p:ph type="body" idx="1"/>
          </p:nvPr>
        </p:nvSpPr>
        <p:spPr bwMode="auto"/>
        <p:txBody>
          <a:bodyPr/>
          <a:lstStyle/>
          <a:p>
            <a:pPr>
              <a:defRPr/>
            </a:pPr>
            <a:r>
              <a:rPr lang="ru-RU" sz="2800"/>
              <a:t>Истаивание границ</a:t>
            </a:r>
            <a:endParaRPr lang="en-US" sz="2800"/>
          </a:p>
          <a:p>
            <a:pPr lvl="1">
              <a:defRPr/>
            </a:pPr>
            <a:r>
              <a:rPr lang="ru-RU" sz="2400"/>
              <a:t>Убирает слабые границы</a:t>
            </a:r>
            <a:endParaRPr lang="en-US" sz="2400"/>
          </a:p>
          <a:p>
            <a:pPr>
              <a:defRPr/>
            </a:pPr>
            <a:r>
              <a:rPr lang="ru-RU" sz="2800"/>
              <a:t>«Слабость границ» определяется по разности яркостей граничных пикселей</a:t>
            </a:r>
            <a:endParaRPr lang="en-US" sz="28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287463" y="4194175"/>
          <a:ext cx="4246562" cy="658813"/>
        </p:xfrm>
        <a:graphic>
          <a:graphicData uri="http://schemas.openxmlformats.org/presentationml/2006/ole">
            <p:oleObj name="oleObj" r:id="rId3" imgW="1790700" imgH="266700" progId="Equation.3">
              <p:embed/>
              <p:pic>
                <p:nvPicPr>
                  <p:cNvPr id="305162" name=""/>
                  <p:cNvPicPr/>
                  <p:nvPr/>
                </p:nvPicPr>
                <p:blipFill>
                  <a:blip r:embed="rId2"/>
                  <a:stretch/>
                </p:blipFill>
                <p:spPr bwMode="auto">
                  <a:xfrm>
                    <a:off x="1287463" y="4194175"/>
                    <a:ext cx="4246562" cy="658813"/>
                  </a:xfrm>
                  <a:prstGeom prst="rect">
                    <a:avLst/>
                  </a:prstGeom>
                </p:spPr>
              </p:pic>
            </p:oleObj>
          </a:graphicData>
        </a:graphic>
      </p:graphicFrame>
      <p:sp>
        <p:nvSpPr>
          <p:cNvPr id="6151" name="Freeform 5"/>
          <p:cNvSpPr/>
          <p:nvPr/>
        </p:nvSpPr>
        <p:spPr bwMode="auto">
          <a:xfrm>
            <a:off x="6208713" y="3573463"/>
            <a:ext cx="1905000" cy="2120900"/>
          </a:xfrm>
          <a:custGeom>
            <a:avLst/>
            <a:gdLst>
              <a:gd name="T0" fmla="*/ 2147483647 w 1200"/>
              <a:gd name="T1" fmla="*/ 2147483647 h 1336"/>
              <a:gd name="T2" fmla="*/ 2147483647 w 1200"/>
              <a:gd name="T3" fmla="*/ 2147483647 h 1336"/>
              <a:gd name="T4" fmla="*/ 2147483647 w 1200"/>
              <a:gd name="T5" fmla="*/ 2147483647 h 1336"/>
              <a:gd name="T6" fmla="*/ 2147483647 w 1200"/>
              <a:gd name="T7" fmla="*/ 2147483647 h 1336"/>
              <a:gd name="T8" fmla="*/ 2147483647 w 1200"/>
              <a:gd name="T9" fmla="*/ 2147483647 h 1336"/>
              <a:gd name="T10" fmla="*/ 2147483647 w 1200"/>
              <a:gd name="T11" fmla="*/ 2147483647 h 1336"/>
              <a:gd name="T12" fmla="*/ 2147483647 w 1200"/>
              <a:gd name="T13" fmla="*/ 2147483647 h 1336"/>
              <a:gd name="T14" fmla="*/ 0 60000 65536"/>
              <a:gd name="T15" fmla="*/ 0 60000 65536"/>
              <a:gd name="T16" fmla="*/ 0 60000 65536"/>
              <a:gd name="T17" fmla="*/ 0 60000 65536"/>
              <a:gd name="T18" fmla="*/ 0 60000 65536"/>
              <a:gd name="T19" fmla="*/ 0 60000 65536"/>
              <a:gd name="T20" fmla="*/ 0 60000 65536"/>
              <a:gd name="T21" fmla="*/ 0 w 1200"/>
              <a:gd name="T22" fmla="*/ 0 h 1336"/>
              <a:gd name="T23" fmla="*/ 1200 w 1200"/>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1336" fill="norm" stroke="1" extrusionOk="0">
                <a:moveTo>
                  <a:pt x="8" y="808"/>
                </a:moveTo>
                <a:cubicBezTo>
                  <a:pt x="0" y="696"/>
                  <a:pt x="272" y="496"/>
                  <a:pt x="344" y="376"/>
                </a:cubicBezTo>
                <a:cubicBezTo>
                  <a:pt x="416" y="256"/>
                  <a:pt x="312" y="120"/>
                  <a:pt x="440" y="88"/>
                </a:cubicBezTo>
                <a:cubicBezTo>
                  <a:pt x="568" y="56"/>
                  <a:pt x="1024" y="0"/>
                  <a:pt x="1112" y="184"/>
                </a:cubicBezTo>
                <a:cubicBezTo>
                  <a:pt x="1200" y="368"/>
                  <a:pt x="1088" y="1048"/>
                  <a:pt x="968" y="1192"/>
                </a:cubicBezTo>
                <a:cubicBezTo>
                  <a:pt x="848" y="1336"/>
                  <a:pt x="560" y="1112"/>
                  <a:pt x="392" y="1048"/>
                </a:cubicBezTo>
                <a:cubicBezTo>
                  <a:pt x="224" y="984"/>
                  <a:pt x="16" y="920"/>
                  <a:pt x="8" y="808"/>
                </a:cubicBezTo>
                <a:close/>
              </a:path>
            </a:pathLst>
          </a:custGeom>
          <a:solidFill>
            <a:schemeClr val="accent1"/>
          </a:solidFill>
          <a:ln w="9525">
            <a:solidFill>
              <a:schemeClr val="tx1"/>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152" name="Line 6"/>
          <p:cNvSpPr>
            <a:spLocks noChangeShapeType="1"/>
          </p:cNvSpPr>
          <p:nvPr/>
        </p:nvSpPr>
        <p:spPr bwMode="auto">
          <a:xfrm>
            <a:off x="7204075" y="3676650"/>
            <a:ext cx="0" cy="1752599"/>
          </a:xfrm>
          <a:prstGeom prst="line">
            <a:avLst/>
          </a:prstGeom>
          <a:noFill/>
          <a:ln w="9525">
            <a:solidFill>
              <a:schemeClr val="tx1"/>
            </a:solidFill>
            <a:round/>
            <a:headEnd/>
            <a:tailEnd/>
          </a:ln>
        </p:spPr>
        <p:txBody>
          <a:bodyPr/>
          <a:lstStyle/>
          <a:p>
            <a:pPr>
              <a:defRPr/>
            </a:pPr>
            <a:endParaRPr lang="ru-RU"/>
          </a:p>
        </p:txBody>
      </p:sp>
      <p:sp>
        <p:nvSpPr>
          <p:cNvPr id="6153" name="Text Box 7"/>
          <p:cNvSpPr txBox="1">
            <a:spLocks noChangeArrowheads="1"/>
          </p:cNvSpPr>
          <p:nvPr/>
        </p:nvSpPr>
        <p:spPr bwMode="auto">
          <a:xfrm>
            <a:off x="6437312" y="4665663"/>
            <a:ext cx="420687" cy="36671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t>S</a:t>
            </a:r>
            <a:r>
              <a:rPr lang="en-US" baseline="-25000"/>
              <a:t>1</a:t>
            </a:r>
            <a:endParaRPr/>
          </a:p>
        </p:txBody>
      </p:sp>
      <p:sp>
        <p:nvSpPr>
          <p:cNvPr id="6154" name="Text Box 8"/>
          <p:cNvSpPr txBox="1">
            <a:spLocks noChangeArrowheads="1"/>
          </p:cNvSpPr>
          <p:nvPr/>
        </p:nvSpPr>
        <p:spPr bwMode="auto">
          <a:xfrm>
            <a:off x="7451725" y="3889375"/>
            <a:ext cx="420688" cy="366713"/>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t>S</a:t>
            </a:r>
            <a:r>
              <a:rPr lang="en-US" baseline="-25000"/>
              <a:t>2</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451725" y="4365625"/>
          <a:ext cx="417513" cy="415925"/>
        </p:xfrm>
        <a:graphic>
          <a:graphicData uri="http://schemas.openxmlformats.org/presentationml/2006/ole">
            <p:oleObj name="oleObj" r:id="rId5" imgW="240665" imgH="240665" progId="Equation.3">
              <p:embed/>
              <p:pic>
                <p:nvPicPr>
                  <p:cNvPr id="305163" name=""/>
                  <p:cNvPicPr/>
                  <p:nvPr/>
                </p:nvPicPr>
                <p:blipFill>
                  <a:blip r:embed="rId4"/>
                  <a:stretch/>
                </p:blipFill>
                <p:spPr bwMode="auto">
                  <a:xfrm>
                    <a:off x="7451725" y="4365625"/>
                    <a:ext cx="417513" cy="4159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808788" y="4194175"/>
          <a:ext cx="393700" cy="415925"/>
        </p:xfrm>
        <a:graphic>
          <a:graphicData uri="http://schemas.openxmlformats.org/presentationml/2006/ole">
            <p:oleObj name="oleObj" r:id="rId7" imgW="228600" imgH="240665" progId="Equation.3">
              <p:embed/>
              <p:pic>
                <p:nvPicPr>
                  <p:cNvPr id="305164" name=""/>
                  <p:cNvPicPr/>
                  <p:nvPr/>
                </p:nvPicPr>
                <p:blipFill>
                  <a:blip r:embed="rId6"/>
                  <a:stretch/>
                </p:blipFill>
                <p:spPr bwMode="auto">
                  <a:xfrm>
                    <a:off x="6808788" y="4194175"/>
                    <a:ext cx="393700" cy="415925"/>
                  </a:xfrm>
                  <a:prstGeom prst="rect">
                    <a:avLst/>
                  </a:prstGeom>
                </p:spPr>
              </p:pic>
            </p:oleObj>
          </a:graphicData>
        </a:graphic>
      </p:graphicFrame>
      <p:sp>
        <p:nvSpPr>
          <p:cNvPr id="6155" name="Oval 11"/>
          <p:cNvSpPr>
            <a:spLocks noChangeArrowheads="1"/>
          </p:cNvSpPr>
          <p:nvPr/>
        </p:nvSpPr>
        <p:spPr bwMode="auto">
          <a:xfrm>
            <a:off x="7394575" y="4637088"/>
            <a:ext cx="76200" cy="76200"/>
          </a:xfrm>
          <a:prstGeom prst="ellipse">
            <a:avLst/>
          </a:prstGeom>
          <a:solidFill>
            <a:srgbClr val="CC3300"/>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156" name="Oval 12"/>
          <p:cNvSpPr>
            <a:spLocks noChangeArrowheads="1"/>
          </p:cNvSpPr>
          <p:nvPr/>
        </p:nvSpPr>
        <p:spPr bwMode="auto">
          <a:xfrm>
            <a:off x="6989763" y="4575175"/>
            <a:ext cx="76200" cy="76200"/>
          </a:xfrm>
          <a:prstGeom prst="ellipse">
            <a:avLst/>
          </a:prstGeom>
          <a:solidFill>
            <a:srgbClr val="CC3300"/>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6157" name="Text Box 13"/>
          <p:cNvSpPr txBox="1">
            <a:spLocks noChangeArrowheads="1"/>
          </p:cNvSpPr>
          <p:nvPr/>
        </p:nvSpPr>
        <p:spPr bwMode="auto">
          <a:xfrm>
            <a:off x="1619250" y="6021388"/>
            <a:ext cx="5329238" cy="64135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spcBef>
                <a:spcPts val="0"/>
              </a:spcBef>
              <a:defRPr/>
            </a:pPr>
            <a:r>
              <a:rPr lang="ru-RU" i="1"/>
              <a:t>клетка способная захватывать и переваривать посторонние тела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7762" name="Rectangle 2"/>
          <p:cNvSpPr>
            <a:spLocks noChangeArrowheads="1" noGrp="1" noRot="1"/>
          </p:cNvSpPr>
          <p:nvPr>
            <p:ph type="title"/>
          </p:nvPr>
        </p:nvSpPr>
        <p:spPr bwMode="auto"/>
        <p:txBody>
          <a:bodyPr/>
          <a:lstStyle/>
          <a:p>
            <a:pPr>
              <a:defRPr/>
            </a:pPr>
            <a:r>
              <a:rPr lang="ru-RU"/>
              <a:t>Алгоритм «фагоцита»</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390650" y="3598863"/>
          <a:ext cx="4251325" cy="935037"/>
        </p:xfrm>
        <a:graphic>
          <a:graphicData uri="http://schemas.openxmlformats.org/presentationml/2006/ole">
            <p:oleObj name="oleObj" r:id="rId3" imgW="2120265" imgH="457200" progId="Equation.3">
              <p:embed/>
              <p:pic>
                <p:nvPicPr>
                  <p:cNvPr id="305165" name=""/>
                  <p:cNvPicPr/>
                  <p:nvPr/>
                </p:nvPicPr>
                <p:blipFill>
                  <a:blip r:embed="rId2"/>
                  <a:stretch/>
                </p:blipFill>
                <p:spPr bwMode="auto">
                  <a:xfrm>
                    <a:off x="1390650" y="3598863"/>
                    <a:ext cx="4251325" cy="9350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44625" y="4799013"/>
          <a:ext cx="3759200" cy="757237"/>
        </p:xfrm>
        <a:graphic>
          <a:graphicData uri="http://schemas.openxmlformats.org/presentationml/2006/ole">
            <p:oleObj name="oleObj" r:id="rId5" imgW="1885315" imgH="370840" progId="Equation.3">
              <p:embed/>
              <p:pic>
                <p:nvPicPr>
                  <p:cNvPr id="305166" name=""/>
                  <p:cNvPicPr/>
                  <p:nvPr/>
                </p:nvPicPr>
                <p:blipFill>
                  <a:blip r:embed="rId4"/>
                  <a:stretch/>
                </p:blipFill>
                <p:spPr bwMode="auto">
                  <a:xfrm>
                    <a:off x="1444625" y="4799013"/>
                    <a:ext cx="3759200" cy="757237"/>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357313" y="2714625"/>
          <a:ext cx="3714750" cy="584200"/>
        </p:xfrm>
        <a:graphic>
          <a:graphicData uri="http://schemas.openxmlformats.org/presentationml/2006/ole">
            <p:oleObj name="oleObj" r:id="rId7" imgW="1815465" imgH="278765" progId="Equation.3">
              <p:embed/>
              <p:pic>
                <p:nvPicPr>
                  <p:cNvPr id="305167" name=""/>
                  <p:cNvPicPr/>
                  <p:nvPr/>
                </p:nvPicPr>
                <p:blipFill>
                  <a:blip r:embed="rId6"/>
                  <a:stretch/>
                </p:blipFill>
                <p:spPr bwMode="auto">
                  <a:xfrm>
                    <a:off x="1357313" y="2714625"/>
                    <a:ext cx="3714750" cy="584200"/>
                  </a:xfrm>
                  <a:prstGeom prst="rect">
                    <a:avLst/>
                  </a:prstGeom>
                </p:spPr>
              </p:pic>
            </p:oleObj>
          </a:graphicData>
        </a:graphic>
      </p:graphicFrame>
      <p:sp>
        <p:nvSpPr>
          <p:cNvPr id="7176" name="Freeform 15"/>
          <p:cNvSpPr/>
          <p:nvPr/>
        </p:nvSpPr>
        <p:spPr bwMode="auto">
          <a:xfrm>
            <a:off x="6483350" y="2565400"/>
            <a:ext cx="1905000" cy="2120900"/>
          </a:xfrm>
          <a:custGeom>
            <a:avLst/>
            <a:gdLst>
              <a:gd name="T0" fmla="*/ 2147483647 w 1200"/>
              <a:gd name="T1" fmla="*/ 2147483647 h 1336"/>
              <a:gd name="T2" fmla="*/ 2147483647 w 1200"/>
              <a:gd name="T3" fmla="*/ 2147483647 h 1336"/>
              <a:gd name="T4" fmla="*/ 2147483647 w 1200"/>
              <a:gd name="T5" fmla="*/ 2147483647 h 1336"/>
              <a:gd name="T6" fmla="*/ 2147483647 w 1200"/>
              <a:gd name="T7" fmla="*/ 2147483647 h 1336"/>
              <a:gd name="T8" fmla="*/ 2147483647 w 1200"/>
              <a:gd name="T9" fmla="*/ 2147483647 h 1336"/>
              <a:gd name="T10" fmla="*/ 2147483647 w 1200"/>
              <a:gd name="T11" fmla="*/ 2147483647 h 1336"/>
              <a:gd name="T12" fmla="*/ 2147483647 w 1200"/>
              <a:gd name="T13" fmla="*/ 2147483647 h 1336"/>
              <a:gd name="T14" fmla="*/ 0 60000 65536"/>
              <a:gd name="T15" fmla="*/ 0 60000 65536"/>
              <a:gd name="T16" fmla="*/ 0 60000 65536"/>
              <a:gd name="T17" fmla="*/ 0 60000 65536"/>
              <a:gd name="T18" fmla="*/ 0 60000 65536"/>
              <a:gd name="T19" fmla="*/ 0 60000 65536"/>
              <a:gd name="T20" fmla="*/ 0 60000 65536"/>
              <a:gd name="T21" fmla="*/ 0 w 1200"/>
              <a:gd name="T22" fmla="*/ 0 h 1336"/>
              <a:gd name="T23" fmla="*/ 1200 w 1200"/>
              <a:gd name="T24" fmla="*/ 1336 h 1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 h="1336" fill="norm" stroke="1" extrusionOk="0">
                <a:moveTo>
                  <a:pt x="8" y="808"/>
                </a:moveTo>
                <a:cubicBezTo>
                  <a:pt x="0" y="696"/>
                  <a:pt x="272" y="496"/>
                  <a:pt x="344" y="376"/>
                </a:cubicBezTo>
                <a:cubicBezTo>
                  <a:pt x="416" y="256"/>
                  <a:pt x="312" y="120"/>
                  <a:pt x="440" y="88"/>
                </a:cubicBezTo>
                <a:cubicBezTo>
                  <a:pt x="568" y="56"/>
                  <a:pt x="1024" y="0"/>
                  <a:pt x="1112" y="184"/>
                </a:cubicBezTo>
                <a:cubicBezTo>
                  <a:pt x="1200" y="368"/>
                  <a:pt x="1088" y="1048"/>
                  <a:pt x="968" y="1192"/>
                </a:cubicBezTo>
                <a:cubicBezTo>
                  <a:pt x="848" y="1336"/>
                  <a:pt x="560" y="1112"/>
                  <a:pt x="392" y="1048"/>
                </a:cubicBezTo>
                <a:cubicBezTo>
                  <a:pt x="224" y="984"/>
                  <a:pt x="16" y="920"/>
                  <a:pt x="8" y="808"/>
                </a:cubicBezTo>
                <a:close/>
              </a:path>
            </a:pathLst>
          </a:custGeom>
          <a:solidFill>
            <a:schemeClr val="accent1"/>
          </a:solidFill>
          <a:ln w="9525">
            <a:solidFill>
              <a:schemeClr val="tx1"/>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 name="Line 16"/>
          <p:cNvSpPr>
            <a:spLocks noChangeShapeType="1"/>
          </p:cNvSpPr>
          <p:nvPr/>
        </p:nvSpPr>
        <p:spPr bwMode="auto">
          <a:xfrm>
            <a:off x="7478712" y="2668588"/>
            <a:ext cx="0" cy="1752599"/>
          </a:xfrm>
          <a:prstGeom prst="line">
            <a:avLst/>
          </a:prstGeom>
          <a:noFill/>
          <a:ln w="9525">
            <a:solidFill>
              <a:schemeClr val="tx1"/>
            </a:solidFill>
            <a:round/>
            <a:headEnd/>
            <a:tailEnd/>
          </a:ln>
        </p:spPr>
        <p:txBody>
          <a:bodyPr/>
          <a:lstStyle/>
          <a:p>
            <a:pPr>
              <a:defRPr/>
            </a:pPr>
            <a:endParaRPr lang="ru-RU"/>
          </a:p>
        </p:txBody>
      </p:sp>
      <p:sp>
        <p:nvSpPr>
          <p:cNvPr id="7178" name="Text Box 17"/>
          <p:cNvSpPr txBox="1">
            <a:spLocks noChangeArrowheads="1"/>
          </p:cNvSpPr>
          <p:nvPr/>
        </p:nvSpPr>
        <p:spPr bwMode="auto">
          <a:xfrm>
            <a:off x="6711950" y="3657600"/>
            <a:ext cx="420688" cy="366713"/>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t>S</a:t>
            </a:r>
            <a:r>
              <a:rPr lang="en-US" baseline="-25000"/>
              <a:t>1</a:t>
            </a:r>
            <a:endParaRPr/>
          </a:p>
        </p:txBody>
      </p:sp>
      <p:sp>
        <p:nvSpPr>
          <p:cNvPr id="7179" name="Text Box 18"/>
          <p:cNvSpPr txBox="1">
            <a:spLocks noChangeArrowheads="1"/>
          </p:cNvSpPr>
          <p:nvPr/>
        </p:nvSpPr>
        <p:spPr bwMode="auto">
          <a:xfrm>
            <a:off x="7726363" y="2881312"/>
            <a:ext cx="420687" cy="36671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t>S</a:t>
            </a:r>
            <a:r>
              <a:rPr lang="en-US" baseline="-25000"/>
              <a:t>2</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726363" y="3357563"/>
          <a:ext cx="417512" cy="415925"/>
        </p:xfrm>
        <a:graphic>
          <a:graphicData uri="http://schemas.openxmlformats.org/presentationml/2006/ole">
            <p:oleObj name="oleObj" r:id="rId9" imgW="240665" imgH="240665" progId="Equation.3">
              <p:embed/>
              <p:pic>
                <p:nvPicPr>
                  <p:cNvPr id="305168" name=""/>
                  <p:cNvPicPr/>
                  <p:nvPr/>
                </p:nvPicPr>
                <p:blipFill>
                  <a:blip r:embed="rId8"/>
                  <a:stretch/>
                </p:blipFill>
                <p:spPr bwMode="auto">
                  <a:xfrm>
                    <a:off x="7726363" y="3357563"/>
                    <a:ext cx="417512" cy="41592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083425" y="3186113"/>
          <a:ext cx="393700" cy="415925"/>
        </p:xfrm>
        <a:graphic>
          <a:graphicData uri="http://schemas.openxmlformats.org/presentationml/2006/ole">
            <p:oleObj name="oleObj" r:id="rId11" imgW="228600" imgH="240665" progId="Equation.3">
              <p:embed/>
              <p:pic>
                <p:nvPicPr>
                  <p:cNvPr id="305169" name=""/>
                  <p:cNvPicPr/>
                  <p:nvPr/>
                </p:nvPicPr>
                <p:blipFill>
                  <a:blip r:embed="rId10"/>
                  <a:stretch/>
                </p:blipFill>
                <p:spPr bwMode="auto">
                  <a:xfrm>
                    <a:off x="7083425" y="3186113"/>
                    <a:ext cx="393700" cy="415925"/>
                  </a:xfrm>
                  <a:prstGeom prst="rect">
                    <a:avLst/>
                  </a:prstGeom>
                </p:spPr>
              </p:pic>
            </p:oleObj>
          </a:graphicData>
        </a:graphic>
      </p:graphicFrame>
      <p:sp>
        <p:nvSpPr>
          <p:cNvPr id="7180" name="Oval 21"/>
          <p:cNvSpPr>
            <a:spLocks noChangeArrowheads="1"/>
          </p:cNvSpPr>
          <p:nvPr/>
        </p:nvSpPr>
        <p:spPr bwMode="auto">
          <a:xfrm>
            <a:off x="7669213" y="3629025"/>
            <a:ext cx="76200" cy="76200"/>
          </a:xfrm>
          <a:prstGeom prst="ellipse">
            <a:avLst/>
          </a:prstGeom>
          <a:solidFill>
            <a:srgbClr val="CC3300"/>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 name="Oval 22"/>
          <p:cNvSpPr>
            <a:spLocks noChangeArrowheads="1"/>
          </p:cNvSpPr>
          <p:nvPr/>
        </p:nvSpPr>
        <p:spPr bwMode="auto">
          <a:xfrm>
            <a:off x="7264400" y="3567113"/>
            <a:ext cx="76200" cy="76200"/>
          </a:xfrm>
          <a:prstGeom prst="ellipse">
            <a:avLst/>
          </a:prstGeom>
          <a:solidFill>
            <a:srgbClr val="CC3300"/>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8786" name="Rectangle 2"/>
          <p:cNvSpPr>
            <a:spLocks noChangeArrowheads="1" noGrp="1" noRot="1"/>
          </p:cNvSpPr>
          <p:nvPr>
            <p:ph type="title"/>
          </p:nvPr>
        </p:nvSpPr>
        <p:spPr bwMode="auto"/>
        <p:txBody>
          <a:bodyPr/>
          <a:lstStyle/>
          <a:p>
            <a:pPr>
              <a:defRPr/>
            </a:pPr>
            <a:r>
              <a:rPr lang="ru-RU"/>
              <a:t>Алгоритм «фагоцита»</a:t>
            </a:r>
            <a:endParaRPr lang="en-US"/>
          </a:p>
        </p:txBody>
      </p:sp>
      <p:sp>
        <p:nvSpPr>
          <p:cNvPr id="118787" name="Rectangle 3"/>
          <p:cNvSpPr>
            <a:spLocks noChangeArrowheads="1" noGrp="1"/>
          </p:cNvSpPr>
          <p:nvPr>
            <p:ph type="body" idx="1"/>
          </p:nvPr>
        </p:nvSpPr>
        <p:spPr bwMode="auto"/>
        <p:txBody>
          <a:bodyPr/>
          <a:lstStyle/>
          <a:p>
            <a:pPr marL="533400" indent="-533400">
              <a:buFontTx/>
              <a:buChar char="•"/>
              <a:defRPr/>
            </a:pPr>
            <a:r>
              <a:rPr lang="ru-RU" sz="2800"/>
              <a:t>Слить две области если:</a:t>
            </a:r>
            <a:endParaRPr lang="en-US" sz="2800"/>
          </a:p>
          <a:p>
            <a:pPr marL="533400" indent="-533400">
              <a:lnSpc>
                <a:spcPct val="135000"/>
              </a:lnSpc>
              <a:buFontTx/>
              <a:buNone/>
              <a:defRPr/>
            </a:pPr>
            <a:endParaRPr lang="en-US" sz="2800"/>
          </a:p>
          <a:p>
            <a:pPr marL="533400" indent="-533400">
              <a:buFontTx/>
              <a:buNone/>
              <a:defRPr/>
            </a:pPr>
            <a:r>
              <a:rPr lang="en-US" sz="2800"/>
              <a:t>      </a:t>
            </a:r>
            <a:endParaRPr/>
          </a:p>
          <a:p>
            <a:pPr marL="533400" indent="-533400">
              <a:buFontTx/>
              <a:buNone/>
              <a:defRPr/>
            </a:pPr>
            <a:r>
              <a:rPr lang="en-US" sz="2800"/>
              <a:t>	</a:t>
            </a:r>
            <a:r>
              <a:rPr lang="ru-RU" sz="2800"/>
              <a:t>где</a:t>
            </a:r>
            <a:r>
              <a:rPr lang="en-US" sz="2800"/>
              <a:t> </a:t>
            </a:r>
            <a:r>
              <a:rPr lang="en-US" sz="2800" i="1"/>
              <a:t>P</a:t>
            </a:r>
            <a:r>
              <a:rPr lang="en-US" sz="2800" i="1" baseline="-25000"/>
              <a:t>1 </a:t>
            </a:r>
            <a:r>
              <a:rPr lang="ru-RU" sz="2800"/>
              <a:t>и</a:t>
            </a:r>
            <a:r>
              <a:rPr lang="en-US" sz="2800"/>
              <a:t> </a:t>
            </a:r>
            <a:r>
              <a:rPr lang="en-US" sz="2800" i="1"/>
              <a:t>P</a:t>
            </a:r>
            <a:r>
              <a:rPr lang="en-US" sz="2800" i="1" baseline="-25000"/>
              <a:t>2</a:t>
            </a:r>
            <a:r>
              <a:rPr lang="en-US" sz="2800"/>
              <a:t> </a:t>
            </a:r>
            <a:r>
              <a:rPr lang="ru-RU" sz="2800"/>
              <a:t>– периметры областей</a:t>
            </a:r>
            <a:r>
              <a:rPr lang="en-US" sz="2800"/>
              <a:t> </a:t>
            </a:r>
            <a:r>
              <a:rPr lang="en-US" sz="2800" i="1"/>
              <a:t>S</a:t>
            </a:r>
            <a:r>
              <a:rPr lang="en-US" sz="2800" i="1" baseline="-25000"/>
              <a:t>1</a:t>
            </a:r>
            <a:r>
              <a:rPr lang="en-US" sz="2800" i="1"/>
              <a:t> </a:t>
            </a:r>
            <a:r>
              <a:rPr lang="en-US" sz="2800"/>
              <a:t>and </a:t>
            </a:r>
            <a:r>
              <a:rPr lang="en-US" sz="2800" i="1"/>
              <a:t>S</a:t>
            </a:r>
            <a:r>
              <a:rPr lang="en-US" sz="2800" i="1" baseline="-25000"/>
              <a:t>2</a:t>
            </a:r>
            <a:br>
              <a:rPr lang="en-US" sz="2800" i="1" baseline="-25000"/>
            </a:br>
            <a:endParaRPr lang="en-US" sz="2800" i="1"/>
          </a:p>
          <a:p>
            <a:pPr marL="533400" indent="-533400">
              <a:buFontTx/>
              <a:buChar char="•"/>
              <a:defRPr/>
            </a:pPr>
            <a:r>
              <a:rPr lang="ru-RU" sz="2800"/>
              <a:t>Слить две области если:</a:t>
            </a:r>
            <a:endParaRPr lang="en-US" sz="28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270000" y="2327275"/>
          <a:ext cx="3873500" cy="927100"/>
        </p:xfrm>
        <a:graphic>
          <a:graphicData uri="http://schemas.openxmlformats.org/presentationml/2006/ole">
            <p:oleObj name="oleObj" r:id="rId3" imgW="1790700" imgH="419100" progId="Equation.3">
              <p:embed/>
              <p:pic>
                <p:nvPicPr>
                  <p:cNvPr id="305170" name=""/>
                  <p:cNvPicPr/>
                  <p:nvPr/>
                </p:nvPicPr>
                <p:blipFill>
                  <a:blip r:embed="rId2"/>
                  <a:stretch/>
                </p:blipFill>
                <p:spPr bwMode="auto">
                  <a:xfrm>
                    <a:off x="1270000" y="2327275"/>
                    <a:ext cx="3873500" cy="92710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44625" y="5013325"/>
          <a:ext cx="4730750" cy="679450"/>
        </p:xfrm>
        <a:graphic>
          <a:graphicData uri="http://schemas.openxmlformats.org/presentationml/2006/ole">
            <p:oleObj name="oleObj" r:id="rId5" imgW="2615565" imgH="418465" progId="Equation.3">
              <p:embed/>
              <p:pic>
                <p:nvPicPr>
                  <p:cNvPr id="305171" name=""/>
                  <p:cNvPicPr/>
                  <p:nvPr/>
                </p:nvPicPr>
                <p:blipFill>
                  <a:blip r:embed="rId4"/>
                  <a:stretch/>
                </p:blipFill>
                <p:spPr bwMode="auto">
                  <a:xfrm>
                    <a:off x="1444625" y="5013325"/>
                    <a:ext cx="4730750" cy="679450"/>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0354" name="Rectangle 2"/>
          <p:cNvSpPr>
            <a:spLocks noChangeArrowheads="1" noGrp="1" noRot="1"/>
          </p:cNvSpPr>
          <p:nvPr>
            <p:ph type="title"/>
          </p:nvPr>
        </p:nvSpPr>
        <p:spPr bwMode="auto"/>
        <p:txBody>
          <a:bodyPr>
            <a:normAutofit fontScale="90000"/>
          </a:bodyPr>
          <a:lstStyle/>
          <a:p>
            <a:pPr>
              <a:defRPr/>
            </a:pPr>
            <a:r>
              <a:rPr lang="ru-RU" sz="3600"/>
              <a:t>Алгоритмы разбиения и слияния</a:t>
            </a:r>
            <a:br>
              <a:rPr lang="ru-RU" sz="3600"/>
            </a:br>
            <a:endParaRPr lang="ru-RU" sz="3600"/>
          </a:p>
        </p:txBody>
      </p:sp>
      <p:sp>
        <p:nvSpPr>
          <p:cNvPr id="100355" name="Rectangle 3"/>
          <p:cNvSpPr>
            <a:spLocks noChangeArrowheads="1" noGrp="1"/>
          </p:cNvSpPr>
          <p:nvPr>
            <p:ph type="body" idx="1"/>
          </p:nvPr>
        </p:nvSpPr>
        <p:spPr bwMode="auto"/>
        <p:txBody>
          <a:bodyPr/>
          <a:lstStyle/>
          <a:p>
            <a:pPr>
              <a:lnSpc>
                <a:spcPct val="90000"/>
              </a:lnSpc>
              <a:defRPr/>
            </a:pPr>
            <a:r>
              <a:rPr lang="ru-RU"/>
              <a:t>Недостатки:</a:t>
            </a:r>
            <a:endParaRPr/>
          </a:p>
          <a:p>
            <a:pPr lvl="1">
              <a:lnSpc>
                <a:spcPct val="90000"/>
              </a:lnSpc>
              <a:defRPr/>
            </a:pPr>
            <a:r>
              <a:rPr lang="ru-RU"/>
              <a:t>Разбиение </a:t>
            </a:r>
            <a:endParaRPr/>
          </a:p>
          <a:p>
            <a:pPr lvl="2">
              <a:lnSpc>
                <a:spcPct val="90000"/>
              </a:lnSpc>
              <a:defRPr/>
            </a:pPr>
            <a:r>
              <a:rPr lang="ru-RU"/>
              <a:t>Может дать слишком много регионов</a:t>
            </a:r>
            <a:endParaRPr/>
          </a:p>
          <a:p>
            <a:pPr lvl="2">
              <a:lnSpc>
                <a:spcPct val="90000"/>
              </a:lnSpc>
              <a:defRPr/>
            </a:pPr>
            <a:r>
              <a:rPr lang="ru-RU"/>
              <a:t>Если использовать квадродерево, границы скорее всего будут неверны</a:t>
            </a:r>
            <a:endParaRPr/>
          </a:p>
          <a:p>
            <a:pPr lvl="1">
              <a:lnSpc>
                <a:spcPct val="90000"/>
              </a:lnSpc>
              <a:defRPr/>
            </a:pPr>
            <a:r>
              <a:rPr lang="ru-RU"/>
              <a:t>Слияние</a:t>
            </a:r>
            <a:endParaRPr/>
          </a:p>
          <a:p>
            <a:pPr lvl="2">
              <a:lnSpc>
                <a:spcPct val="90000"/>
              </a:lnSpc>
              <a:defRPr/>
            </a:pPr>
            <a:r>
              <a:rPr lang="ru-RU"/>
              <a:t>Долго работает, если начинать с индивидуальных пикселей</a:t>
            </a:r>
            <a:endParaRPr/>
          </a:p>
          <a:p>
            <a:pPr>
              <a:lnSpc>
                <a:spcPct val="90000"/>
              </a:lnSpc>
              <a:defRPr/>
            </a:pPr>
            <a:r>
              <a:rPr lang="ru-RU"/>
              <a:t>Вывод:</a:t>
            </a:r>
            <a:endParaRPr/>
          </a:p>
          <a:p>
            <a:pPr lvl="1">
              <a:lnSpc>
                <a:spcPct val="90000"/>
              </a:lnSpc>
              <a:defRPr/>
            </a:pPr>
            <a:r>
              <a:rPr lang="ru-RU"/>
              <a:t>Нужен комбинированный метод!</a:t>
            </a:r>
            <a:endParaRPr/>
          </a:p>
          <a:p>
            <a:pPr>
              <a:lnSpc>
                <a:spcPct val="90000"/>
              </a:lnSpc>
              <a:defRPr/>
            </a:pPr>
            <a:endParaRPr lang="en-US"/>
          </a:p>
        </p:txBody>
      </p:sp>
      <p:sp>
        <p:nvSpPr>
          <p:cNvPr id="100357" name="Line 5"/>
          <p:cNvSpPr>
            <a:spLocks noChangeShapeType="1"/>
          </p:cNvSpPr>
          <p:nvPr/>
        </p:nvSpPr>
        <p:spPr bwMode="auto">
          <a:xfrm>
            <a:off x="1260475" y="5876925"/>
            <a:ext cx="5327650" cy="0"/>
          </a:xfrm>
          <a:prstGeom prst="line">
            <a:avLst/>
          </a:prstGeom>
          <a:noFill/>
          <a:ln w="9525">
            <a:solidFill>
              <a:schemeClr val="tx1"/>
            </a:solidFill>
            <a:round/>
            <a:headEnd/>
            <a:tailEnd/>
          </a:ln>
        </p:spPr>
        <p:txBody>
          <a:bodyPr wrap="none" anchor="ct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0357"/>
                                        </p:tgtEl>
                                        <p:attrNameLst>
                                          <p:attrName>style.visibility</p:attrName>
                                        </p:attrNameLst>
                                      </p:cBhvr>
                                      <p:to>
                                        <p:strVal val="visible"/>
                                      </p:to>
                                    </p:set>
                                    <p:animEffect transition="in" filter="wipe(left)">
                                      <p:cBhvr>
                                        <p:cTn id="7" dur="500"/>
                                        <p:tgtEl>
                                          <p:spTgt spid="10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1314" name="Rectangle 2"/>
          <p:cNvSpPr>
            <a:spLocks noChangeArrowheads="1" noGrp="1" noRot="1"/>
          </p:cNvSpPr>
          <p:nvPr>
            <p:ph type="title"/>
          </p:nvPr>
        </p:nvSpPr>
        <p:spPr bwMode="auto"/>
        <p:txBody>
          <a:bodyPr>
            <a:normAutofit fontScale="90000"/>
          </a:bodyPr>
          <a:lstStyle/>
          <a:p>
            <a:pPr>
              <a:defRPr/>
            </a:pPr>
            <a:r>
              <a:rPr lang="ru-RU" sz="3600">
                <a:solidFill>
                  <a:srgbClr val="FFFF00"/>
                </a:solidFill>
              </a:rPr>
              <a:t>Алгоритм разбиения</a:t>
            </a:r>
            <a:r>
              <a:rPr lang="en-US" sz="3600">
                <a:solidFill>
                  <a:srgbClr val="FFFF00"/>
                </a:solidFill>
              </a:rPr>
              <a:t>/</a:t>
            </a:r>
            <a:r>
              <a:rPr lang="ru-RU" sz="3600">
                <a:solidFill>
                  <a:srgbClr val="FFFF00"/>
                </a:solidFill>
              </a:rPr>
              <a:t>слияния</a:t>
            </a:r>
            <a:br>
              <a:rPr lang="ru-RU" sz="3600"/>
            </a:br>
            <a:r>
              <a:rPr lang="ru-RU" sz="3600"/>
              <a:t>(</a:t>
            </a:r>
            <a:r>
              <a:rPr lang="en-US" sz="3600"/>
              <a:t>split and merge)</a:t>
            </a:r>
            <a:endParaRPr lang="ru-RU" sz="3600"/>
          </a:p>
        </p:txBody>
      </p:sp>
      <p:sp>
        <p:nvSpPr>
          <p:cNvPr id="141315" name="Rectangle 3"/>
          <p:cNvSpPr>
            <a:spLocks noChangeArrowheads="1" noGrp="1"/>
          </p:cNvSpPr>
          <p:nvPr>
            <p:ph type="body" idx="1"/>
          </p:nvPr>
        </p:nvSpPr>
        <p:spPr bwMode="auto"/>
        <p:txBody>
          <a:bodyPr/>
          <a:lstStyle/>
          <a:p>
            <a:pPr>
              <a:defRPr/>
            </a:pPr>
            <a:r>
              <a:rPr lang="ru-RU"/>
              <a:t>Идея:</a:t>
            </a:r>
            <a:endParaRPr/>
          </a:p>
          <a:p>
            <a:pPr lvl="1">
              <a:defRPr/>
            </a:pPr>
            <a:r>
              <a:rPr lang="ru-RU"/>
              <a:t>Сначала провести разбиение на небольшие однородные области</a:t>
            </a:r>
            <a:endParaRPr/>
          </a:p>
          <a:p>
            <a:pPr lvl="2">
              <a:defRPr/>
            </a:pPr>
            <a:r>
              <a:rPr lang="ru-RU"/>
              <a:t>Обычно используется принцип квадродерева</a:t>
            </a:r>
            <a:endParaRPr/>
          </a:p>
          <a:p>
            <a:pPr lvl="1">
              <a:defRPr/>
            </a:pPr>
            <a:r>
              <a:rPr lang="ru-RU"/>
              <a:t>Затем слить между собой те из них, которые вместе не нарушат требование однородности</a:t>
            </a:r>
            <a:endParaRPr/>
          </a:p>
          <a:p>
            <a:pPr lvl="2">
              <a:defRPr/>
            </a:pPr>
            <a:r>
              <a:rPr lang="ru-RU"/>
              <a:t>Продолжать до тех пор, пока остаются регионы которые можно объединить</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5475" name="Rectangle 3"/>
          <p:cNvSpPr>
            <a:spLocks noChangeArrowheads="1" noGrp="1"/>
          </p:cNvSpPr>
          <p:nvPr>
            <p:ph type="body" idx="1"/>
          </p:nvPr>
        </p:nvSpPr>
        <p:spPr bwMode="auto">
          <a:xfrm>
            <a:off x="3181350" y="5959475"/>
            <a:ext cx="2743200" cy="565150"/>
          </a:xfrm>
        </p:spPr>
        <p:txBody>
          <a:bodyPr/>
          <a:lstStyle/>
          <a:p>
            <a:pPr marL="338138" indent="-338138" algn="ctr">
              <a:buFont typeface="Wingdings"/>
              <a:buNone/>
              <a:tabLst>
                <a:tab pos="0" algn="l"/>
              </a:tabLst>
              <a:defRPr/>
            </a:pPr>
            <a:r>
              <a:rPr lang="ru-RU" sz="2400"/>
              <a:t>Слияние</a:t>
            </a:r>
            <a:endParaRPr lang="en-US" sz="2400"/>
          </a:p>
        </p:txBody>
      </p:sp>
      <p:graphicFrame>
        <p:nvGraphicFramePr>
          <p:cNvPr id="105476" name="Group 4"/>
          <p:cNvGraphicFramePr>
            <a:graphicFrameLocks xmlns:a="http://schemas.openxmlformats.org/drawingml/2006/main" noGrp="1"/>
          </p:cNvGraphicFramePr>
          <p:nvPr/>
        </p:nvGraphicFramePr>
        <p:xfrm>
          <a:off x="2495550" y="1627188"/>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71766" name="Rectangle 87"/>
          <p:cNvSpPr>
            <a:spLocks noChangeArrowheads="1"/>
          </p:cNvSpPr>
          <p:nvPr/>
        </p:nvSpPr>
        <p:spPr bwMode="auto">
          <a:xfrm>
            <a:off x="2493963" y="1628775"/>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67" name="Rectangle 88"/>
          <p:cNvSpPr>
            <a:spLocks noChangeArrowheads="1"/>
          </p:cNvSpPr>
          <p:nvPr/>
        </p:nvSpPr>
        <p:spPr bwMode="auto">
          <a:xfrm>
            <a:off x="2495550" y="1627188"/>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68" name="Rectangle 89"/>
          <p:cNvSpPr>
            <a:spLocks noChangeArrowheads="1"/>
          </p:cNvSpPr>
          <p:nvPr/>
        </p:nvSpPr>
        <p:spPr bwMode="auto">
          <a:xfrm>
            <a:off x="4552950" y="1627188"/>
            <a:ext cx="2065338" cy="2060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69" name="Rectangle 90"/>
          <p:cNvSpPr>
            <a:spLocks noChangeArrowheads="1"/>
          </p:cNvSpPr>
          <p:nvPr/>
        </p:nvSpPr>
        <p:spPr bwMode="auto">
          <a:xfrm>
            <a:off x="2495550" y="3684588"/>
            <a:ext cx="2065338" cy="21002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0" name="Rectangle 91"/>
          <p:cNvSpPr>
            <a:spLocks noChangeArrowheads="1"/>
          </p:cNvSpPr>
          <p:nvPr/>
        </p:nvSpPr>
        <p:spPr bwMode="auto">
          <a:xfrm>
            <a:off x="4552950" y="3684588"/>
            <a:ext cx="2065338" cy="21002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1" name="Rectangle 92"/>
          <p:cNvSpPr>
            <a:spLocks noChangeArrowheads="1"/>
          </p:cNvSpPr>
          <p:nvPr/>
        </p:nvSpPr>
        <p:spPr bwMode="auto">
          <a:xfrm>
            <a:off x="2495550" y="1627188"/>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2" name="Rectangle 93"/>
          <p:cNvSpPr>
            <a:spLocks noChangeArrowheads="1"/>
          </p:cNvSpPr>
          <p:nvPr/>
        </p:nvSpPr>
        <p:spPr bwMode="auto">
          <a:xfrm>
            <a:off x="3527425" y="1627188"/>
            <a:ext cx="1036638"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3" name="Rectangle 94"/>
          <p:cNvSpPr>
            <a:spLocks noChangeArrowheads="1"/>
          </p:cNvSpPr>
          <p:nvPr/>
        </p:nvSpPr>
        <p:spPr bwMode="auto">
          <a:xfrm>
            <a:off x="2495550" y="2663825"/>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4" name="Rectangle 95"/>
          <p:cNvSpPr>
            <a:spLocks noChangeArrowheads="1"/>
          </p:cNvSpPr>
          <p:nvPr/>
        </p:nvSpPr>
        <p:spPr bwMode="auto">
          <a:xfrm>
            <a:off x="3527425" y="2663825"/>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5" name="Rectangle 96"/>
          <p:cNvSpPr>
            <a:spLocks noChangeArrowheads="1"/>
          </p:cNvSpPr>
          <p:nvPr/>
        </p:nvSpPr>
        <p:spPr bwMode="auto">
          <a:xfrm>
            <a:off x="4557713" y="1627188"/>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6" name="Rectangle 97"/>
          <p:cNvSpPr>
            <a:spLocks noChangeArrowheads="1"/>
          </p:cNvSpPr>
          <p:nvPr/>
        </p:nvSpPr>
        <p:spPr bwMode="auto">
          <a:xfrm>
            <a:off x="5589588" y="1627188"/>
            <a:ext cx="1036637"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7" name="Rectangle 98"/>
          <p:cNvSpPr>
            <a:spLocks noChangeArrowheads="1"/>
          </p:cNvSpPr>
          <p:nvPr/>
        </p:nvSpPr>
        <p:spPr bwMode="auto">
          <a:xfrm>
            <a:off x="4557713" y="2663825"/>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8" name="Rectangle 99"/>
          <p:cNvSpPr>
            <a:spLocks noChangeArrowheads="1"/>
          </p:cNvSpPr>
          <p:nvPr/>
        </p:nvSpPr>
        <p:spPr bwMode="auto">
          <a:xfrm>
            <a:off x="5589588" y="2663825"/>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79" name="Rectangle 100"/>
          <p:cNvSpPr>
            <a:spLocks noChangeArrowheads="1"/>
          </p:cNvSpPr>
          <p:nvPr/>
        </p:nvSpPr>
        <p:spPr bwMode="auto">
          <a:xfrm>
            <a:off x="2484438" y="3689350"/>
            <a:ext cx="1047750"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0" name="Rectangle 101"/>
          <p:cNvSpPr>
            <a:spLocks noChangeArrowheads="1"/>
          </p:cNvSpPr>
          <p:nvPr/>
        </p:nvSpPr>
        <p:spPr bwMode="auto">
          <a:xfrm>
            <a:off x="3516313" y="3689350"/>
            <a:ext cx="1036637" cy="1049338"/>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1" name="Rectangle 102"/>
          <p:cNvSpPr>
            <a:spLocks noChangeArrowheads="1"/>
          </p:cNvSpPr>
          <p:nvPr/>
        </p:nvSpPr>
        <p:spPr bwMode="auto">
          <a:xfrm>
            <a:off x="2484438" y="4725988"/>
            <a:ext cx="1047750"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2" name="Rectangle 103"/>
          <p:cNvSpPr>
            <a:spLocks noChangeArrowheads="1"/>
          </p:cNvSpPr>
          <p:nvPr/>
        </p:nvSpPr>
        <p:spPr bwMode="auto">
          <a:xfrm>
            <a:off x="3516313" y="4725988"/>
            <a:ext cx="1025525" cy="1020762"/>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3" name="Rectangle 104"/>
          <p:cNvSpPr>
            <a:spLocks noChangeArrowheads="1"/>
          </p:cNvSpPr>
          <p:nvPr/>
        </p:nvSpPr>
        <p:spPr bwMode="auto">
          <a:xfrm>
            <a:off x="4535488" y="3700463"/>
            <a:ext cx="1047750"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4" name="Rectangle 105"/>
          <p:cNvSpPr>
            <a:spLocks noChangeArrowheads="1"/>
          </p:cNvSpPr>
          <p:nvPr/>
        </p:nvSpPr>
        <p:spPr bwMode="auto">
          <a:xfrm>
            <a:off x="5567363" y="3700463"/>
            <a:ext cx="1036637" cy="10493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5" name="Rectangle 106"/>
          <p:cNvSpPr>
            <a:spLocks noChangeArrowheads="1"/>
          </p:cNvSpPr>
          <p:nvPr/>
        </p:nvSpPr>
        <p:spPr bwMode="auto">
          <a:xfrm>
            <a:off x="4535488" y="4737100"/>
            <a:ext cx="1047750"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6" name="Rectangle 107"/>
          <p:cNvSpPr>
            <a:spLocks noChangeArrowheads="1"/>
          </p:cNvSpPr>
          <p:nvPr/>
        </p:nvSpPr>
        <p:spPr bwMode="auto">
          <a:xfrm>
            <a:off x="5567363" y="4737100"/>
            <a:ext cx="1025525" cy="1020763"/>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7" name="Rectangle 108"/>
          <p:cNvSpPr>
            <a:spLocks noChangeArrowheads="1"/>
          </p:cNvSpPr>
          <p:nvPr/>
        </p:nvSpPr>
        <p:spPr bwMode="auto">
          <a:xfrm>
            <a:off x="5602288" y="16240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8" name="Rectangle 109"/>
          <p:cNvSpPr>
            <a:spLocks noChangeArrowheads="1"/>
          </p:cNvSpPr>
          <p:nvPr/>
        </p:nvSpPr>
        <p:spPr bwMode="auto">
          <a:xfrm>
            <a:off x="6116638" y="16240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89" name="Rectangle 110"/>
          <p:cNvSpPr>
            <a:spLocks noChangeArrowheads="1"/>
          </p:cNvSpPr>
          <p:nvPr/>
        </p:nvSpPr>
        <p:spPr bwMode="auto">
          <a:xfrm>
            <a:off x="5602288" y="21383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0" name="Rectangle 111"/>
          <p:cNvSpPr>
            <a:spLocks noChangeArrowheads="1"/>
          </p:cNvSpPr>
          <p:nvPr/>
        </p:nvSpPr>
        <p:spPr bwMode="auto">
          <a:xfrm>
            <a:off x="6107113" y="21383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1" name="Rectangle 112"/>
          <p:cNvSpPr>
            <a:spLocks noChangeArrowheads="1"/>
          </p:cNvSpPr>
          <p:nvPr/>
        </p:nvSpPr>
        <p:spPr bwMode="auto">
          <a:xfrm>
            <a:off x="2497138" y="26622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2" name="Rectangle 113"/>
          <p:cNvSpPr>
            <a:spLocks noChangeArrowheads="1"/>
          </p:cNvSpPr>
          <p:nvPr/>
        </p:nvSpPr>
        <p:spPr bwMode="auto">
          <a:xfrm>
            <a:off x="3011488" y="26622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3" name="Rectangle 114"/>
          <p:cNvSpPr>
            <a:spLocks noChangeArrowheads="1"/>
          </p:cNvSpPr>
          <p:nvPr/>
        </p:nvSpPr>
        <p:spPr bwMode="auto">
          <a:xfrm>
            <a:off x="2497138" y="31765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4" name="Rectangle 115"/>
          <p:cNvSpPr>
            <a:spLocks noChangeArrowheads="1"/>
          </p:cNvSpPr>
          <p:nvPr/>
        </p:nvSpPr>
        <p:spPr bwMode="auto">
          <a:xfrm>
            <a:off x="3001963" y="31765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5" name="Rectangle 116"/>
          <p:cNvSpPr>
            <a:spLocks noChangeArrowheads="1"/>
          </p:cNvSpPr>
          <p:nvPr/>
        </p:nvSpPr>
        <p:spPr bwMode="auto">
          <a:xfrm>
            <a:off x="3535363" y="26622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6" name="Rectangle 117"/>
          <p:cNvSpPr>
            <a:spLocks noChangeArrowheads="1"/>
          </p:cNvSpPr>
          <p:nvPr/>
        </p:nvSpPr>
        <p:spPr bwMode="auto">
          <a:xfrm>
            <a:off x="4049713" y="26622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7" name="Rectangle 118"/>
          <p:cNvSpPr>
            <a:spLocks noChangeArrowheads="1"/>
          </p:cNvSpPr>
          <p:nvPr/>
        </p:nvSpPr>
        <p:spPr bwMode="auto">
          <a:xfrm>
            <a:off x="3535363" y="31765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8" name="Rectangle 119"/>
          <p:cNvSpPr>
            <a:spLocks noChangeArrowheads="1"/>
          </p:cNvSpPr>
          <p:nvPr/>
        </p:nvSpPr>
        <p:spPr bwMode="auto">
          <a:xfrm>
            <a:off x="4040188" y="31765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799" name="Rectangle 120"/>
          <p:cNvSpPr>
            <a:spLocks noChangeArrowheads="1"/>
          </p:cNvSpPr>
          <p:nvPr/>
        </p:nvSpPr>
        <p:spPr bwMode="auto">
          <a:xfrm>
            <a:off x="4573588" y="26527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0" name="Rectangle 121"/>
          <p:cNvSpPr>
            <a:spLocks noChangeArrowheads="1"/>
          </p:cNvSpPr>
          <p:nvPr/>
        </p:nvSpPr>
        <p:spPr bwMode="auto">
          <a:xfrm>
            <a:off x="5087938" y="26527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1" name="Rectangle 122"/>
          <p:cNvSpPr>
            <a:spLocks noChangeArrowheads="1"/>
          </p:cNvSpPr>
          <p:nvPr/>
        </p:nvSpPr>
        <p:spPr bwMode="auto">
          <a:xfrm>
            <a:off x="4573588" y="3167062"/>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2" name="Rectangle 123"/>
          <p:cNvSpPr>
            <a:spLocks noChangeArrowheads="1"/>
          </p:cNvSpPr>
          <p:nvPr/>
        </p:nvSpPr>
        <p:spPr bwMode="auto">
          <a:xfrm>
            <a:off x="5078413" y="3167062"/>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3" name="Rectangle 124"/>
          <p:cNvSpPr>
            <a:spLocks noChangeArrowheads="1"/>
          </p:cNvSpPr>
          <p:nvPr/>
        </p:nvSpPr>
        <p:spPr bwMode="auto">
          <a:xfrm>
            <a:off x="4564063" y="37099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4" name="Rectangle 125"/>
          <p:cNvSpPr>
            <a:spLocks noChangeArrowheads="1"/>
          </p:cNvSpPr>
          <p:nvPr/>
        </p:nvSpPr>
        <p:spPr bwMode="auto">
          <a:xfrm>
            <a:off x="5078413" y="370998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5" name="Rectangle 126"/>
          <p:cNvSpPr>
            <a:spLocks noChangeArrowheads="1"/>
          </p:cNvSpPr>
          <p:nvPr/>
        </p:nvSpPr>
        <p:spPr bwMode="auto">
          <a:xfrm>
            <a:off x="4564063" y="42243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6" name="Rectangle 127"/>
          <p:cNvSpPr>
            <a:spLocks noChangeArrowheads="1"/>
          </p:cNvSpPr>
          <p:nvPr/>
        </p:nvSpPr>
        <p:spPr bwMode="auto">
          <a:xfrm>
            <a:off x="5068888" y="4224338"/>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7" name="Rectangle 128"/>
          <p:cNvSpPr>
            <a:spLocks noChangeArrowheads="1"/>
          </p:cNvSpPr>
          <p:nvPr/>
        </p:nvSpPr>
        <p:spPr bwMode="auto">
          <a:xfrm>
            <a:off x="3535363" y="47291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8" name="Rectangle 129"/>
          <p:cNvSpPr>
            <a:spLocks noChangeArrowheads="1"/>
          </p:cNvSpPr>
          <p:nvPr/>
        </p:nvSpPr>
        <p:spPr bwMode="auto">
          <a:xfrm>
            <a:off x="4049713" y="47291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09" name="Rectangle 130"/>
          <p:cNvSpPr>
            <a:spLocks noChangeArrowheads="1"/>
          </p:cNvSpPr>
          <p:nvPr/>
        </p:nvSpPr>
        <p:spPr bwMode="auto">
          <a:xfrm>
            <a:off x="3535363" y="52435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0" name="Rectangle 131"/>
          <p:cNvSpPr>
            <a:spLocks noChangeArrowheads="1"/>
          </p:cNvSpPr>
          <p:nvPr/>
        </p:nvSpPr>
        <p:spPr bwMode="auto">
          <a:xfrm>
            <a:off x="4040188" y="52435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1" name="Rectangle 132"/>
          <p:cNvSpPr>
            <a:spLocks noChangeArrowheads="1"/>
          </p:cNvSpPr>
          <p:nvPr/>
        </p:nvSpPr>
        <p:spPr bwMode="auto">
          <a:xfrm>
            <a:off x="4564063" y="47291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2" name="Rectangle 133"/>
          <p:cNvSpPr>
            <a:spLocks noChangeArrowheads="1"/>
          </p:cNvSpPr>
          <p:nvPr/>
        </p:nvSpPr>
        <p:spPr bwMode="auto">
          <a:xfrm>
            <a:off x="5078413" y="472916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3" name="Rectangle 134"/>
          <p:cNvSpPr>
            <a:spLocks noChangeArrowheads="1"/>
          </p:cNvSpPr>
          <p:nvPr/>
        </p:nvSpPr>
        <p:spPr bwMode="auto">
          <a:xfrm>
            <a:off x="4564063" y="52435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1814" name="Rectangle 135"/>
          <p:cNvSpPr>
            <a:spLocks noChangeArrowheads="1"/>
          </p:cNvSpPr>
          <p:nvPr/>
        </p:nvSpPr>
        <p:spPr bwMode="auto">
          <a:xfrm>
            <a:off x="5068888" y="5243513"/>
            <a:ext cx="504825" cy="515937"/>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08" name="Rectangle 136"/>
          <p:cNvSpPr>
            <a:spLocks noChangeArrowheads="1"/>
          </p:cNvSpPr>
          <p:nvPr/>
        </p:nvSpPr>
        <p:spPr bwMode="auto">
          <a:xfrm>
            <a:off x="3486150" y="1674812"/>
            <a:ext cx="152400" cy="94297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09" name="Rectangle 137"/>
          <p:cNvSpPr>
            <a:spLocks noChangeArrowheads="1"/>
          </p:cNvSpPr>
          <p:nvPr/>
        </p:nvSpPr>
        <p:spPr bwMode="auto">
          <a:xfrm>
            <a:off x="4495800" y="1674812"/>
            <a:ext cx="152400" cy="94297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0" name="Rectangle 138"/>
          <p:cNvSpPr>
            <a:spLocks noChangeArrowheads="1"/>
          </p:cNvSpPr>
          <p:nvPr/>
        </p:nvSpPr>
        <p:spPr bwMode="auto">
          <a:xfrm>
            <a:off x="5514975" y="1674812"/>
            <a:ext cx="152400" cy="94297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1" name="Rectangle 139"/>
          <p:cNvSpPr>
            <a:spLocks noChangeArrowheads="1"/>
          </p:cNvSpPr>
          <p:nvPr/>
        </p:nvSpPr>
        <p:spPr bwMode="auto">
          <a:xfrm>
            <a:off x="5619750" y="2084388"/>
            <a:ext cx="447675" cy="1619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2" name="Rectangle 140"/>
          <p:cNvSpPr>
            <a:spLocks noChangeArrowheads="1"/>
          </p:cNvSpPr>
          <p:nvPr/>
        </p:nvSpPr>
        <p:spPr bwMode="auto">
          <a:xfrm>
            <a:off x="6048375" y="2189163"/>
            <a:ext cx="104775" cy="4286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3" name="Rectangle 141"/>
          <p:cNvSpPr>
            <a:spLocks noChangeArrowheads="1"/>
          </p:cNvSpPr>
          <p:nvPr/>
        </p:nvSpPr>
        <p:spPr bwMode="auto">
          <a:xfrm>
            <a:off x="5638800" y="2608263"/>
            <a:ext cx="923925" cy="1238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4" name="Rectangle 142"/>
          <p:cNvSpPr>
            <a:spLocks noChangeArrowheads="1"/>
          </p:cNvSpPr>
          <p:nvPr/>
        </p:nvSpPr>
        <p:spPr bwMode="auto">
          <a:xfrm>
            <a:off x="5648325" y="3636963"/>
            <a:ext cx="923925" cy="1238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5" name="Rectangle 143"/>
          <p:cNvSpPr>
            <a:spLocks noChangeArrowheads="1"/>
          </p:cNvSpPr>
          <p:nvPr/>
        </p:nvSpPr>
        <p:spPr bwMode="auto">
          <a:xfrm>
            <a:off x="5629275" y="4675188"/>
            <a:ext cx="923925" cy="1238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6" name="Rectangle 144"/>
          <p:cNvSpPr>
            <a:spLocks noChangeArrowheads="1"/>
          </p:cNvSpPr>
          <p:nvPr/>
        </p:nvSpPr>
        <p:spPr bwMode="auto">
          <a:xfrm>
            <a:off x="5543550" y="5284788"/>
            <a:ext cx="762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7" name="Rectangle 145"/>
          <p:cNvSpPr>
            <a:spLocks noChangeArrowheads="1"/>
          </p:cNvSpPr>
          <p:nvPr/>
        </p:nvSpPr>
        <p:spPr bwMode="auto">
          <a:xfrm>
            <a:off x="5038725" y="5275263"/>
            <a:ext cx="762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8" name="Rectangle 146"/>
          <p:cNvSpPr>
            <a:spLocks noChangeArrowheads="1"/>
          </p:cNvSpPr>
          <p:nvPr/>
        </p:nvSpPr>
        <p:spPr bwMode="auto">
          <a:xfrm>
            <a:off x="4495800" y="5284788"/>
            <a:ext cx="1143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19" name="Rectangle 147"/>
          <p:cNvSpPr>
            <a:spLocks noChangeArrowheads="1"/>
          </p:cNvSpPr>
          <p:nvPr/>
        </p:nvSpPr>
        <p:spPr bwMode="auto">
          <a:xfrm>
            <a:off x="3981450" y="5275263"/>
            <a:ext cx="1143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0" name="Rectangle 148"/>
          <p:cNvSpPr>
            <a:spLocks noChangeArrowheads="1"/>
          </p:cNvSpPr>
          <p:nvPr/>
        </p:nvSpPr>
        <p:spPr bwMode="auto">
          <a:xfrm>
            <a:off x="3476625" y="5265738"/>
            <a:ext cx="1143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1" name="Rectangle 149"/>
          <p:cNvSpPr>
            <a:spLocks noChangeArrowheads="1"/>
          </p:cNvSpPr>
          <p:nvPr/>
        </p:nvSpPr>
        <p:spPr bwMode="auto">
          <a:xfrm>
            <a:off x="2524125" y="4694238"/>
            <a:ext cx="962025" cy="13335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2" name="Rectangle 150"/>
          <p:cNvSpPr>
            <a:spLocks noChangeArrowheads="1"/>
          </p:cNvSpPr>
          <p:nvPr/>
        </p:nvSpPr>
        <p:spPr bwMode="auto">
          <a:xfrm>
            <a:off x="2533650" y="3627438"/>
            <a:ext cx="962025" cy="13335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3" name="Rectangle 151"/>
          <p:cNvSpPr>
            <a:spLocks noChangeArrowheads="1"/>
          </p:cNvSpPr>
          <p:nvPr/>
        </p:nvSpPr>
        <p:spPr bwMode="auto">
          <a:xfrm>
            <a:off x="2952750" y="3227388"/>
            <a:ext cx="152400" cy="4572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4" name="Rectangle 152"/>
          <p:cNvSpPr>
            <a:spLocks noChangeArrowheads="1"/>
          </p:cNvSpPr>
          <p:nvPr/>
        </p:nvSpPr>
        <p:spPr bwMode="auto">
          <a:xfrm>
            <a:off x="3028950" y="3074988"/>
            <a:ext cx="457200"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5" name="Rectangle 153"/>
          <p:cNvSpPr>
            <a:spLocks noChangeArrowheads="1"/>
          </p:cNvSpPr>
          <p:nvPr/>
        </p:nvSpPr>
        <p:spPr bwMode="auto">
          <a:xfrm>
            <a:off x="3028950" y="2617788"/>
            <a:ext cx="457200"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6" name="Rectangle 154"/>
          <p:cNvSpPr>
            <a:spLocks noChangeArrowheads="1"/>
          </p:cNvSpPr>
          <p:nvPr/>
        </p:nvSpPr>
        <p:spPr bwMode="auto">
          <a:xfrm>
            <a:off x="4486275" y="2722563"/>
            <a:ext cx="142875" cy="4286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7" name="Rectangle 155"/>
          <p:cNvSpPr>
            <a:spLocks noChangeArrowheads="1"/>
          </p:cNvSpPr>
          <p:nvPr/>
        </p:nvSpPr>
        <p:spPr bwMode="auto">
          <a:xfrm>
            <a:off x="5010149" y="2713038"/>
            <a:ext cx="142875" cy="4286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8" name="Rectangle 156"/>
          <p:cNvSpPr>
            <a:spLocks noChangeArrowheads="1"/>
          </p:cNvSpPr>
          <p:nvPr/>
        </p:nvSpPr>
        <p:spPr bwMode="auto">
          <a:xfrm>
            <a:off x="4610100" y="3141663"/>
            <a:ext cx="419100" cy="74612"/>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29" name="Rectangle 157"/>
          <p:cNvSpPr>
            <a:spLocks noChangeArrowheads="1"/>
          </p:cNvSpPr>
          <p:nvPr/>
        </p:nvSpPr>
        <p:spPr bwMode="auto">
          <a:xfrm>
            <a:off x="4086225" y="3113088"/>
            <a:ext cx="419100" cy="122237"/>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0" name="Rectangle 158"/>
          <p:cNvSpPr>
            <a:spLocks noChangeArrowheads="1"/>
          </p:cNvSpPr>
          <p:nvPr/>
        </p:nvSpPr>
        <p:spPr bwMode="auto">
          <a:xfrm>
            <a:off x="4476750" y="3151188"/>
            <a:ext cx="180975" cy="493712"/>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1" name="Rectangle 159"/>
          <p:cNvSpPr>
            <a:spLocks noChangeArrowheads="1"/>
          </p:cNvSpPr>
          <p:nvPr/>
        </p:nvSpPr>
        <p:spPr bwMode="auto">
          <a:xfrm>
            <a:off x="3943350" y="3208338"/>
            <a:ext cx="180975" cy="436562"/>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2" name="Rectangle 160"/>
          <p:cNvSpPr>
            <a:spLocks noChangeArrowheads="1"/>
          </p:cNvSpPr>
          <p:nvPr/>
        </p:nvSpPr>
        <p:spPr bwMode="auto">
          <a:xfrm>
            <a:off x="4448175" y="3770313"/>
            <a:ext cx="190500" cy="4286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3" name="Rectangle 161"/>
          <p:cNvSpPr>
            <a:spLocks noChangeArrowheads="1"/>
          </p:cNvSpPr>
          <p:nvPr/>
        </p:nvSpPr>
        <p:spPr bwMode="auto">
          <a:xfrm>
            <a:off x="4457700" y="4265613"/>
            <a:ext cx="161925" cy="4286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4" name="Rectangle 162"/>
          <p:cNvSpPr>
            <a:spLocks noChangeArrowheads="1"/>
          </p:cNvSpPr>
          <p:nvPr/>
        </p:nvSpPr>
        <p:spPr bwMode="auto">
          <a:xfrm>
            <a:off x="4400550" y="4141788"/>
            <a:ext cx="609600"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5" name="Rectangle 163"/>
          <p:cNvSpPr>
            <a:spLocks noChangeArrowheads="1"/>
          </p:cNvSpPr>
          <p:nvPr/>
        </p:nvSpPr>
        <p:spPr bwMode="auto">
          <a:xfrm>
            <a:off x="3562350" y="4675188"/>
            <a:ext cx="457200" cy="13335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6" name="Rectangle 164"/>
          <p:cNvSpPr>
            <a:spLocks noChangeArrowheads="1"/>
          </p:cNvSpPr>
          <p:nvPr/>
        </p:nvSpPr>
        <p:spPr bwMode="auto">
          <a:xfrm>
            <a:off x="4095750" y="4684713"/>
            <a:ext cx="409575" cy="1238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7" name="Rectangle 165"/>
          <p:cNvSpPr>
            <a:spLocks noChangeArrowheads="1"/>
          </p:cNvSpPr>
          <p:nvPr/>
        </p:nvSpPr>
        <p:spPr bwMode="auto">
          <a:xfrm>
            <a:off x="3990975" y="4684713"/>
            <a:ext cx="104775" cy="52387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8" name="Rectangle 166"/>
          <p:cNvSpPr>
            <a:spLocks noChangeArrowheads="1"/>
          </p:cNvSpPr>
          <p:nvPr/>
        </p:nvSpPr>
        <p:spPr bwMode="auto">
          <a:xfrm>
            <a:off x="4457700" y="4665663"/>
            <a:ext cx="152400" cy="542925"/>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39" name="Rectangle 167"/>
          <p:cNvSpPr>
            <a:spLocks noChangeArrowheads="1"/>
          </p:cNvSpPr>
          <p:nvPr/>
        </p:nvSpPr>
        <p:spPr bwMode="auto">
          <a:xfrm>
            <a:off x="4572000" y="4656138"/>
            <a:ext cx="457200"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40" name="Rectangle 168"/>
          <p:cNvSpPr>
            <a:spLocks noChangeArrowheads="1"/>
          </p:cNvSpPr>
          <p:nvPr/>
        </p:nvSpPr>
        <p:spPr bwMode="auto">
          <a:xfrm>
            <a:off x="5105400" y="4151313"/>
            <a:ext cx="438149"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useBgFill="1">
        <p:nvSpPr>
          <p:cNvPr id="105641" name="Rectangle 169"/>
          <p:cNvSpPr>
            <a:spLocks noChangeArrowheads="1"/>
          </p:cNvSpPr>
          <p:nvPr/>
        </p:nvSpPr>
        <p:spPr bwMode="auto">
          <a:xfrm>
            <a:off x="5105400" y="4646613"/>
            <a:ext cx="438149" cy="152400"/>
          </a:xfrm>
          <a:prstGeom prst="rect">
            <a:avLst/>
          </a:prstGeom>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05642" name="Rectangle 170"/>
          <p:cNvSpPr>
            <a:spLocks noChangeArrowheads="1" noGrp="1" noRot="1"/>
          </p:cNvSpPr>
          <p:nvPr>
            <p:ph type="title"/>
          </p:nvPr>
        </p:nvSpPr>
        <p:spPr bwMode="auto"/>
        <p:txBody>
          <a:bodyPr>
            <a:normAutofit fontScale="90000"/>
          </a:bodyPr>
          <a:lstStyle/>
          <a:p>
            <a:pPr>
              <a:defRPr/>
            </a:pPr>
            <a:r>
              <a:rPr lang="ru-RU" sz="3600"/>
              <a:t>Алгоритм разбиения</a:t>
            </a:r>
            <a:r>
              <a:rPr lang="en-US" sz="3600"/>
              <a:t>/</a:t>
            </a:r>
            <a:r>
              <a:rPr lang="ru-RU" sz="3600"/>
              <a:t>слияния</a:t>
            </a:r>
            <a:br>
              <a:rPr lang="ru-RU" sz="3600"/>
            </a:br>
            <a:r>
              <a:rPr lang="ru-RU" sz="3600"/>
              <a:t>(</a:t>
            </a:r>
            <a:r>
              <a:rPr lang="en-US" sz="3600"/>
              <a:t>split and merge)</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60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560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561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5611"/>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5612"/>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05613"/>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05614"/>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05615"/>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05616"/>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05617"/>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105618"/>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105619"/>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105620"/>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105621"/>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105622"/>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105623"/>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105624"/>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105625"/>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105626"/>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grpId="0" nodeType="afterEffect">
                                  <p:stCondLst>
                                    <p:cond delay="0"/>
                                  </p:stCondLst>
                                  <p:childTnLst>
                                    <p:set>
                                      <p:cBhvr>
                                        <p:cTn id="63" dur="1" fill="hold">
                                          <p:stCondLst>
                                            <p:cond delay="499"/>
                                          </p:stCondLst>
                                        </p:cTn>
                                        <p:tgtEl>
                                          <p:spTgt spid="105627"/>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105628"/>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105629"/>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105630"/>
                                        </p:tgtEl>
                                        <p:attrNameLst>
                                          <p:attrName>style.visibility</p:attrName>
                                        </p:attrNameLst>
                                      </p:cBhvr>
                                      <p:to>
                                        <p:strVal val="visible"/>
                                      </p:to>
                                    </p:set>
                                  </p:childTnLst>
                                </p:cTn>
                              </p:par>
                            </p:childTnLst>
                          </p:cTn>
                        </p:par>
                        <p:par>
                          <p:cTn id="73" fill="hold" nodeType="afterGroup">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105631"/>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105632"/>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ntr" presetSubtype="0" fill="hold" grpId="0" nodeType="afterEffect">
                                  <p:stCondLst>
                                    <p:cond delay="0"/>
                                  </p:stCondLst>
                                  <p:childTnLst>
                                    <p:set>
                                      <p:cBhvr>
                                        <p:cTn id="81" dur="1" fill="hold">
                                          <p:stCondLst>
                                            <p:cond delay="499"/>
                                          </p:stCondLst>
                                        </p:cTn>
                                        <p:tgtEl>
                                          <p:spTgt spid="105633"/>
                                        </p:tgtEl>
                                        <p:attrNameLst>
                                          <p:attrName>style.visibility</p:attrName>
                                        </p:attrNameLst>
                                      </p:cBhvr>
                                      <p:to>
                                        <p:strVal val="visible"/>
                                      </p:to>
                                    </p:set>
                                  </p:childTnLst>
                                </p:cTn>
                              </p:par>
                            </p:childTnLst>
                          </p:cTn>
                        </p:par>
                        <p:par>
                          <p:cTn id="82" fill="hold" nodeType="afterGroup">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105634"/>
                                        </p:tgtEl>
                                        <p:attrNameLst>
                                          <p:attrName>style.visibility</p:attrName>
                                        </p:attrNameLst>
                                      </p:cBhvr>
                                      <p:to>
                                        <p:strVal val="visible"/>
                                      </p:to>
                                    </p:set>
                                  </p:childTnLst>
                                </p:cTn>
                              </p:par>
                            </p:childTnLst>
                          </p:cTn>
                        </p:par>
                        <p:par>
                          <p:cTn id="85" fill="hold" nodeType="afterGroup">
                            <p:stCondLst>
                              <p:cond delay="13500"/>
                            </p:stCondLst>
                            <p:childTnLst>
                              <p:par>
                                <p:cTn id="86" presetID="1" presetClass="entr" presetSubtype="0" fill="hold" grpId="0" nodeType="afterEffect">
                                  <p:stCondLst>
                                    <p:cond delay="0"/>
                                  </p:stCondLst>
                                  <p:childTnLst>
                                    <p:set>
                                      <p:cBhvr>
                                        <p:cTn id="87" dur="1" fill="hold">
                                          <p:stCondLst>
                                            <p:cond delay="499"/>
                                          </p:stCondLst>
                                        </p:cTn>
                                        <p:tgtEl>
                                          <p:spTgt spid="105635"/>
                                        </p:tgtEl>
                                        <p:attrNameLst>
                                          <p:attrName>style.visibility</p:attrName>
                                        </p:attrNameLst>
                                      </p:cBhvr>
                                      <p:to>
                                        <p:strVal val="visible"/>
                                      </p:to>
                                    </p:set>
                                  </p:childTnLst>
                                </p:cTn>
                              </p:par>
                            </p:childTnLst>
                          </p:cTn>
                        </p:par>
                        <p:par>
                          <p:cTn id="88" fill="hold" nodeType="afterGroup">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105636"/>
                                        </p:tgtEl>
                                        <p:attrNameLst>
                                          <p:attrName>style.visibility</p:attrName>
                                        </p:attrNameLst>
                                      </p:cBhvr>
                                      <p:to>
                                        <p:strVal val="visible"/>
                                      </p:to>
                                    </p:set>
                                  </p:childTnLst>
                                </p:cTn>
                              </p:par>
                            </p:childTnLst>
                          </p:cTn>
                        </p:par>
                        <p:par>
                          <p:cTn id="91" fill="hold" nodeType="afterGroup">
                            <p:stCondLst>
                              <p:cond delay="14500"/>
                            </p:stCondLst>
                            <p:childTnLst>
                              <p:par>
                                <p:cTn id="92" presetID="1" presetClass="entr" presetSubtype="0" fill="hold" grpId="0" nodeType="afterEffect">
                                  <p:stCondLst>
                                    <p:cond delay="0"/>
                                  </p:stCondLst>
                                  <p:childTnLst>
                                    <p:set>
                                      <p:cBhvr>
                                        <p:cTn id="93" dur="1" fill="hold">
                                          <p:stCondLst>
                                            <p:cond delay="499"/>
                                          </p:stCondLst>
                                        </p:cTn>
                                        <p:tgtEl>
                                          <p:spTgt spid="105637"/>
                                        </p:tgtEl>
                                        <p:attrNameLst>
                                          <p:attrName>style.visibility</p:attrName>
                                        </p:attrNameLst>
                                      </p:cBhvr>
                                      <p:to>
                                        <p:strVal val="visible"/>
                                      </p:to>
                                    </p:set>
                                  </p:childTnLst>
                                </p:cTn>
                              </p:par>
                            </p:childTnLst>
                          </p:cTn>
                        </p:par>
                        <p:par>
                          <p:cTn id="94" fill="hold" nodeType="afterGroup">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105638"/>
                                        </p:tgtEl>
                                        <p:attrNameLst>
                                          <p:attrName>style.visibility</p:attrName>
                                        </p:attrNameLst>
                                      </p:cBhvr>
                                      <p:to>
                                        <p:strVal val="visible"/>
                                      </p:to>
                                    </p:set>
                                  </p:childTnLst>
                                </p:cTn>
                              </p:par>
                            </p:childTnLst>
                          </p:cTn>
                        </p:par>
                        <p:par>
                          <p:cTn id="97" fill="hold" nodeType="afterGroup">
                            <p:stCondLst>
                              <p:cond delay="15500"/>
                            </p:stCondLst>
                            <p:childTnLst>
                              <p:par>
                                <p:cTn id="98" presetID="1" presetClass="entr" presetSubtype="0" fill="hold" grpId="0" nodeType="afterEffect">
                                  <p:stCondLst>
                                    <p:cond delay="0"/>
                                  </p:stCondLst>
                                  <p:childTnLst>
                                    <p:set>
                                      <p:cBhvr>
                                        <p:cTn id="99" dur="1" fill="hold">
                                          <p:stCondLst>
                                            <p:cond delay="499"/>
                                          </p:stCondLst>
                                        </p:cTn>
                                        <p:tgtEl>
                                          <p:spTgt spid="105639"/>
                                        </p:tgtEl>
                                        <p:attrNameLst>
                                          <p:attrName>style.visibility</p:attrName>
                                        </p:attrNameLst>
                                      </p:cBhvr>
                                      <p:to>
                                        <p:strVal val="visible"/>
                                      </p:to>
                                    </p:set>
                                  </p:childTnLst>
                                </p:cTn>
                              </p:par>
                            </p:childTnLst>
                          </p:cTn>
                        </p:par>
                        <p:par>
                          <p:cTn id="100" fill="hold" nodeType="afterGroup">
                            <p:stCondLst>
                              <p:cond delay="16000"/>
                            </p:stCondLst>
                            <p:childTnLst>
                              <p:par>
                                <p:cTn id="101" presetID="1" presetClass="entr" presetSubtype="0" fill="hold" grpId="0" nodeType="afterEffect">
                                  <p:stCondLst>
                                    <p:cond delay="0"/>
                                  </p:stCondLst>
                                  <p:childTnLst>
                                    <p:set>
                                      <p:cBhvr>
                                        <p:cTn id="102" dur="1" fill="hold">
                                          <p:stCondLst>
                                            <p:cond delay="499"/>
                                          </p:stCondLst>
                                        </p:cTn>
                                        <p:tgtEl>
                                          <p:spTgt spid="105640"/>
                                        </p:tgtEl>
                                        <p:attrNameLst>
                                          <p:attrName>style.visibility</p:attrName>
                                        </p:attrNameLst>
                                      </p:cBhvr>
                                      <p:to>
                                        <p:strVal val="visible"/>
                                      </p:to>
                                    </p:set>
                                  </p:childTnLst>
                                </p:cTn>
                              </p:par>
                            </p:childTnLst>
                          </p:cTn>
                        </p:par>
                        <p:par>
                          <p:cTn id="103" fill="hold" nodeType="afterGroup">
                            <p:stCondLst>
                              <p:cond delay="16500"/>
                            </p:stCondLst>
                            <p:childTnLst>
                              <p:par>
                                <p:cTn id="104" presetID="1" presetClass="entr" presetSubtype="0" fill="hold" grpId="0" nodeType="afterEffect">
                                  <p:stCondLst>
                                    <p:cond delay="0"/>
                                  </p:stCondLst>
                                  <p:childTnLst>
                                    <p:set>
                                      <p:cBhvr>
                                        <p:cTn id="105" dur="1" fill="hold">
                                          <p:stCondLst>
                                            <p:cond delay="499"/>
                                          </p:stCondLst>
                                        </p:cTn>
                                        <p:tgtEl>
                                          <p:spTgt spid="1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6499" name="Rectangle 3"/>
          <p:cNvSpPr>
            <a:spLocks noChangeArrowheads="1" noGrp="1"/>
          </p:cNvSpPr>
          <p:nvPr>
            <p:ph type="body" idx="1"/>
          </p:nvPr>
        </p:nvSpPr>
        <p:spPr bwMode="auto">
          <a:xfrm>
            <a:off x="3171825" y="5959475"/>
            <a:ext cx="2743200" cy="565150"/>
          </a:xfrm>
        </p:spPr>
        <p:txBody>
          <a:bodyPr/>
          <a:lstStyle/>
          <a:p>
            <a:pPr marL="338138" indent="-338138" algn="ctr">
              <a:buFont typeface="Wingdings"/>
              <a:buNone/>
              <a:tabLst>
                <a:tab pos="0" algn="l"/>
              </a:tabLst>
              <a:defRPr/>
            </a:pPr>
            <a:r>
              <a:rPr lang="ru-RU" sz="2400"/>
              <a:t>Результат</a:t>
            </a:r>
            <a:endParaRPr lang="en-US" sz="2400"/>
          </a:p>
        </p:txBody>
      </p:sp>
      <p:graphicFrame>
        <p:nvGraphicFramePr>
          <p:cNvPr id="106500" name="Group 4"/>
          <p:cNvGraphicFramePr>
            <a:graphicFrameLocks xmlns:a="http://schemas.openxmlformats.org/drawingml/2006/main" noGrp="1"/>
          </p:cNvGraphicFramePr>
          <p:nvPr/>
        </p:nvGraphicFramePr>
        <p:xfrm>
          <a:off x="2486025" y="1627188"/>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folHlink"/>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9933"/>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99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miter/>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miter/>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miter/>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miter/>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bl>
          </a:graphicData>
        </a:graphic>
      </p:graphicFrame>
      <p:sp>
        <p:nvSpPr>
          <p:cNvPr id="72790" name="Rectangle 87"/>
          <p:cNvSpPr>
            <a:spLocks noChangeArrowheads="1"/>
          </p:cNvSpPr>
          <p:nvPr/>
        </p:nvSpPr>
        <p:spPr bwMode="auto">
          <a:xfrm>
            <a:off x="2484438" y="1628775"/>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1" name="Rectangle 88"/>
          <p:cNvSpPr>
            <a:spLocks noChangeArrowheads="1"/>
          </p:cNvSpPr>
          <p:nvPr/>
        </p:nvSpPr>
        <p:spPr bwMode="auto">
          <a:xfrm>
            <a:off x="2495550" y="266541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2" name="Rectangle 89"/>
          <p:cNvSpPr>
            <a:spLocks noChangeArrowheads="1"/>
          </p:cNvSpPr>
          <p:nvPr/>
        </p:nvSpPr>
        <p:spPr bwMode="auto">
          <a:xfrm>
            <a:off x="6086475" y="1627188"/>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3" name="Rectangle 90"/>
          <p:cNvSpPr>
            <a:spLocks noChangeArrowheads="1"/>
          </p:cNvSpPr>
          <p:nvPr/>
        </p:nvSpPr>
        <p:spPr bwMode="auto">
          <a:xfrm>
            <a:off x="3514725" y="266541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4" name="Rectangle 91"/>
          <p:cNvSpPr>
            <a:spLocks noChangeArrowheads="1"/>
          </p:cNvSpPr>
          <p:nvPr/>
        </p:nvSpPr>
        <p:spPr bwMode="auto">
          <a:xfrm>
            <a:off x="5057775" y="317976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5" name="Rectangle 92"/>
          <p:cNvSpPr>
            <a:spLocks noChangeArrowheads="1"/>
          </p:cNvSpPr>
          <p:nvPr/>
        </p:nvSpPr>
        <p:spPr bwMode="auto">
          <a:xfrm>
            <a:off x="3514725" y="2665413"/>
            <a:ext cx="2057400" cy="102870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6" name="Rectangle 93"/>
          <p:cNvSpPr>
            <a:spLocks noChangeArrowheads="1"/>
          </p:cNvSpPr>
          <p:nvPr/>
        </p:nvSpPr>
        <p:spPr bwMode="auto">
          <a:xfrm>
            <a:off x="3514725" y="3694113"/>
            <a:ext cx="2057400" cy="1552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2797" name="Rectangle 94"/>
          <p:cNvSpPr>
            <a:spLocks noChangeArrowheads="1"/>
          </p:cNvSpPr>
          <p:nvPr/>
        </p:nvSpPr>
        <p:spPr bwMode="auto">
          <a:xfrm>
            <a:off x="5057775" y="3684588"/>
            <a:ext cx="523875" cy="1552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06591" name="Rectangle 95"/>
          <p:cNvSpPr>
            <a:spLocks noChangeArrowheads="1" noGrp="1" noRot="1"/>
          </p:cNvSpPr>
          <p:nvPr>
            <p:ph type="title"/>
          </p:nvPr>
        </p:nvSpPr>
        <p:spPr bwMode="auto"/>
        <p:txBody>
          <a:bodyPr>
            <a:normAutofit fontScale="90000"/>
          </a:bodyPr>
          <a:lstStyle/>
          <a:p>
            <a:pPr>
              <a:defRPr/>
            </a:pPr>
            <a:r>
              <a:rPr lang="ru-RU" sz="3600"/>
              <a:t>Алгоритм разбиения</a:t>
            </a:r>
            <a:r>
              <a:rPr lang="en-US" sz="3600"/>
              <a:t>/</a:t>
            </a:r>
            <a:r>
              <a:rPr lang="ru-RU" sz="3600"/>
              <a:t>слияния</a:t>
            </a:r>
            <a:br>
              <a:rPr lang="ru-RU" sz="3600"/>
            </a:br>
            <a:r>
              <a:rPr lang="ru-RU" sz="3600"/>
              <a:t>(</a:t>
            </a:r>
            <a:r>
              <a:rPr lang="en-US" sz="3600"/>
              <a:t>split and merge)</a:t>
            </a:r>
            <a:endParaRPr lang="ru-RU" sz="3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25282" name="Rectangle 2"/>
          <p:cNvSpPr>
            <a:spLocks noChangeArrowheads="1" noGrp="1"/>
          </p:cNvSpPr>
          <p:nvPr>
            <p:ph type="body" idx="1"/>
          </p:nvPr>
        </p:nvSpPr>
        <p:spPr bwMode="auto">
          <a:xfrm>
            <a:off x="3171825" y="5959475"/>
            <a:ext cx="2743200" cy="565150"/>
          </a:xfrm>
        </p:spPr>
        <p:txBody>
          <a:bodyPr/>
          <a:lstStyle/>
          <a:p>
            <a:pPr marL="338138" indent="-338138" algn="ctr">
              <a:buFont typeface="Wingdings"/>
              <a:buNone/>
              <a:tabLst>
                <a:tab pos="0" algn="l"/>
              </a:tabLst>
              <a:defRPr/>
            </a:pPr>
            <a:r>
              <a:rPr lang="ru-RU" sz="2400"/>
              <a:t>Результат</a:t>
            </a:r>
            <a:endParaRPr lang="en-US" sz="2400"/>
          </a:p>
        </p:txBody>
      </p:sp>
      <p:graphicFrame>
        <p:nvGraphicFramePr>
          <p:cNvPr id="225283" name="Group 3"/>
          <p:cNvGraphicFramePr>
            <a:graphicFrameLocks xmlns:a="http://schemas.openxmlformats.org/drawingml/2006/main" noGrp="1"/>
          </p:cNvGraphicFramePr>
          <p:nvPr/>
        </p:nvGraphicFramePr>
        <p:xfrm>
          <a:off x="396875" y="1627188"/>
          <a:ext cx="4114800" cy="4140200"/>
        </p:xfrm>
        <a:graphic>
          <a:graphicData uri="http://schemas.openxmlformats.org/drawingml/2006/table">
            <a:tbl>
              <a:tblPr firstRow="0" firstCol="0" lastRow="0" lastCol="0" bandRow="0" bandCol="0"/>
              <a:tblGrid>
                <a:gridCol w="514350"/>
                <a:gridCol w="514350"/>
                <a:gridCol w="514350"/>
                <a:gridCol w="514350"/>
                <a:gridCol w="514350"/>
                <a:gridCol w="514350"/>
                <a:gridCol w="514350"/>
                <a:gridCol w="514350"/>
              </a:tblGrid>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folHlink"/>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9933"/>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CC00"/>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99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00FFFF"/>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rgbClr val="FF33CC"/>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solidFill>
                      <a:schemeClr val="bg2"/>
                    </a:solidFill>
                  </a:tcPr>
                </a:tc>
              </a:tr>
            </a:tbl>
          </a:graphicData>
        </a:graphic>
      </p:graphicFrame>
      <p:sp>
        <p:nvSpPr>
          <p:cNvPr id="73814" name="Rectangle 86"/>
          <p:cNvSpPr>
            <a:spLocks noChangeArrowheads="1"/>
          </p:cNvSpPr>
          <p:nvPr/>
        </p:nvSpPr>
        <p:spPr bwMode="auto">
          <a:xfrm>
            <a:off x="395288" y="1628775"/>
            <a:ext cx="4122737" cy="414972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15" name="Rectangle 87"/>
          <p:cNvSpPr>
            <a:spLocks noChangeArrowheads="1"/>
          </p:cNvSpPr>
          <p:nvPr/>
        </p:nvSpPr>
        <p:spPr bwMode="auto">
          <a:xfrm>
            <a:off x="406400" y="266541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16" name="Rectangle 88"/>
          <p:cNvSpPr>
            <a:spLocks noChangeArrowheads="1"/>
          </p:cNvSpPr>
          <p:nvPr/>
        </p:nvSpPr>
        <p:spPr bwMode="auto">
          <a:xfrm>
            <a:off x="3997325" y="1627188"/>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17" name="Rectangle 89"/>
          <p:cNvSpPr>
            <a:spLocks noChangeArrowheads="1"/>
          </p:cNvSpPr>
          <p:nvPr/>
        </p:nvSpPr>
        <p:spPr bwMode="auto">
          <a:xfrm>
            <a:off x="1425575" y="266541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18" name="Rectangle 90"/>
          <p:cNvSpPr>
            <a:spLocks noChangeArrowheads="1"/>
          </p:cNvSpPr>
          <p:nvPr/>
        </p:nvSpPr>
        <p:spPr bwMode="auto">
          <a:xfrm>
            <a:off x="2968625" y="3179763"/>
            <a:ext cx="514350" cy="51435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19" name="Rectangle 91"/>
          <p:cNvSpPr>
            <a:spLocks noChangeArrowheads="1"/>
          </p:cNvSpPr>
          <p:nvPr/>
        </p:nvSpPr>
        <p:spPr bwMode="auto">
          <a:xfrm>
            <a:off x="1425575" y="2665413"/>
            <a:ext cx="2057400" cy="1028700"/>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20" name="Rectangle 92"/>
          <p:cNvSpPr>
            <a:spLocks noChangeArrowheads="1"/>
          </p:cNvSpPr>
          <p:nvPr/>
        </p:nvSpPr>
        <p:spPr bwMode="auto">
          <a:xfrm>
            <a:off x="1425575" y="3694113"/>
            <a:ext cx="2057400" cy="1552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821" name="Rectangle 93"/>
          <p:cNvSpPr>
            <a:spLocks noChangeArrowheads="1"/>
          </p:cNvSpPr>
          <p:nvPr/>
        </p:nvSpPr>
        <p:spPr bwMode="auto">
          <a:xfrm>
            <a:off x="2968625" y="3684588"/>
            <a:ext cx="523875" cy="1552575"/>
          </a:xfrm>
          <a:prstGeom prst="rect">
            <a:avLst/>
          </a:prstGeom>
          <a:noFill/>
          <a:ln w="63500">
            <a:solidFill>
              <a:srgbClr val="FF3300"/>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225374" name="Rectangle 94"/>
          <p:cNvSpPr>
            <a:spLocks noChangeArrowheads="1" noGrp="1" noRot="1"/>
          </p:cNvSpPr>
          <p:nvPr>
            <p:ph type="title"/>
          </p:nvPr>
        </p:nvSpPr>
        <p:spPr bwMode="auto"/>
        <p:txBody>
          <a:bodyPr/>
          <a:lstStyle/>
          <a:p>
            <a:pPr>
              <a:defRPr/>
            </a:pPr>
            <a:r>
              <a:rPr lang="ru-RU" sz="3600"/>
              <a:t>Сравним с разрастанием регионов</a:t>
            </a:r>
            <a:endParaRPr/>
          </a:p>
        </p:txBody>
      </p:sp>
      <p:graphicFrame>
        <p:nvGraphicFramePr>
          <p:cNvPr id="225375" name="Group 95"/>
          <p:cNvGraphicFramePr>
            <a:graphicFrameLocks xmlns:a="http://schemas.openxmlformats.org/drawingml/2006/main" noGrp="1"/>
          </p:cNvGraphicFramePr>
          <p:nvPr/>
        </p:nvGraphicFramePr>
        <p:xfrm>
          <a:off x="4849813" y="1628775"/>
          <a:ext cx="4114800" cy="4100513"/>
        </p:xfrm>
        <a:graphic>
          <a:graphicData uri="http://schemas.openxmlformats.org/drawingml/2006/table">
            <a:tbl>
              <a:tblPr firstRow="0" firstCol="0" lastRow="0" lastCol="0" bandRow="0" bandCol="0"/>
              <a:tblGrid>
                <a:gridCol w="514350"/>
                <a:gridCol w="493712"/>
                <a:gridCol w="534988"/>
                <a:gridCol w="514350"/>
                <a:gridCol w="514350"/>
                <a:gridCol w="514350"/>
                <a:gridCol w="514350"/>
                <a:gridCol w="514350"/>
              </a:tblGrid>
              <a:tr h="50641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9</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8</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4</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3</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5</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6</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r h="517525">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rgbClr val="66FF33"/>
                      </a:solidFill>
                    </a:lnL>
                    <a:lnR w="28575" algn="ctr">
                      <a:solidFill>
                        <a:srgbClr val="66FF33"/>
                      </a:solidFill>
                    </a:lnR>
                    <a:lnT w="28575" algn="ctr">
                      <a:solidFill>
                        <a:srgbClr val="66FF33"/>
                      </a:solidFill>
                    </a:lnT>
                    <a:lnB w="28575" algn="ctr">
                      <a:solidFill>
                        <a:srgbClr val="66FF33"/>
                      </a:solidFill>
                    </a:lnB>
                    <a:noFill/>
                  </a:tcPr>
                </a:tc>
              </a:tr>
            </a:tbl>
          </a:graphicData>
        </a:graphic>
      </p:graphicFrame>
      <p:sp>
        <p:nvSpPr>
          <p:cNvPr id="73906" name="Rectangle 178"/>
          <p:cNvSpPr>
            <a:spLocks noChangeArrowheads="1"/>
          </p:cNvSpPr>
          <p:nvPr/>
        </p:nvSpPr>
        <p:spPr bwMode="auto">
          <a:xfrm>
            <a:off x="4849813" y="1628775"/>
            <a:ext cx="4105275"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07" name="Rectangle 182"/>
          <p:cNvSpPr>
            <a:spLocks noChangeArrowheads="1"/>
          </p:cNvSpPr>
          <p:nvPr/>
        </p:nvSpPr>
        <p:spPr bwMode="auto">
          <a:xfrm>
            <a:off x="4849813" y="2654300"/>
            <a:ext cx="503237" cy="503238"/>
          </a:xfrm>
          <a:prstGeom prst="rect">
            <a:avLst/>
          </a:prstGeom>
          <a:solidFill>
            <a:schemeClr val="folHlink">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08" name="Rectangle 187"/>
          <p:cNvSpPr>
            <a:spLocks noChangeArrowheads="1"/>
          </p:cNvSpPr>
          <p:nvPr/>
        </p:nvSpPr>
        <p:spPr bwMode="auto">
          <a:xfrm>
            <a:off x="5354638" y="2654300"/>
            <a:ext cx="503237"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73909" name="Group 188"/>
          <p:cNvGrpSpPr/>
          <p:nvPr/>
        </p:nvGrpSpPr>
        <p:grpSpPr bwMode="auto">
          <a:xfrm>
            <a:off x="5873750" y="2620963"/>
            <a:ext cx="2576513" cy="539750"/>
            <a:chOff x="2527" y="1661"/>
            <a:chExt cx="1623" cy="340"/>
          </a:xfrm>
        </p:grpSpPr>
        <p:sp>
          <p:nvSpPr>
            <p:cNvPr id="73924" name="Rectangle 189"/>
            <p:cNvSpPr>
              <a:spLocks noChangeArrowheads="1"/>
            </p:cNvSpPr>
            <p:nvPr/>
          </p:nvSpPr>
          <p:spPr bwMode="auto">
            <a:xfrm>
              <a:off x="2527" y="1671"/>
              <a:ext cx="317" cy="317"/>
            </a:xfrm>
            <a:prstGeom prst="rect">
              <a:avLst/>
            </a:prstGeom>
            <a:solidFill>
              <a:srgbClr val="FFFF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5" name="Rectangle 190"/>
            <p:cNvSpPr>
              <a:spLocks noChangeArrowheads="1"/>
            </p:cNvSpPr>
            <p:nvPr/>
          </p:nvSpPr>
          <p:spPr bwMode="auto">
            <a:xfrm>
              <a:off x="3833" y="1661"/>
              <a:ext cx="317" cy="31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6" name="Rectangle 191"/>
            <p:cNvSpPr>
              <a:spLocks noChangeArrowheads="1"/>
            </p:cNvSpPr>
            <p:nvPr/>
          </p:nvSpPr>
          <p:spPr bwMode="auto">
            <a:xfrm>
              <a:off x="2855" y="1661"/>
              <a:ext cx="963" cy="340"/>
            </a:xfrm>
            <a:prstGeom prst="rect">
              <a:avLst/>
            </a:prstGeom>
            <a:solidFill>
              <a:srgbClr val="FF99CC">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73910" name="Rectangle 197"/>
          <p:cNvSpPr>
            <a:spLocks noChangeArrowheads="1"/>
          </p:cNvSpPr>
          <p:nvPr/>
        </p:nvSpPr>
        <p:spPr bwMode="auto">
          <a:xfrm>
            <a:off x="4849813" y="2133600"/>
            <a:ext cx="3600450" cy="503238"/>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1" name="Rectangle 198"/>
          <p:cNvSpPr>
            <a:spLocks noChangeArrowheads="1"/>
          </p:cNvSpPr>
          <p:nvPr/>
        </p:nvSpPr>
        <p:spPr bwMode="auto">
          <a:xfrm>
            <a:off x="4857750" y="3128963"/>
            <a:ext cx="1012825" cy="51593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2" name="Rectangle 203"/>
          <p:cNvSpPr>
            <a:spLocks noChangeArrowheads="1"/>
          </p:cNvSpPr>
          <p:nvPr/>
        </p:nvSpPr>
        <p:spPr bwMode="auto">
          <a:xfrm>
            <a:off x="8450263" y="2133600"/>
            <a:ext cx="503237" cy="503238"/>
          </a:xfrm>
          <a:prstGeom prst="rect">
            <a:avLst/>
          </a:prstGeom>
          <a:solidFill>
            <a:srgbClr val="00CC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3" name="Rectangle 208"/>
          <p:cNvSpPr>
            <a:spLocks noChangeArrowheads="1"/>
          </p:cNvSpPr>
          <p:nvPr/>
        </p:nvSpPr>
        <p:spPr bwMode="auto">
          <a:xfrm>
            <a:off x="8450263" y="2638425"/>
            <a:ext cx="503237" cy="503238"/>
          </a:xfrm>
          <a:prstGeom prst="rect">
            <a:avLst/>
          </a:prstGeom>
          <a:solidFill>
            <a:srgbClr val="00CC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73914" name="Group 209"/>
          <p:cNvGrpSpPr/>
          <p:nvPr/>
        </p:nvGrpSpPr>
        <p:grpSpPr bwMode="auto">
          <a:xfrm>
            <a:off x="4841875" y="3094038"/>
            <a:ext cx="4111625" cy="2679700"/>
            <a:chOff x="1877" y="1953"/>
            <a:chExt cx="2590" cy="1688"/>
          </a:xfrm>
        </p:grpSpPr>
        <p:sp>
          <p:nvSpPr>
            <p:cNvPr id="73915" name="Rectangle 210"/>
            <p:cNvSpPr>
              <a:spLocks noChangeArrowheads="1"/>
            </p:cNvSpPr>
            <p:nvPr/>
          </p:nvSpPr>
          <p:spPr bwMode="auto">
            <a:xfrm>
              <a:off x="2518" y="1953"/>
              <a:ext cx="998" cy="362"/>
            </a:xfrm>
            <a:prstGeom prst="rect">
              <a:avLst/>
            </a:prstGeom>
            <a:solidFill>
              <a:srgbClr val="FF99CC">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6" name="Rectangle 211"/>
            <p:cNvSpPr>
              <a:spLocks noChangeArrowheads="1"/>
            </p:cNvSpPr>
            <p:nvPr/>
          </p:nvSpPr>
          <p:spPr bwMode="auto">
            <a:xfrm>
              <a:off x="3503" y="1979"/>
              <a:ext cx="317" cy="972"/>
            </a:xfrm>
            <a:prstGeom prst="rect">
              <a:avLst/>
            </a:prstGeom>
            <a:solidFill>
              <a:srgbClr val="0000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7" name="Rectangle 212"/>
            <p:cNvSpPr>
              <a:spLocks noChangeArrowheads="1"/>
            </p:cNvSpPr>
            <p:nvPr/>
          </p:nvSpPr>
          <p:spPr bwMode="auto">
            <a:xfrm>
              <a:off x="3833" y="1971"/>
              <a:ext cx="317" cy="1323"/>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8" name="Rectangle 213"/>
            <p:cNvSpPr>
              <a:spLocks noChangeArrowheads="1"/>
            </p:cNvSpPr>
            <p:nvPr/>
          </p:nvSpPr>
          <p:spPr bwMode="auto">
            <a:xfrm>
              <a:off x="1877" y="2317"/>
              <a:ext cx="635" cy="1301"/>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19" name="Rectangle 214"/>
            <p:cNvSpPr>
              <a:spLocks noChangeArrowheads="1"/>
            </p:cNvSpPr>
            <p:nvPr/>
          </p:nvSpPr>
          <p:spPr bwMode="auto">
            <a:xfrm>
              <a:off x="2517" y="3294"/>
              <a:ext cx="1316" cy="347"/>
            </a:xfrm>
            <a:prstGeom prst="rect">
              <a:avLst/>
            </a:prstGeom>
            <a:solidFill>
              <a:schemeClr val="accent1">
                <a:alpha val="54900"/>
              </a:scheme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0" name="Rectangle 215"/>
            <p:cNvSpPr>
              <a:spLocks noChangeArrowheads="1"/>
            </p:cNvSpPr>
            <p:nvPr/>
          </p:nvSpPr>
          <p:spPr bwMode="auto">
            <a:xfrm>
              <a:off x="2512" y="2309"/>
              <a:ext cx="993" cy="988"/>
            </a:xfrm>
            <a:prstGeom prst="rect">
              <a:avLst/>
            </a:prstGeom>
            <a:solidFill>
              <a:srgbClr val="339966">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1" name="Rectangle 216"/>
            <p:cNvSpPr>
              <a:spLocks noChangeArrowheads="1"/>
            </p:cNvSpPr>
            <p:nvPr/>
          </p:nvSpPr>
          <p:spPr bwMode="auto">
            <a:xfrm>
              <a:off x="3505" y="2966"/>
              <a:ext cx="318" cy="318"/>
            </a:xfrm>
            <a:prstGeom prst="rect">
              <a:avLst/>
            </a:prstGeom>
            <a:solidFill>
              <a:srgbClr val="FF6600">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2" name="Rectangle 217"/>
            <p:cNvSpPr>
              <a:spLocks noChangeArrowheads="1"/>
            </p:cNvSpPr>
            <p:nvPr/>
          </p:nvSpPr>
          <p:spPr bwMode="auto">
            <a:xfrm>
              <a:off x="3833" y="3294"/>
              <a:ext cx="317" cy="317"/>
            </a:xfrm>
            <a:prstGeom prst="rect">
              <a:avLst/>
            </a:prstGeom>
            <a:solidFill>
              <a:srgbClr val="00CC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73923" name="Rectangle 218"/>
            <p:cNvSpPr>
              <a:spLocks noChangeArrowheads="1"/>
            </p:cNvSpPr>
            <p:nvPr/>
          </p:nvSpPr>
          <p:spPr bwMode="auto">
            <a:xfrm>
              <a:off x="4150" y="1979"/>
              <a:ext cx="317" cy="1633"/>
            </a:xfrm>
            <a:prstGeom prst="rect">
              <a:avLst/>
            </a:prstGeom>
            <a:solidFill>
              <a:srgbClr val="00CCFF">
                <a:alpha val="54900"/>
              </a:srgbClr>
            </a:solidFill>
            <a:ln>
              <a:noFill/>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58050" name="Rectangle 2"/>
          <p:cNvSpPr>
            <a:spLocks noChangeArrowheads="1" noGrp="1" noRot="1"/>
          </p:cNvSpPr>
          <p:nvPr>
            <p:ph type="title"/>
          </p:nvPr>
        </p:nvSpPr>
        <p:spPr bwMode="auto"/>
        <p:txBody>
          <a:bodyPr/>
          <a:lstStyle/>
          <a:p>
            <a:pPr>
              <a:defRPr/>
            </a:pPr>
            <a:r>
              <a:rPr lang="ru-RU" sz="3600"/>
              <a:t>Сравним подходы</a:t>
            </a:r>
            <a:r>
              <a:rPr lang="ru-RU"/>
              <a:t> </a:t>
            </a:r>
            <a:endParaRPr lang="en-US"/>
          </a:p>
        </p:txBody>
      </p:sp>
      <p:sp>
        <p:nvSpPr>
          <p:cNvPr id="258051" name="Rectangle 3"/>
          <p:cNvSpPr>
            <a:spLocks noChangeArrowheads="1" noGrp="1"/>
          </p:cNvSpPr>
          <p:nvPr>
            <p:ph type="body" idx="1"/>
          </p:nvPr>
        </p:nvSpPr>
        <p:spPr bwMode="auto"/>
        <p:txBody>
          <a:bodyPr/>
          <a:lstStyle/>
          <a:p>
            <a:pPr>
              <a:defRPr/>
            </a:pPr>
            <a:r>
              <a:rPr lang="ru-RU" sz="2800"/>
              <a:t>Сегментация на основе областей</a:t>
            </a:r>
            <a:endParaRPr/>
          </a:p>
          <a:p>
            <a:pPr lvl="1">
              <a:defRPr/>
            </a:pPr>
            <a:r>
              <a:rPr lang="ru-RU" sz="2400"/>
              <a:t>В результате всегда замкнутые границы областей</a:t>
            </a:r>
            <a:endParaRPr lang="en-US" sz="2400"/>
          </a:p>
          <a:p>
            <a:pPr lvl="1">
              <a:defRPr/>
            </a:pPr>
            <a:r>
              <a:rPr lang="ru-RU" sz="2400"/>
              <a:t>Использование многоканальных изображений (</a:t>
            </a:r>
            <a:r>
              <a:rPr lang="en-US" sz="2400"/>
              <a:t>RGB, RGB + </a:t>
            </a:r>
            <a:r>
              <a:rPr lang="ru-RU" sz="2400"/>
              <a:t>ИК) обычно улучшает результаты</a:t>
            </a:r>
            <a:endParaRPr lang="en-US" sz="2400"/>
          </a:p>
          <a:p>
            <a:pPr>
              <a:defRPr/>
            </a:pPr>
            <a:r>
              <a:rPr lang="ru-RU" sz="2800"/>
              <a:t>Сегментация на основе границ</a:t>
            </a:r>
            <a:endParaRPr/>
          </a:p>
          <a:p>
            <a:pPr lvl="1">
              <a:defRPr/>
            </a:pPr>
            <a:r>
              <a:rPr lang="ru-RU" sz="2400"/>
              <a:t> Границы обычно лучше локализованы</a:t>
            </a:r>
            <a:r>
              <a:rPr lang="en-US" sz="2400"/>
              <a: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80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805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805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80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805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580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lstStyle/>
          <a:p>
            <a:pPr>
              <a:defRPr/>
            </a:pPr>
            <a:r>
              <a:rPr lang="ru-RU"/>
              <a:t>Источники/литература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62" name="Rectangle 2"/>
          <p:cNvSpPr>
            <a:spLocks noChangeArrowheads="1" noGrp="1" noRot="1"/>
          </p:cNvSpPr>
          <p:nvPr>
            <p:ph type="title"/>
          </p:nvPr>
        </p:nvSpPr>
        <p:spPr bwMode="auto"/>
        <p:txBody>
          <a:bodyPr>
            <a:normAutofit fontScale="90000"/>
          </a:bodyPr>
          <a:lstStyle/>
          <a:p>
            <a:pPr>
              <a:defRPr/>
            </a:pPr>
            <a:r>
              <a:rPr lang="ru-RU" sz="3600">
                <a:solidFill>
                  <a:srgbClr val="FFFF00"/>
                </a:solidFill>
              </a:rPr>
              <a:t>Алгоритм водораздела</a:t>
            </a:r>
            <a:br>
              <a:rPr lang="ru-RU" sz="3600">
                <a:solidFill>
                  <a:srgbClr val="FFFF00"/>
                </a:solidFill>
              </a:rPr>
            </a:br>
            <a:r>
              <a:rPr lang="en-US" sz="3600">
                <a:solidFill>
                  <a:srgbClr val="FFFF00"/>
                </a:solidFill>
              </a:rPr>
              <a:t>(watershed)</a:t>
            </a:r>
            <a:endParaRPr lang="ru-RU" sz="3600">
              <a:solidFill>
                <a:srgbClr val="FFFF00"/>
              </a:solidFill>
            </a:endParaRPr>
          </a:p>
        </p:txBody>
      </p:sp>
      <p:sp>
        <p:nvSpPr>
          <p:cNvPr id="15363" name="Rectangle 3"/>
          <p:cNvSpPr>
            <a:spLocks noChangeArrowheads="1" noGrp="1"/>
          </p:cNvSpPr>
          <p:nvPr>
            <p:ph type="body" idx="1"/>
          </p:nvPr>
        </p:nvSpPr>
        <p:spPr bwMode="auto"/>
        <p:txBody>
          <a:bodyPr/>
          <a:lstStyle/>
          <a:p>
            <a:pPr>
              <a:lnSpc>
                <a:spcPct val="90000"/>
              </a:lnSpc>
              <a:defRPr/>
            </a:pPr>
            <a:r>
              <a:rPr lang="ru-RU" sz="2400"/>
              <a:t>Идея метода:</a:t>
            </a:r>
            <a:endParaRPr/>
          </a:p>
          <a:p>
            <a:pPr lvl="1">
              <a:lnSpc>
                <a:spcPct val="90000"/>
              </a:lnSpc>
              <a:defRPr/>
            </a:pPr>
            <a:r>
              <a:rPr lang="ru-RU" sz="2000"/>
              <a:t>Большие значения градиента соответствуют резким переходам на изображении</a:t>
            </a:r>
            <a:endParaRPr lang="en-US" sz="2000"/>
          </a:p>
          <a:p>
            <a:pPr lvl="1">
              <a:lnSpc>
                <a:spcPct val="90000"/>
              </a:lnSpc>
              <a:defRPr/>
            </a:pPr>
            <a:r>
              <a:rPr lang="ru-RU" sz="2000"/>
              <a:t>Рассмотрим абсолютную величину градиента как карту высот ландшафта</a:t>
            </a:r>
            <a:endParaRPr/>
          </a:p>
          <a:p>
            <a:pPr lvl="1">
              <a:lnSpc>
                <a:spcPct val="90000"/>
              </a:lnSpc>
              <a:defRPr/>
            </a:pPr>
            <a:r>
              <a:rPr lang="ru-RU" sz="2000"/>
              <a:t>Там где резкие границы – получатся «стены»</a:t>
            </a:r>
            <a:endParaRPr/>
          </a:p>
          <a:p>
            <a:pPr lvl="1">
              <a:lnSpc>
                <a:spcPct val="90000"/>
              </a:lnSpc>
              <a:defRPr/>
            </a:pPr>
            <a:r>
              <a:rPr lang="ru-RU" sz="2000"/>
              <a:t>Будем «лить воду» в «ямы» и искать получающиеся «озера»</a:t>
            </a:r>
            <a:endParaRPr lang="en-US" sz="2000"/>
          </a:p>
        </p:txBody>
      </p:sp>
      <p:pic>
        <p:nvPicPr>
          <p:cNvPr id="15367" name="Picture 7" descr="grad_water2"/>
          <p:cNvPicPr>
            <a:picLocks noChangeAspect="1" noChangeArrowheads="1"/>
          </p:cNvPicPr>
          <p:nvPr/>
        </p:nvPicPr>
        <p:blipFill>
          <a:blip r:embed="rId2">
            <a:clrChange>
              <a:clrFrom>
                <a:srgbClr val="FFFFFF"/>
              </a:clrFrom>
              <a:clrTo>
                <a:srgbClr val="FFFFFF">
                  <a:alpha val="0"/>
                </a:srgbClr>
              </a:clrTo>
            </a:clrChange>
          </a:blip>
          <a:stretch/>
        </p:blipFill>
        <p:spPr bwMode="auto">
          <a:xfrm>
            <a:off x="5508625" y="3775075"/>
            <a:ext cx="3384550" cy="2533650"/>
          </a:xfrm>
          <a:prstGeom prst="rect">
            <a:avLst/>
          </a:prstGeom>
          <a:noFill/>
          <a:ln>
            <a:noFill/>
          </a:ln>
        </p:spPr>
      </p:pic>
      <p:pic>
        <p:nvPicPr>
          <p:cNvPr id="15368" name="Picture 8" descr="grad_water1"/>
          <p:cNvPicPr>
            <a:picLocks noChangeAspect="1" noChangeArrowheads="1"/>
          </p:cNvPicPr>
          <p:nvPr/>
        </p:nvPicPr>
        <p:blipFill>
          <a:blip r:embed="rId3">
            <a:clrChange>
              <a:clrFrom>
                <a:srgbClr val="FFFFFF"/>
              </a:clrFrom>
              <a:clrTo>
                <a:srgbClr val="FFFFFF">
                  <a:alpha val="0"/>
                </a:srgbClr>
              </a:clrTo>
            </a:clrChange>
          </a:blip>
          <a:stretch/>
        </p:blipFill>
        <p:spPr bwMode="auto">
          <a:xfrm>
            <a:off x="2555875" y="4057650"/>
            <a:ext cx="3336925" cy="2498725"/>
          </a:xfrm>
          <a:prstGeom prst="rect">
            <a:avLst/>
          </a:prstGeom>
          <a:noFill/>
          <a:ln>
            <a:noFill/>
          </a:ln>
        </p:spPr>
      </p:pic>
      <p:pic>
        <p:nvPicPr>
          <p:cNvPr id="75782" name="Picture 9" descr="for_water"/>
          <p:cNvPicPr>
            <a:picLocks noChangeAspect="1" noChangeArrowheads="1"/>
          </p:cNvPicPr>
          <p:nvPr/>
        </p:nvPicPr>
        <p:blipFill>
          <a:blip r:embed="rId4"/>
          <a:stretch/>
        </p:blipFill>
        <p:spPr bwMode="auto">
          <a:xfrm>
            <a:off x="815975" y="4292600"/>
            <a:ext cx="1668463" cy="2016125"/>
          </a:xfrm>
          <a:prstGeom prst="rect">
            <a:avLst/>
          </a:prstGeom>
          <a:noFill/>
          <a:ln>
            <a:noFill/>
          </a:ln>
        </p:spPr>
      </p:pic>
      <p:pic>
        <p:nvPicPr>
          <p:cNvPr id="15370" name="Picture 10" descr="gradient_for_water"/>
          <p:cNvPicPr>
            <a:picLocks noChangeAspect="1" noChangeArrowheads="1"/>
          </p:cNvPicPr>
          <p:nvPr/>
        </p:nvPicPr>
        <p:blipFill>
          <a:blip r:embed="rId5">
            <a:lum bright="30000" contrast="42000"/>
          </a:blip>
          <a:stretch/>
        </p:blipFill>
        <p:spPr bwMode="auto">
          <a:xfrm>
            <a:off x="825500" y="4292600"/>
            <a:ext cx="1658938" cy="2016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370"/>
                                        </p:tgtEl>
                                        <p:attrNameLst>
                                          <p:attrName>style.visibility</p:attrName>
                                        </p:attrNameLst>
                                      </p:cBhvr>
                                      <p:to>
                                        <p:strVal val="visible"/>
                                      </p:to>
                                    </p:set>
                                    <p:animEffect transition="in" filter="dissolve">
                                      <p:cBhvr>
                                        <p:cTn id="7" dur="500"/>
                                        <p:tgtEl>
                                          <p:spTgt spid="15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536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2578" name="Rectangle 2"/>
          <p:cNvSpPr>
            <a:spLocks noChangeArrowheads="1" noGrp="1" noRot="1"/>
          </p:cNvSpPr>
          <p:nvPr>
            <p:ph type="title"/>
          </p:nvPr>
        </p:nvSpPr>
        <p:spPr bwMode="auto"/>
        <p:txBody>
          <a:bodyPr/>
          <a:lstStyle/>
          <a:p>
            <a:pPr>
              <a:defRPr/>
            </a:pPr>
            <a:r>
              <a:rPr lang="ru-RU"/>
              <a:t>Алгоритм водораздела</a:t>
            </a:r>
            <a:endParaRPr lang="en-US"/>
          </a:p>
        </p:txBody>
      </p:sp>
      <p:sp>
        <p:nvSpPr>
          <p:cNvPr id="152579" name="Rectangle 3"/>
          <p:cNvSpPr>
            <a:spLocks noChangeArrowheads="1" noGrp="1"/>
          </p:cNvSpPr>
          <p:nvPr>
            <p:ph type="body" idx="1"/>
          </p:nvPr>
        </p:nvSpPr>
        <p:spPr bwMode="auto"/>
        <p:txBody>
          <a:bodyPr/>
          <a:lstStyle/>
          <a:p>
            <a:pPr>
              <a:buFont typeface="Wingdings"/>
              <a:buNone/>
              <a:defRPr/>
            </a:pPr>
            <a:r>
              <a:rPr lang="en-US" sz="2000"/>
              <a:t>	</a:t>
            </a:r>
            <a:r>
              <a:rPr lang="ru-RU" sz="2000" i="1">
                <a:solidFill>
                  <a:srgbClr val="FFCC00"/>
                </a:solidFill>
              </a:rPr>
              <a:t>Область водораздела, бассейн</a:t>
            </a:r>
            <a:r>
              <a:rPr lang="en-US" sz="2000" i="1">
                <a:solidFill>
                  <a:srgbClr val="FFCC00"/>
                </a:solidFill>
              </a:rPr>
              <a:t> </a:t>
            </a:r>
            <a:r>
              <a:rPr lang="en-US" sz="1800">
                <a:solidFill>
                  <a:srgbClr val="FFCC00"/>
                </a:solidFill>
              </a:rPr>
              <a:t>(</a:t>
            </a:r>
            <a:r>
              <a:rPr lang="en-US" sz="1800" i="1">
                <a:solidFill>
                  <a:srgbClr val="FFCC00"/>
                </a:solidFill>
              </a:rPr>
              <a:t>catchment basin</a:t>
            </a:r>
            <a:r>
              <a:rPr lang="en-US" sz="1800">
                <a:solidFill>
                  <a:srgbClr val="FFCC00"/>
                </a:solidFill>
              </a:rPr>
              <a:t>)</a:t>
            </a:r>
            <a:r>
              <a:rPr lang="en-US" sz="2000">
                <a:solidFill>
                  <a:srgbClr val="FFCC00"/>
                </a:solidFill>
              </a:rPr>
              <a:t>:</a:t>
            </a:r>
            <a:r>
              <a:rPr lang="en-US" sz="2000"/>
              <a:t> </a:t>
            </a:r>
            <a:r>
              <a:rPr lang="ru-RU" sz="2000"/>
              <a:t>область в которой поток из всех точки «стекает» к одной общей точке</a:t>
            </a:r>
            <a:endParaRPr lang="en-US" sz="2000"/>
          </a:p>
        </p:txBody>
      </p:sp>
      <p:pic>
        <p:nvPicPr>
          <p:cNvPr id="76804" name="Picture 5" descr="watersheds"/>
          <p:cNvPicPr>
            <a:picLocks noChangeAspect="1" noChangeArrowheads="1"/>
          </p:cNvPicPr>
          <p:nvPr/>
        </p:nvPicPr>
        <p:blipFill>
          <a:blip r:embed="rId2"/>
          <a:stretch/>
        </p:blipFill>
        <p:spPr bwMode="auto">
          <a:xfrm>
            <a:off x="1331913" y="2997200"/>
            <a:ext cx="6627812" cy="1752599"/>
          </a:xfrm>
          <a:prstGeom prst="rect">
            <a:avLst/>
          </a:prstGeom>
          <a:noFill/>
          <a:ln w="9525">
            <a:solidFill>
              <a:schemeClr val="tx1"/>
            </a:solidFill>
            <a:miter lim="800000"/>
            <a:headEnd/>
            <a:tailEnd/>
          </a:ln>
        </p:spPr>
      </p:pic>
      <p:sp>
        <p:nvSpPr>
          <p:cNvPr id="76805" name="Text Box 6"/>
          <p:cNvSpPr txBox="1">
            <a:spLocks noChangeArrowheads="1"/>
          </p:cNvSpPr>
          <p:nvPr/>
        </p:nvSpPr>
        <p:spPr bwMode="auto">
          <a:xfrm>
            <a:off x="2103438" y="5969000"/>
            <a:ext cx="3548062"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endParaRPr lang="ru-RU" sz="2400">
              <a:latin typeface="Times New Roman"/>
            </a:endParaRPr>
          </a:p>
        </p:txBody>
      </p:sp>
      <p:sp>
        <p:nvSpPr>
          <p:cNvPr id="76806" name="Text Box 7"/>
          <p:cNvSpPr txBox="1">
            <a:spLocks noChangeArrowheads="1"/>
          </p:cNvSpPr>
          <p:nvPr/>
        </p:nvSpPr>
        <p:spPr bwMode="auto">
          <a:xfrm>
            <a:off x="1146175" y="5084763"/>
            <a:ext cx="6881813" cy="8255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1600"/>
              <a:t>Слева – профиль интенсивностей изображения, справа – локальные минимумы определяют бассейны, локальные максимумы – линии водораздела.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7826" name="Picture 11" descr="adaptive_thresh"/>
          <p:cNvPicPr>
            <a:picLocks noChangeAspect="1" noChangeArrowheads="1"/>
          </p:cNvPicPr>
          <p:nvPr/>
        </p:nvPicPr>
        <p:blipFill>
          <a:blip r:embed="rId2"/>
          <a:stretch/>
        </p:blipFill>
        <p:spPr bwMode="auto">
          <a:xfrm>
            <a:off x="6810375" y="3213100"/>
            <a:ext cx="1776413" cy="2520950"/>
          </a:xfrm>
          <a:prstGeom prst="rect">
            <a:avLst/>
          </a:prstGeom>
          <a:noFill/>
          <a:ln>
            <a:noFill/>
          </a:ln>
        </p:spPr>
      </p:pic>
      <p:sp>
        <p:nvSpPr>
          <p:cNvPr id="147458" name="Rectangle 2"/>
          <p:cNvSpPr>
            <a:spLocks noChangeArrowheads="1" noGrp="1" noRot="1"/>
          </p:cNvSpPr>
          <p:nvPr>
            <p:ph type="title"/>
          </p:nvPr>
        </p:nvSpPr>
        <p:spPr bwMode="auto"/>
        <p:txBody>
          <a:bodyPr/>
          <a:lstStyle/>
          <a:p>
            <a:pPr>
              <a:defRPr/>
            </a:pPr>
            <a:r>
              <a:rPr lang="ru-RU"/>
              <a:t>Алгоритм водораздела</a:t>
            </a:r>
            <a:endParaRPr/>
          </a:p>
        </p:txBody>
      </p:sp>
      <p:sp>
        <p:nvSpPr>
          <p:cNvPr id="147459" name="Rectangle 3"/>
          <p:cNvSpPr>
            <a:spLocks noChangeArrowheads="1" noGrp="1"/>
          </p:cNvSpPr>
          <p:nvPr>
            <p:ph type="body" idx="1"/>
          </p:nvPr>
        </p:nvSpPr>
        <p:spPr bwMode="auto">
          <a:xfrm>
            <a:off x="457200" y="1600200"/>
            <a:ext cx="8229600" cy="1108075"/>
          </a:xfrm>
        </p:spPr>
        <p:txBody>
          <a:bodyPr/>
          <a:lstStyle/>
          <a:p>
            <a:pPr lvl="1">
              <a:lnSpc>
                <a:spcPct val="90000"/>
              </a:lnSpc>
              <a:defRPr/>
            </a:pPr>
            <a:r>
              <a:rPr lang="ru-RU" sz="2000"/>
              <a:t>Алгоритм, как и разбиение дает множество небольших регионов</a:t>
            </a:r>
            <a:endParaRPr/>
          </a:p>
          <a:p>
            <a:pPr lvl="2">
              <a:lnSpc>
                <a:spcPct val="90000"/>
              </a:lnSpc>
              <a:defRPr/>
            </a:pPr>
            <a:r>
              <a:rPr lang="ru-RU" sz="1800"/>
              <a:t>Очень чувствителен к шуму – ищет все локальные минимумы</a:t>
            </a:r>
            <a:endParaRPr/>
          </a:p>
        </p:txBody>
      </p:sp>
      <p:pic>
        <p:nvPicPr>
          <p:cNvPr id="147464" name="Picture 8" descr="high_thresh"/>
          <p:cNvPicPr>
            <a:picLocks noChangeAspect="1" noChangeArrowheads="1"/>
          </p:cNvPicPr>
          <p:nvPr/>
        </p:nvPicPr>
        <p:blipFill>
          <a:blip r:embed="rId3">
            <a:clrChange>
              <a:clrFrom>
                <a:srgbClr val="FFFFFF"/>
              </a:clrFrom>
              <a:clrTo>
                <a:srgbClr val="FFFFFF">
                  <a:alpha val="0"/>
                </a:srgbClr>
              </a:clrTo>
            </a:clrChange>
          </a:blip>
          <a:stretch/>
        </p:blipFill>
        <p:spPr bwMode="auto">
          <a:xfrm>
            <a:off x="5581649" y="2997200"/>
            <a:ext cx="4103688" cy="3071813"/>
          </a:xfrm>
          <a:prstGeom prst="rect">
            <a:avLst/>
          </a:prstGeom>
          <a:noFill/>
          <a:ln>
            <a:noFill/>
          </a:ln>
        </p:spPr>
      </p:pic>
      <p:pic>
        <p:nvPicPr>
          <p:cNvPr id="77830" name="Picture 9" descr="low_thresh"/>
          <p:cNvPicPr>
            <a:picLocks noChangeAspect="1" noChangeArrowheads="1"/>
          </p:cNvPicPr>
          <p:nvPr/>
        </p:nvPicPr>
        <p:blipFill>
          <a:blip r:embed="rId4">
            <a:clrChange>
              <a:clrFrom>
                <a:srgbClr val="FFFFFF"/>
              </a:clrFrom>
              <a:clrTo>
                <a:srgbClr val="FFFFFF">
                  <a:alpha val="0"/>
                </a:srgbClr>
              </a:clrTo>
            </a:clrChange>
          </a:blip>
          <a:stretch/>
        </p:blipFill>
        <p:spPr bwMode="auto">
          <a:xfrm>
            <a:off x="2627313" y="3068638"/>
            <a:ext cx="3960812" cy="2965450"/>
          </a:xfrm>
          <a:prstGeom prst="rect">
            <a:avLst/>
          </a:prstGeom>
          <a:noFill/>
          <a:ln>
            <a:noFill/>
          </a:ln>
        </p:spPr>
      </p:pic>
      <p:pic>
        <p:nvPicPr>
          <p:cNvPr id="147468" name="Picture 12" descr="high_thresh"/>
          <p:cNvPicPr>
            <a:picLocks noChangeAspect="1" noChangeArrowheads="1"/>
          </p:cNvPicPr>
          <p:nvPr/>
        </p:nvPicPr>
        <p:blipFill>
          <a:blip r:embed="rId3">
            <a:clrChange>
              <a:clrFrom>
                <a:srgbClr val="FFFFFF"/>
              </a:clrFrom>
              <a:clrTo>
                <a:srgbClr val="FFFFFF">
                  <a:alpha val="0"/>
                </a:srgbClr>
              </a:clrTo>
            </a:clrChange>
          </a:blip>
          <a:stretch/>
        </p:blipFill>
        <p:spPr bwMode="auto">
          <a:xfrm>
            <a:off x="5576888" y="2997200"/>
            <a:ext cx="4103687" cy="3071813"/>
          </a:xfrm>
          <a:prstGeom prst="rect">
            <a:avLst/>
          </a:prstGeom>
          <a:noFill/>
          <a:ln>
            <a:noFill/>
          </a:ln>
        </p:spPr>
      </p:pic>
      <p:pic>
        <p:nvPicPr>
          <p:cNvPr id="77832" name="Picture 14" descr="for_watershed5"/>
          <p:cNvPicPr>
            <a:picLocks noChangeAspect="1" noChangeArrowheads="1"/>
          </p:cNvPicPr>
          <p:nvPr/>
        </p:nvPicPr>
        <p:blipFill>
          <a:blip r:embed="rId5">
            <a:lum bright="42000" contrast="42000"/>
          </a:blip>
          <a:stretch/>
        </p:blipFill>
        <p:spPr bwMode="auto">
          <a:xfrm>
            <a:off x="900113" y="3286125"/>
            <a:ext cx="1724025" cy="2447925"/>
          </a:xfrm>
          <a:prstGeom prst="rect">
            <a:avLst/>
          </a:prstGeom>
          <a:noFill/>
          <a:ln>
            <a:noFill/>
          </a:ln>
        </p:spPr>
      </p:pic>
      <p:sp>
        <p:nvSpPr>
          <p:cNvPr id="77833" name="Text Box 15"/>
          <p:cNvSpPr txBox="1">
            <a:spLocks noChangeArrowheads="1"/>
          </p:cNvSpPr>
          <p:nvPr/>
        </p:nvSpPr>
        <p:spPr bwMode="auto">
          <a:xfrm>
            <a:off x="6948488" y="5949950"/>
            <a:ext cx="1511300" cy="5175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Градиент </a:t>
            </a:r>
            <a:r>
              <a:rPr lang="en-US" sz="1400"/>
              <a:t>&lt; 10 </a:t>
            </a:r>
            <a:r>
              <a:rPr lang="ru-RU" sz="1400"/>
              <a:t>обращен в 0</a:t>
            </a:r>
            <a:endParaRPr/>
          </a:p>
        </p:txBody>
      </p:sp>
      <p:sp>
        <p:nvSpPr>
          <p:cNvPr id="77834" name="Text Box 16"/>
          <p:cNvSpPr txBox="1">
            <a:spLocks noChangeArrowheads="1"/>
          </p:cNvSpPr>
          <p:nvPr/>
        </p:nvSpPr>
        <p:spPr bwMode="auto">
          <a:xfrm>
            <a:off x="3779838" y="5949950"/>
            <a:ext cx="1800225" cy="5175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Результат по данному градиенту</a:t>
            </a:r>
            <a:endParaRPr/>
          </a:p>
        </p:txBody>
      </p:sp>
      <p:sp>
        <p:nvSpPr>
          <p:cNvPr id="77835" name="Text Box 17"/>
          <p:cNvSpPr txBox="1">
            <a:spLocks noChangeArrowheads="1"/>
          </p:cNvSpPr>
          <p:nvPr/>
        </p:nvSpPr>
        <p:spPr bwMode="auto">
          <a:xfrm>
            <a:off x="900113" y="6021388"/>
            <a:ext cx="1800225" cy="5175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1400"/>
              <a:t>Абс. величина градиента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47464"/>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47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602" name="Rectangle 2"/>
          <p:cNvSpPr>
            <a:spLocks noChangeArrowheads="1" noGrp="1" noRot="1"/>
          </p:cNvSpPr>
          <p:nvPr>
            <p:ph type="title"/>
          </p:nvPr>
        </p:nvSpPr>
        <p:spPr bwMode="auto"/>
        <p:txBody>
          <a:bodyPr/>
          <a:lstStyle/>
          <a:p>
            <a:pPr>
              <a:defRPr/>
            </a:pPr>
            <a:r>
              <a:rPr lang="ru-RU"/>
              <a:t>Алгоритм «погружения» </a:t>
            </a:r>
            <a:endParaRPr lang="en-US"/>
          </a:p>
        </p:txBody>
      </p:sp>
      <p:sp>
        <p:nvSpPr>
          <p:cNvPr id="153603" name="Rectangle 3"/>
          <p:cNvSpPr>
            <a:spLocks noChangeArrowheads="1" noGrp="1"/>
          </p:cNvSpPr>
          <p:nvPr>
            <p:ph type="body" idx="1"/>
          </p:nvPr>
        </p:nvSpPr>
        <p:spPr bwMode="auto"/>
        <p:txBody>
          <a:bodyPr/>
          <a:lstStyle/>
          <a:p>
            <a:pPr marL="228600" indent="-228600">
              <a:buFont typeface="Wingdings"/>
              <a:buNone/>
              <a:tabLst>
                <a:tab pos="457200" algn="l"/>
                <a:tab pos="1028700" algn="l"/>
                <a:tab pos="1371600" algn="l"/>
                <a:tab pos="1714500" algn="l"/>
              </a:tabLst>
              <a:defRPr/>
            </a:pPr>
            <a:r>
              <a:rPr lang="en-US" sz="2000"/>
              <a:t>	</a:t>
            </a:r>
            <a:r>
              <a:rPr lang="ru-RU" sz="2000"/>
              <a:t>Алгоритм «погружения» (</a:t>
            </a:r>
            <a:r>
              <a:rPr lang="en-US" sz="2000"/>
              <a:t>immersion) :</a:t>
            </a:r>
            <a:endParaRPr/>
          </a:p>
          <a:p>
            <a:pPr marL="685800" lvl="1" indent="-342900">
              <a:buFont typeface="Wingdings"/>
              <a:buNone/>
              <a:tabLst>
                <a:tab pos="457200" algn="l"/>
                <a:tab pos="1028700" algn="l"/>
                <a:tab pos="1371600" algn="l"/>
                <a:tab pos="1714500" algn="l"/>
              </a:tabLst>
              <a:defRPr/>
            </a:pPr>
            <a:r>
              <a:rPr lang="en-US" sz="1800"/>
              <a:t>		</a:t>
            </a:r>
            <a:r>
              <a:rPr lang="ru-RU" sz="1800"/>
              <a:t>Начнем с самых «глубоких» (темных) пикселей</a:t>
            </a:r>
            <a:r>
              <a:rPr lang="en-US" sz="1800"/>
              <a:t> </a:t>
            </a:r>
            <a:br>
              <a:rPr lang="ru-RU" sz="1800"/>
            </a:br>
            <a:r>
              <a:rPr lang="en-US" sz="1600">
                <a:solidFill>
                  <a:srgbClr val="FFCC00"/>
                </a:solidFill>
              </a:rPr>
              <a:t>(</a:t>
            </a:r>
            <a:r>
              <a:rPr lang="ru-RU" sz="1600">
                <a:solidFill>
                  <a:srgbClr val="FFCC00"/>
                </a:solidFill>
              </a:rPr>
              <a:t>они определят начальные бассейны</a:t>
            </a:r>
            <a:r>
              <a:rPr lang="en-US" sz="1600">
                <a:solidFill>
                  <a:srgbClr val="FFCC00"/>
                </a:solidFill>
              </a:rPr>
              <a:t>)</a:t>
            </a:r>
            <a:endParaRPr/>
          </a:p>
          <a:p>
            <a:pPr marL="685800" lvl="1" indent="-342900">
              <a:buFont typeface="Wingdings"/>
              <a:buNone/>
              <a:tabLst>
                <a:tab pos="457200" algn="l"/>
                <a:tab pos="1028700" algn="l"/>
                <a:tab pos="1371600" algn="l"/>
                <a:tab pos="1714500" algn="l"/>
              </a:tabLst>
              <a:defRPr/>
            </a:pPr>
            <a:r>
              <a:rPr lang="en-US" sz="1800"/>
              <a:t>		</a:t>
            </a:r>
            <a:r>
              <a:rPr lang="ru-RU" sz="1800"/>
              <a:t>Для каждой яркости</a:t>
            </a:r>
            <a:r>
              <a:rPr lang="en-US" sz="1800"/>
              <a:t> </a:t>
            </a:r>
            <a:r>
              <a:rPr lang="en-US" sz="1800" i="1"/>
              <a:t>k</a:t>
            </a:r>
            <a:r>
              <a:rPr lang="en-US" sz="1800"/>
              <a:t>:</a:t>
            </a:r>
            <a:endParaRPr/>
          </a:p>
          <a:p>
            <a:pPr marL="685800" lvl="1" indent="-342900">
              <a:buFont typeface="Wingdings"/>
              <a:buNone/>
              <a:tabLst>
                <a:tab pos="457200" algn="l"/>
                <a:tab pos="1028700" algn="l"/>
                <a:tab pos="1371600" algn="l"/>
                <a:tab pos="1714500" algn="l"/>
              </a:tabLst>
              <a:defRPr/>
            </a:pPr>
            <a:r>
              <a:rPr lang="en-US" sz="1800"/>
              <a:t>			</a:t>
            </a:r>
            <a:r>
              <a:rPr lang="ru-RU" sz="1800"/>
              <a:t>Для каждой связной компоненты пикселей яркости</a:t>
            </a:r>
            <a:r>
              <a:rPr lang="en-US" sz="1800"/>
              <a:t> </a:t>
            </a:r>
            <a:r>
              <a:rPr lang="en-US" sz="1800" i="1"/>
              <a:t>k</a:t>
            </a:r>
            <a:r>
              <a:rPr lang="en-US" sz="1800"/>
              <a:t>:</a:t>
            </a:r>
            <a:endParaRPr/>
          </a:p>
          <a:p>
            <a:pPr marL="685800" lvl="1" indent="-342900">
              <a:buFont typeface="Wingdings"/>
              <a:buNone/>
              <a:tabLst>
                <a:tab pos="457200" algn="l"/>
                <a:tab pos="1028700" algn="l"/>
                <a:tab pos="1371600" algn="l"/>
                <a:tab pos="1714500" algn="l"/>
              </a:tabLst>
              <a:defRPr/>
            </a:pPr>
            <a:r>
              <a:rPr lang="en-US" sz="1800"/>
              <a:t>				</a:t>
            </a:r>
            <a:r>
              <a:rPr lang="ru-RU" sz="1800"/>
              <a:t>Если прилежит только к одному существующему бассейну</a:t>
            </a:r>
            <a:endParaRPr lang="en-US" sz="1800"/>
          </a:p>
          <a:p>
            <a:pPr marL="685800" lvl="1" indent="-342900">
              <a:buFont typeface="Wingdings"/>
              <a:buNone/>
              <a:tabLst>
                <a:tab pos="457200" algn="l"/>
                <a:tab pos="1028700" algn="l"/>
                <a:tab pos="1371600" algn="l"/>
                <a:tab pos="1714500" algn="l"/>
              </a:tabLst>
              <a:defRPr/>
            </a:pPr>
            <a:r>
              <a:rPr lang="en-US" sz="1800"/>
              <a:t>					</a:t>
            </a:r>
            <a:r>
              <a:rPr lang="ru-RU" sz="1800"/>
              <a:t>Добавить компоненту к бассейну</a:t>
            </a:r>
            <a:endParaRPr lang="en-US" sz="1800"/>
          </a:p>
          <a:p>
            <a:pPr marL="685800" lvl="1" indent="-342900">
              <a:buFont typeface="Wingdings"/>
              <a:buNone/>
              <a:tabLst>
                <a:tab pos="457200" algn="l"/>
                <a:tab pos="1028700" algn="l"/>
                <a:tab pos="1371600" algn="l"/>
                <a:tab pos="1714500" algn="l"/>
              </a:tabLst>
              <a:defRPr/>
            </a:pPr>
            <a:r>
              <a:rPr lang="en-US" sz="1800"/>
              <a:t>				</a:t>
            </a:r>
            <a:r>
              <a:rPr lang="ru-RU" sz="1800"/>
              <a:t>Если прилежит более чем к одному существующему бассейну</a:t>
            </a:r>
            <a:endParaRPr lang="en-US" sz="1800"/>
          </a:p>
          <a:p>
            <a:pPr marL="685800" lvl="1" indent="-342900">
              <a:buFont typeface="Wingdings"/>
              <a:buNone/>
              <a:tabLst>
                <a:tab pos="457200" algn="l"/>
                <a:tab pos="1028700" algn="l"/>
                <a:tab pos="1371600" algn="l"/>
                <a:tab pos="1714500" algn="l"/>
              </a:tabLst>
              <a:defRPr/>
            </a:pPr>
            <a:r>
              <a:rPr lang="en-US" sz="1800"/>
              <a:t>					</a:t>
            </a:r>
            <a:r>
              <a:rPr lang="ru-RU" sz="1800"/>
              <a:t>Пометить как границу (водораздел)</a:t>
            </a:r>
            <a:endParaRPr lang="en-US" sz="1800"/>
          </a:p>
          <a:p>
            <a:pPr marL="685800" lvl="1" indent="-342900">
              <a:buFont typeface="Wingdings"/>
              <a:buNone/>
              <a:tabLst>
                <a:tab pos="457200" algn="l"/>
                <a:tab pos="1028700" algn="l"/>
                <a:tab pos="1371600" algn="l"/>
                <a:tab pos="1714500" algn="l"/>
              </a:tabLst>
              <a:defRPr/>
            </a:pPr>
            <a:r>
              <a:rPr lang="en-US" sz="1800"/>
              <a:t>				</a:t>
            </a:r>
            <a:r>
              <a:rPr lang="ru-RU" sz="1800"/>
              <a:t>Иначе – создать новый бассейн</a:t>
            </a:r>
            <a:endParaRPr lang="en-US" sz="1800"/>
          </a:p>
          <a:p>
            <a:pPr marL="228600" indent="-228600">
              <a:buFont typeface="Wingdings"/>
              <a:buNone/>
              <a:tabLst>
                <a:tab pos="457200" algn="l"/>
                <a:tab pos="1028700" algn="l"/>
                <a:tab pos="1371600" algn="l"/>
                <a:tab pos="1714500" algn="l"/>
              </a:tabLst>
              <a:defRPr/>
            </a:pPr>
            <a:r>
              <a:rPr lang="en-US" sz="2000"/>
              <a:t>	</a:t>
            </a:r>
            <a:r>
              <a:rPr lang="ru-RU" sz="2000"/>
              <a:t>Аналог – вода медленно поднимается, пока не погрузятся в нее водоразделы</a:t>
            </a:r>
            <a:endParaRPr lang="en-US" sz="2000"/>
          </a:p>
        </p:txBody>
      </p:sp>
      <p:pic>
        <p:nvPicPr>
          <p:cNvPr id="78852" name="Picture 4" descr="watersheds"/>
          <p:cNvPicPr>
            <a:picLocks noChangeAspect="1" noChangeArrowheads="1"/>
          </p:cNvPicPr>
          <p:nvPr/>
        </p:nvPicPr>
        <p:blipFill>
          <a:blip r:embed="rId2"/>
          <a:stretch/>
        </p:blipFill>
        <p:spPr bwMode="auto">
          <a:xfrm>
            <a:off x="2339975" y="5607050"/>
            <a:ext cx="3744913" cy="990600"/>
          </a:xfrm>
          <a:prstGeom prst="rect">
            <a:avLst/>
          </a:prstGeom>
          <a:noFill/>
          <a:ln w="9525">
            <a:solidFill>
              <a:schemeClr val="tx1"/>
            </a:solidFill>
            <a:miter lim="800000"/>
            <a:headEnd/>
            <a:tailEnd/>
          </a:ln>
        </p:spPr>
      </p:pic>
      <p:sp>
        <p:nvSpPr>
          <p:cNvPr id="153605" name="Line 5"/>
          <p:cNvSpPr>
            <a:spLocks noChangeShapeType="1"/>
          </p:cNvSpPr>
          <p:nvPr/>
        </p:nvSpPr>
        <p:spPr bwMode="auto">
          <a:xfrm>
            <a:off x="1908175" y="6453188"/>
            <a:ext cx="4824413" cy="0"/>
          </a:xfrm>
          <a:prstGeom prst="line">
            <a:avLst/>
          </a:prstGeom>
          <a:noFill/>
          <a:ln w="9525">
            <a:solidFill>
              <a:srgbClr val="D60093"/>
            </a:solidFill>
            <a:miter lim="800000"/>
            <a:headEnd/>
            <a:tailEnd/>
          </a:ln>
        </p:spPr>
        <p:txBody>
          <a:bodyPr wrap="none"/>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remove" nodeType="clickEffect">
                                  <p:stCondLst>
                                    <p:cond delay="0"/>
                                  </p:stCondLst>
                                  <p:childTnLst>
                                    <p:animMotion origin="layout" path="M 4.16667E-6 -2.22222E-6 L -0.00035 -0.10231 " pathEditMode="relative" rAng="0" ptsTypes="AA">
                                      <p:cBhvr>
                                        <p:cTn id="6" dur="2000" fill="hold"/>
                                        <p:tgtEl>
                                          <p:spTgt spid="153605"/>
                                        </p:tgtEl>
                                        <p:attrNameLst>
                                          <p:attrName>ppt_x</p:attrName>
                                          <p:attrName>ppt_y</p:attrName>
                                        </p:attrNameLst>
                                      </p:cBhvr>
                                      <p:rCtr x="-17"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3362" name="Rectangle 2"/>
          <p:cNvSpPr>
            <a:spLocks noChangeArrowheads="1" noGrp="1" noRot="1"/>
          </p:cNvSpPr>
          <p:nvPr>
            <p:ph type="title"/>
          </p:nvPr>
        </p:nvSpPr>
        <p:spPr bwMode="auto"/>
        <p:txBody>
          <a:bodyPr/>
          <a:lstStyle/>
          <a:p>
            <a:pPr>
              <a:defRPr/>
            </a:pPr>
            <a:r>
              <a:rPr lang="ru-RU"/>
              <a:t>Алгоритм </a:t>
            </a:r>
            <a:r>
              <a:rPr lang="en-US"/>
              <a:t>tobogganing</a:t>
            </a:r>
            <a:endParaRPr lang="ru-RU"/>
          </a:p>
        </p:txBody>
      </p:sp>
      <p:sp>
        <p:nvSpPr>
          <p:cNvPr id="143363" name="Rectangle 3"/>
          <p:cNvSpPr>
            <a:spLocks noChangeArrowheads="1" noGrp="1"/>
          </p:cNvSpPr>
          <p:nvPr>
            <p:ph type="body" idx="1"/>
          </p:nvPr>
        </p:nvSpPr>
        <p:spPr bwMode="auto"/>
        <p:txBody>
          <a:bodyPr/>
          <a:lstStyle/>
          <a:p>
            <a:pPr>
              <a:defRPr/>
            </a:pPr>
            <a:r>
              <a:rPr lang="ru-RU" sz="2800"/>
              <a:t>Идея:</a:t>
            </a:r>
            <a:endParaRPr/>
          </a:p>
          <a:p>
            <a:pPr lvl="1">
              <a:defRPr/>
            </a:pPr>
            <a:r>
              <a:rPr lang="ru-RU" sz="2400"/>
              <a:t>Из каждого пикселя «спускаемся» в локальный минимум среди его соседей</a:t>
            </a:r>
            <a:endParaRPr/>
          </a:p>
          <a:p>
            <a:pPr lvl="1">
              <a:defRPr/>
            </a:pPr>
            <a:r>
              <a:rPr lang="ru-RU" sz="2400"/>
              <a:t>Спускаемся до тех пор, пока есть куда спускаться</a:t>
            </a:r>
            <a:endParaRPr/>
          </a:p>
          <a:p>
            <a:pPr lvl="1">
              <a:defRPr/>
            </a:pPr>
            <a:r>
              <a:rPr lang="ru-RU" sz="2400"/>
              <a:t>Пиксели «спустившиеся» в один минимум – одна область</a:t>
            </a:r>
            <a:endParaRPr/>
          </a:p>
        </p:txBody>
      </p:sp>
      <p:sp>
        <p:nvSpPr>
          <p:cNvPr id="79876" name="Text Box 4"/>
          <p:cNvSpPr txBox="1">
            <a:spLocks noChangeArrowheads="1"/>
          </p:cNvSpPr>
          <p:nvPr/>
        </p:nvSpPr>
        <p:spPr bwMode="auto">
          <a:xfrm>
            <a:off x="1331913" y="5805488"/>
            <a:ext cx="7127875"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spcBef>
                <a:spcPts val="0"/>
              </a:spcBef>
              <a:defRPr/>
            </a:pPr>
            <a:r>
              <a:rPr lang="ru-RU" sz="2000">
                <a:solidFill>
                  <a:schemeClr val="accent2"/>
                </a:solidFill>
              </a:rPr>
              <a:t>Как с горы на санках</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2338" name="Rectangle 2"/>
          <p:cNvSpPr>
            <a:spLocks noChangeArrowheads="1" noGrp="1" noRot="1"/>
          </p:cNvSpPr>
          <p:nvPr>
            <p:ph type="title"/>
          </p:nvPr>
        </p:nvSpPr>
        <p:spPr bwMode="auto"/>
        <p:txBody>
          <a:bodyPr/>
          <a:lstStyle/>
          <a:p>
            <a:pPr>
              <a:defRPr/>
            </a:pPr>
            <a:r>
              <a:rPr lang="ru-RU"/>
              <a:t>Алгоритм </a:t>
            </a:r>
            <a:r>
              <a:rPr lang="en-US"/>
              <a:t>tobogganing</a:t>
            </a:r>
            <a:endParaRPr lang="en-US" sz="3600">
              <a:solidFill>
                <a:srgbClr val="783C00"/>
              </a:solidFill>
            </a:endParaRPr>
          </a:p>
        </p:txBody>
      </p:sp>
      <p:pic>
        <p:nvPicPr>
          <p:cNvPr id="80899" name="Picture 3" descr="block_zoom2"/>
          <p:cNvPicPr>
            <a:picLocks noChangeAspect="1" noChangeArrowheads="1"/>
          </p:cNvPicPr>
          <p:nvPr/>
        </p:nvPicPr>
        <p:blipFill>
          <a:blip r:embed="rId2"/>
          <a:stretch/>
        </p:blipFill>
        <p:spPr bwMode="auto">
          <a:xfrm>
            <a:off x="3929063" y="1463675"/>
            <a:ext cx="4575175" cy="4575175"/>
          </a:xfrm>
          <a:prstGeom prst="rect">
            <a:avLst/>
          </a:prstGeom>
          <a:noFill/>
          <a:ln>
            <a:noFill/>
          </a:ln>
        </p:spPr>
      </p:pic>
      <p:sp>
        <p:nvSpPr>
          <p:cNvPr id="80900" name="Rectangle 4"/>
          <p:cNvSpPr>
            <a:spLocks noChangeArrowheads="1"/>
          </p:cNvSpPr>
          <p:nvPr/>
        </p:nvSpPr>
        <p:spPr bwMode="auto">
          <a:xfrm>
            <a:off x="3929063" y="1463675"/>
            <a:ext cx="4567237" cy="4575175"/>
          </a:xfrm>
          <a:prstGeom prst="rect">
            <a:avLst/>
          </a:prstGeom>
          <a:solidFill>
            <a:srgbClr val="000000">
              <a:alpha val="50195"/>
            </a:srgbClr>
          </a:solidFill>
          <a:ln>
            <a:noFill/>
          </a:ln>
        </p:spPr>
        <p:txBody>
          <a:bodyPr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01" name="Text Box 5"/>
          <p:cNvSpPr txBox="1">
            <a:spLocks noChangeArrowheads="1"/>
          </p:cNvSpPr>
          <p:nvPr/>
        </p:nvSpPr>
        <p:spPr bwMode="auto">
          <a:xfrm>
            <a:off x="4090988" y="1371600"/>
            <a:ext cx="4405312" cy="4559300"/>
          </a:xfrm>
          <a:prstGeom prst="rect">
            <a:avLst/>
          </a:prstGeom>
          <a:noFill/>
          <a:ln>
            <a:noFill/>
          </a:ln>
        </p:spPr>
        <p:txBody>
          <a:bodyPr lIns="0" tIns="0" rIns="0" bIns="0">
            <a:spAutoFit/>
          </a:bodyPr>
          <a:lstStyle>
            <a:lvl1pPr>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1pPr>
            <a:lvl2pPr marL="742950" indent="-28575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2pPr>
            <a:lvl3pPr marL="11430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3pPr>
            <a:lvl4pPr marL="16002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4pPr>
            <a:lvl5pPr marL="20574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5pPr>
            <a:lvl6pPr marL="25146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6pPr>
            <a:lvl7pPr marL="29718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7pPr>
            <a:lvl8pPr marL="34290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8pPr>
            <a:lvl9pPr marL="38862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9pPr>
          </a:lstStyle>
          <a:p>
            <a:pPr>
              <a:lnSpc>
                <a:spcPct val="233000"/>
              </a:lnSpc>
              <a:defRPr/>
            </a:pPr>
            <a:r>
              <a:rPr lang="en-US" sz="1600" b="1">
                <a:solidFill>
                  <a:schemeClr val="bg1"/>
                </a:solidFill>
                <a:latin typeface="Times New Roman"/>
              </a:rPr>
              <a:t>	58	46	50	64	80	88	99	108</a:t>
            </a:r>
            <a:endParaRPr/>
          </a:p>
          <a:p>
            <a:pPr>
              <a:lnSpc>
                <a:spcPct val="233000"/>
              </a:lnSpc>
              <a:defRPr/>
            </a:pPr>
            <a:r>
              <a:rPr lang="en-US" sz="1600" b="1">
                <a:solidFill>
                  <a:schemeClr val="bg1"/>
                </a:solidFill>
                <a:latin typeface="Times New Roman"/>
              </a:rPr>
              <a:t>	80	63	68	106	137	164	185	202</a:t>
            </a:r>
            <a:endParaRPr/>
          </a:p>
          <a:p>
            <a:pPr>
              <a:lnSpc>
                <a:spcPct val="233000"/>
              </a:lnSpc>
              <a:defRPr/>
            </a:pPr>
            <a:r>
              <a:rPr lang="en-US" sz="1600" b="1">
                <a:solidFill>
                  <a:schemeClr val="bg1"/>
                </a:solidFill>
                <a:latin typeface="Times New Roman"/>
              </a:rPr>
              <a:t>	55	113	152	179	202	217	225	227</a:t>
            </a:r>
            <a:endParaRPr/>
          </a:p>
          <a:p>
            <a:pPr>
              <a:lnSpc>
                <a:spcPct val="233000"/>
              </a:lnSpc>
              <a:defRPr/>
            </a:pPr>
            <a:r>
              <a:rPr lang="en-US" sz="1600" b="1">
                <a:solidFill>
                  <a:schemeClr val="bg1"/>
                </a:solidFill>
                <a:latin typeface="Times New Roman"/>
              </a:rPr>
              <a:t>	147	180	199	208	209	202	191	177</a:t>
            </a:r>
            <a:endParaRPr/>
          </a:p>
          <a:p>
            <a:pPr>
              <a:lnSpc>
                <a:spcPct val="233000"/>
              </a:lnSpc>
              <a:defRPr/>
            </a:pPr>
            <a:r>
              <a:rPr lang="en-US" sz="1600" b="1">
                <a:solidFill>
                  <a:schemeClr val="bg1"/>
                </a:solidFill>
                <a:latin typeface="Times New Roman"/>
              </a:rPr>
              <a:t>	192	204	202	190	169	145	122	96</a:t>
            </a:r>
            <a:endParaRPr/>
          </a:p>
          <a:p>
            <a:pPr>
              <a:lnSpc>
                <a:spcPct val="233000"/>
              </a:lnSpc>
              <a:defRPr/>
            </a:pPr>
            <a:r>
              <a:rPr lang="en-US" sz="1600" b="1">
                <a:solidFill>
                  <a:schemeClr val="bg1"/>
                </a:solidFill>
                <a:latin typeface="Times New Roman"/>
              </a:rPr>
              <a:t>	194	186	167	140	109	83	56	63</a:t>
            </a:r>
            <a:endParaRPr/>
          </a:p>
          <a:p>
            <a:pPr>
              <a:lnSpc>
                <a:spcPct val="233000"/>
              </a:lnSpc>
              <a:defRPr/>
            </a:pPr>
            <a:r>
              <a:rPr lang="en-US" sz="1600" b="1">
                <a:solidFill>
                  <a:schemeClr val="bg1"/>
                </a:solidFill>
                <a:latin typeface="Times New Roman"/>
              </a:rPr>
              <a:t>	177	154	124	91	54	41	95	136</a:t>
            </a:r>
            <a:endParaRPr/>
          </a:p>
          <a:p>
            <a:pPr>
              <a:lnSpc>
                <a:spcPct val="233000"/>
              </a:lnSpc>
              <a:defRPr/>
            </a:pPr>
            <a:r>
              <a:rPr lang="en-US" sz="1600" b="1">
                <a:solidFill>
                  <a:schemeClr val="bg1"/>
                </a:solidFill>
                <a:latin typeface="Times New Roman"/>
              </a:rPr>
              <a:t>	159	131	104	81	56	94	142	178</a:t>
            </a:r>
            <a:endParaRPr/>
          </a:p>
        </p:txBody>
      </p:sp>
      <p:grpSp>
        <p:nvGrpSpPr>
          <p:cNvPr id="80902" name="Group 6"/>
          <p:cNvGrpSpPr/>
          <p:nvPr/>
        </p:nvGrpSpPr>
        <p:grpSpPr bwMode="auto">
          <a:xfrm>
            <a:off x="3929063" y="1463675"/>
            <a:ext cx="4575175" cy="4575175"/>
            <a:chOff x="2472" y="855"/>
            <a:chExt cx="2882" cy="2882"/>
          </a:xfrm>
        </p:grpSpPr>
        <p:sp>
          <p:nvSpPr>
            <p:cNvPr id="80935" name="Line 7"/>
            <p:cNvSpPr>
              <a:spLocks noChangeAspect="1" noChangeShapeType="1"/>
            </p:cNvSpPr>
            <p:nvPr/>
          </p:nvSpPr>
          <p:spPr bwMode="auto">
            <a:xfrm>
              <a:off x="2472"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36" name="Line 8"/>
            <p:cNvSpPr>
              <a:spLocks noChangeAspect="1" noChangeShapeType="1"/>
            </p:cNvSpPr>
            <p:nvPr/>
          </p:nvSpPr>
          <p:spPr bwMode="auto">
            <a:xfrm>
              <a:off x="2472"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37" name="Line 9"/>
            <p:cNvSpPr>
              <a:spLocks noChangeAspect="1" noChangeShapeType="1"/>
            </p:cNvSpPr>
            <p:nvPr/>
          </p:nvSpPr>
          <p:spPr bwMode="auto">
            <a:xfrm>
              <a:off x="2472"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38" name="Line 10"/>
            <p:cNvSpPr>
              <a:spLocks noChangeAspect="1" noChangeShapeType="1"/>
            </p:cNvSpPr>
            <p:nvPr/>
          </p:nvSpPr>
          <p:spPr bwMode="auto">
            <a:xfrm>
              <a:off x="2472"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39" name="Line 11"/>
            <p:cNvSpPr>
              <a:spLocks noChangeAspect="1" noChangeShapeType="1"/>
            </p:cNvSpPr>
            <p:nvPr/>
          </p:nvSpPr>
          <p:spPr bwMode="auto">
            <a:xfrm>
              <a:off x="2472"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0" name="Line 12"/>
            <p:cNvSpPr>
              <a:spLocks noChangeAspect="1" noChangeShapeType="1"/>
            </p:cNvSpPr>
            <p:nvPr/>
          </p:nvSpPr>
          <p:spPr bwMode="auto">
            <a:xfrm>
              <a:off x="2472"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1" name="Line 13"/>
            <p:cNvSpPr>
              <a:spLocks noChangeAspect="1" noChangeShapeType="1"/>
            </p:cNvSpPr>
            <p:nvPr/>
          </p:nvSpPr>
          <p:spPr bwMode="auto">
            <a:xfrm>
              <a:off x="2472"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2" name="Line 14"/>
            <p:cNvSpPr>
              <a:spLocks noChangeAspect="1" noChangeShapeType="1"/>
            </p:cNvSpPr>
            <p:nvPr/>
          </p:nvSpPr>
          <p:spPr bwMode="auto">
            <a:xfrm>
              <a:off x="2472"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3" name="Line 15"/>
            <p:cNvSpPr>
              <a:spLocks noChangeAspect="1" noChangeShapeType="1"/>
            </p:cNvSpPr>
            <p:nvPr/>
          </p:nvSpPr>
          <p:spPr bwMode="auto">
            <a:xfrm rot="-5400000">
              <a:off x="2652"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4" name="Line 16"/>
            <p:cNvSpPr>
              <a:spLocks noChangeAspect="1" noChangeShapeType="1"/>
            </p:cNvSpPr>
            <p:nvPr/>
          </p:nvSpPr>
          <p:spPr bwMode="auto">
            <a:xfrm rot="-5400000">
              <a:off x="2652"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5" name="Line 17"/>
            <p:cNvSpPr>
              <a:spLocks noChangeAspect="1" noChangeShapeType="1"/>
            </p:cNvSpPr>
            <p:nvPr/>
          </p:nvSpPr>
          <p:spPr bwMode="auto">
            <a:xfrm rot="-5400000">
              <a:off x="2652"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6" name="Line 18"/>
            <p:cNvSpPr>
              <a:spLocks noChangeAspect="1" noChangeShapeType="1"/>
            </p:cNvSpPr>
            <p:nvPr/>
          </p:nvSpPr>
          <p:spPr bwMode="auto">
            <a:xfrm rot="-5400000">
              <a:off x="2652"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7" name="Line 19"/>
            <p:cNvSpPr>
              <a:spLocks noChangeAspect="1" noChangeShapeType="1"/>
            </p:cNvSpPr>
            <p:nvPr/>
          </p:nvSpPr>
          <p:spPr bwMode="auto">
            <a:xfrm rot="-5400000">
              <a:off x="2652"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8" name="Line 20"/>
            <p:cNvSpPr>
              <a:spLocks noChangeAspect="1" noChangeShapeType="1"/>
            </p:cNvSpPr>
            <p:nvPr/>
          </p:nvSpPr>
          <p:spPr bwMode="auto">
            <a:xfrm rot="-5400000">
              <a:off x="2652"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49" name="Line 21"/>
            <p:cNvSpPr>
              <a:spLocks noChangeAspect="1" noChangeShapeType="1"/>
            </p:cNvSpPr>
            <p:nvPr/>
          </p:nvSpPr>
          <p:spPr bwMode="auto">
            <a:xfrm rot="-5400000">
              <a:off x="2652"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0" name="Line 22"/>
            <p:cNvSpPr>
              <a:spLocks noChangeAspect="1" noChangeShapeType="1"/>
            </p:cNvSpPr>
            <p:nvPr/>
          </p:nvSpPr>
          <p:spPr bwMode="auto">
            <a:xfrm rot="-5400000">
              <a:off x="2652"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1" name="Line 23"/>
            <p:cNvSpPr>
              <a:spLocks noChangeAspect="1" noChangeShapeType="1"/>
            </p:cNvSpPr>
            <p:nvPr/>
          </p:nvSpPr>
          <p:spPr bwMode="auto">
            <a:xfrm rot="-5400000">
              <a:off x="2652"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2" name="Line 24"/>
            <p:cNvSpPr>
              <a:spLocks noChangeAspect="1" noChangeShapeType="1"/>
            </p:cNvSpPr>
            <p:nvPr/>
          </p:nvSpPr>
          <p:spPr bwMode="auto">
            <a:xfrm>
              <a:off x="2832"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3" name="Line 25"/>
            <p:cNvSpPr>
              <a:spLocks noChangeAspect="1" noChangeShapeType="1"/>
            </p:cNvSpPr>
            <p:nvPr/>
          </p:nvSpPr>
          <p:spPr bwMode="auto">
            <a:xfrm>
              <a:off x="2832"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4" name="Line 26"/>
            <p:cNvSpPr>
              <a:spLocks noChangeAspect="1" noChangeShapeType="1"/>
            </p:cNvSpPr>
            <p:nvPr/>
          </p:nvSpPr>
          <p:spPr bwMode="auto">
            <a:xfrm>
              <a:off x="2832"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5" name="Line 27"/>
            <p:cNvSpPr>
              <a:spLocks noChangeAspect="1" noChangeShapeType="1"/>
            </p:cNvSpPr>
            <p:nvPr/>
          </p:nvSpPr>
          <p:spPr bwMode="auto">
            <a:xfrm>
              <a:off x="2832"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6" name="Line 28"/>
            <p:cNvSpPr>
              <a:spLocks noChangeAspect="1" noChangeShapeType="1"/>
            </p:cNvSpPr>
            <p:nvPr/>
          </p:nvSpPr>
          <p:spPr bwMode="auto">
            <a:xfrm>
              <a:off x="2832"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7" name="Line 29"/>
            <p:cNvSpPr>
              <a:spLocks noChangeAspect="1" noChangeShapeType="1"/>
            </p:cNvSpPr>
            <p:nvPr/>
          </p:nvSpPr>
          <p:spPr bwMode="auto">
            <a:xfrm>
              <a:off x="2832"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8" name="Line 30"/>
            <p:cNvSpPr>
              <a:spLocks noChangeAspect="1" noChangeShapeType="1"/>
            </p:cNvSpPr>
            <p:nvPr/>
          </p:nvSpPr>
          <p:spPr bwMode="auto">
            <a:xfrm>
              <a:off x="2832"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59" name="Line 31"/>
            <p:cNvSpPr>
              <a:spLocks noChangeAspect="1" noChangeShapeType="1"/>
            </p:cNvSpPr>
            <p:nvPr/>
          </p:nvSpPr>
          <p:spPr bwMode="auto">
            <a:xfrm>
              <a:off x="2832"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0" name="Line 32"/>
            <p:cNvSpPr>
              <a:spLocks noChangeAspect="1" noChangeShapeType="1"/>
            </p:cNvSpPr>
            <p:nvPr/>
          </p:nvSpPr>
          <p:spPr bwMode="auto">
            <a:xfrm rot="-5400000">
              <a:off x="3013" y="6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1" name="Line 33"/>
            <p:cNvSpPr>
              <a:spLocks noChangeAspect="1" noChangeShapeType="1"/>
            </p:cNvSpPr>
            <p:nvPr/>
          </p:nvSpPr>
          <p:spPr bwMode="auto">
            <a:xfrm rot="-5400000">
              <a:off x="3013" y="103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2" name="Line 34"/>
            <p:cNvSpPr>
              <a:spLocks noChangeAspect="1" noChangeShapeType="1"/>
            </p:cNvSpPr>
            <p:nvPr/>
          </p:nvSpPr>
          <p:spPr bwMode="auto">
            <a:xfrm rot="-5400000">
              <a:off x="3013" y="139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3" name="Line 35"/>
            <p:cNvSpPr>
              <a:spLocks noChangeAspect="1" noChangeShapeType="1"/>
            </p:cNvSpPr>
            <p:nvPr/>
          </p:nvSpPr>
          <p:spPr bwMode="auto">
            <a:xfrm rot="-5400000">
              <a:off x="3013" y="175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4" name="Line 36"/>
            <p:cNvSpPr>
              <a:spLocks noChangeAspect="1" noChangeShapeType="1"/>
            </p:cNvSpPr>
            <p:nvPr/>
          </p:nvSpPr>
          <p:spPr bwMode="auto">
            <a:xfrm rot="-5400000">
              <a:off x="3013" y="211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5" name="Line 37"/>
            <p:cNvSpPr>
              <a:spLocks noChangeAspect="1" noChangeShapeType="1"/>
            </p:cNvSpPr>
            <p:nvPr/>
          </p:nvSpPr>
          <p:spPr bwMode="auto">
            <a:xfrm rot="-5400000">
              <a:off x="3013" y="24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6" name="Line 38"/>
            <p:cNvSpPr>
              <a:spLocks noChangeAspect="1" noChangeShapeType="1"/>
            </p:cNvSpPr>
            <p:nvPr/>
          </p:nvSpPr>
          <p:spPr bwMode="auto">
            <a:xfrm rot="-5400000">
              <a:off x="3013" y="283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7" name="Line 39"/>
            <p:cNvSpPr>
              <a:spLocks noChangeAspect="1" noChangeShapeType="1"/>
            </p:cNvSpPr>
            <p:nvPr/>
          </p:nvSpPr>
          <p:spPr bwMode="auto">
            <a:xfrm rot="-5400000">
              <a:off x="3013" y="319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8" name="Line 40"/>
            <p:cNvSpPr>
              <a:spLocks noChangeAspect="1" noChangeShapeType="1"/>
            </p:cNvSpPr>
            <p:nvPr/>
          </p:nvSpPr>
          <p:spPr bwMode="auto">
            <a:xfrm rot="-5400000">
              <a:off x="3013" y="355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69" name="Line 41"/>
            <p:cNvSpPr>
              <a:spLocks noChangeAspect="1" noChangeShapeType="1"/>
            </p:cNvSpPr>
            <p:nvPr/>
          </p:nvSpPr>
          <p:spPr bwMode="auto">
            <a:xfrm>
              <a:off x="319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0" name="Line 42"/>
            <p:cNvSpPr>
              <a:spLocks noChangeAspect="1" noChangeShapeType="1"/>
            </p:cNvSpPr>
            <p:nvPr/>
          </p:nvSpPr>
          <p:spPr bwMode="auto">
            <a:xfrm>
              <a:off x="319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1" name="Line 43"/>
            <p:cNvSpPr>
              <a:spLocks noChangeAspect="1" noChangeShapeType="1"/>
            </p:cNvSpPr>
            <p:nvPr/>
          </p:nvSpPr>
          <p:spPr bwMode="auto">
            <a:xfrm>
              <a:off x="319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2" name="Line 44"/>
            <p:cNvSpPr>
              <a:spLocks noChangeAspect="1" noChangeShapeType="1"/>
            </p:cNvSpPr>
            <p:nvPr/>
          </p:nvSpPr>
          <p:spPr bwMode="auto">
            <a:xfrm>
              <a:off x="319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3" name="Line 45"/>
            <p:cNvSpPr>
              <a:spLocks noChangeAspect="1" noChangeShapeType="1"/>
            </p:cNvSpPr>
            <p:nvPr/>
          </p:nvSpPr>
          <p:spPr bwMode="auto">
            <a:xfrm>
              <a:off x="319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4" name="Line 46"/>
            <p:cNvSpPr>
              <a:spLocks noChangeAspect="1" noChangeShapeType="1"/>
            </p:cNvSpPr>
            <p:nvPr/>
          </p:nvSpPr>
          <p:spPr bwMode="auto">
            <a:xfrm>
              <a:off x="319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5" name="Line 47"/>
            <p:cNvSpPr>
              <a:spLocks noChangeAspect="1" noChangeShapeType="1"/>
            </p:cNvSpPr>
            <p:nvPr/>
          </p:nvSpPr>
          <p:spPr bwMode="auto">
            <a:xfrm>
              <a:off x="319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6" name="Line 48"/>
            <p:cNvSpPr>
              <a:spLocks noChangeAspect="1" noChangeShapeType="1"/>
            </p:cNvSpPr>
            <p:nvPr/>
          </p:nvSpPr>
          <p:spPr bwMode="auto">
            <a:xfrm>
              <a:off x="319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7" name="Line 49"/>
            <p:cNvSpPr>
              <a:spLocks noChangeAspect="1" noChangeShapeType="1"/>
            </p:cNvSpPr>
            <p:nvPr/>
          </p:nvSpPr>
          <p:spPr bwMode="auto">
            <a:xfrm rot="-5400000">
              <a:off x="337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8" name="Line 50"/>
            <p:cNvSpPr>
              <a:spLocks noChangeAspect="1" noChangeShapeType="1"/>
            </p:cNvSpPr>
            <p:nvPr/>
          </p:nvSpPr>
          <p:spPr bwMode="auto">
            <a:xfrm rot="-5400000">
              <a:off x="337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79" name="Line 51"/>
            <p:cNvSpPr>
              <a:spLocks noChangeAspect="1" noChangeShapeType="1"/>
            </p:cNvSpPr>
            <p:nvPr/>
          </p:nvSpPr>
          <p:spPr bwMode="auto">
            <a:xfrm rot="-5400000">
              <a:off x="337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0" name="Line 52"/>
            <p:cNvSpPr>
              <a:spLocks noChangeAspect="1" noChangeShapeType="1"/>
            </p:cNvSpPr>
            <p:nvPr/>
          </p:nvSpPr>
          <p:spPr bwMode="auto">
            <a:xfrm rot="-5400000">
              <a:off x="337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1" name="Line 53"/>
            <p:cNvSpPr>
              <a:spLocks noChangeAspect="1" noChangeShapeType="1"/>
            </p:cNvSpPr>
            <p:nvPr/>
          </p:nvSpPr>
          <p:spPr bwMode="auto">
            <a:xfrm rot="-5400000">
              <a:off x="337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2" name="Line 54"/>
            <p:cNvSpPr>
              <a:spLocks noChangeAspect="1" noChangeShapeType="1"/>
            </p:cNvSpPr>
            <p:nvPr/>
          </p:nvSpPr>
          <p:spPr bwMode="auto">
            <a:xfrm rot="-5400000">
              <a:off x="337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3" name="Line 55"/>
            <p:cNvSpPr>
              <a:spLocks noChangeAspect="1" noChangeShapeType="1"/>
            </p:cNvSpPr>
            <p:nvPr/>
          </p:nvSpPr>
          <p:spPr bwMode="auto">
            <a:xfrm rot="-5400000">
              <a:off x="337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4" name="Line 56"/>
            <p:cNvSpPr>
              <a:spLocks noChangeAspect="1" noChangeShapeType="1"/>
            </p:cNvSpPr>
            <p:nvPr/>
          </p:nvSpPr>
          <p:spPr bwMode="auto">
            <a:xfrm rot="-5400000">
              <a:off x="337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5" name="Line 57"/>
            <p:cNvSpPr>
              <a:spLocks noChangeAspect="1" noChangeShapeType="1"/>
            </p:cNvSpPr>
            <p:nvPr/>
          </p:nvSpPr>
          <p:spPr bwMode="auto">
            <a:xfrm rot="-5400000">
              <a:off x="337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6" name="Line 58"/>
            <p:cNvSpPr>
              <a:spLocks noChangeAspect="1" noChangeShapeType="1"/>
            </p:cNvSpPr>
            <p:nvPr/>
          </p:nvSpPr>
          <p:spPr bwMode="auto">
            <a:xfrm>
              <a:off x="355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7" name="Line 59"/>
            <p:cNvSpPr>
              <a:spLocks noChangeAspect="1" noChangeShapeType="1"/>
            </p:cNvSpPr>
            <p:nvPr/>
          </p:nvSpPr>
          <p:spPr bwMode="auto">
            <a:xfrm>
              <a:off x="355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8" name="Line 60"/>
            <p:cNvSpPr>
              <a:spLocks noChangeAspect="1" noChangeShapeType="1"/>
            </p:cNvSpPr>
            <p:nvPr/>
          </p:nvSpPr>
          <p:spPr bwMode="auto">
            <a:xfrm>
              <a:off x="355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89" name="Line 61"/>
            <p:cNvSpPr>
              <a:spLocks noChangeAspect="1" noChangeShapeType="1"/>
            </p:cNvSpPr>
            <p:nvPr/>
          </p:nvSpPr>
          <p:spPr bwMode="auto">
            <a:xfrm>
              <a:off x="355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0" name="Line 62"/>
            <p:cNvSpPr>
              <a:spLocks noChangeAspect="1" noChangeShapeType="1"/>
            </p:cNvSpPr>
            <p:nvPr/>
          </p:nvSpPr>
          <p:spPr bwMode="auto">
            <a:xfrm>
              <a:off x="355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1" name="Line 63"/>
            <p:cNvSpPr>
              <a:spLocks noChangeAspect="1" noChangeShapeType="1"/>
            </p:cNvSpPr>
            <p:nvPr/>
          </p:nvSpPr>
          <p:spPr bwMode="auto">
            <a:xfrm>
              <a:off x="355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2" name="Line 64"/>
            <p:cNvSpPr>
              <a:spLocks noChangeAspect="1" noChangeShapeType="1"/>
            </p:cNvSpPr>
            <p:nvPr/>
          </p:nvSpPr>
          <p:spPr bwMode="auto">
            <a:xfrm>
              <a:off x="355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3" name="Line 65"/>
            <p:cNvSpPr>
              <a:spLocks noChangeAspect="1" noChangeShapeType="1"/>
            </p:cNvSpPr>
            <p:nvPr/>
          </p:nvSpPr>
          <p:spPr bwMode="auto">
            <a:xfrm>
              <a:off x="355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4" name="Line 66"/>
            <p:cNvSpPr>
              <a:spLocks noChangeAspect="1" noChangeShapeType="1"/>
            </p:cNvSpPr>
            <p:nvPr/>
          </p:nvSpPr>
          <p:spPr bwMode="auto">
            <a:xfrm rot="-5400000">
              <a:off x="373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5" name="Line 67"/>
            <p:cNvSpPr>
              <a:spLocks noChangeAspect="1" noChangeShapeType="1"/>
            </p:cNvSpPr>
            <p:nvPr/>
          </p:nvSpPr>
          <p:spPr bwMode="auto">
            <a:xfrm rot="-5400000">
              <a:off x="373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6" name="Line 68"/>
            <p:cNvSpPr>
              <a:spLocks noChangeAspect="1" noChangeShapeType="1"/>
            </p:cNvSpPr>
            <p:nvPr/>
          </p:nvSpPr>
          <p:spPr bwMode="auto">
            <a:xfrm rot="-5400000">
              <a:off x="373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7" name="Line 69"/>
            <p:cNvSpPr>
              <a:spLocks noChangeAspect="1" noChangeShapeType="1"/>
            </p:cNvSpPr>
            <p:nvPr/>
          </p:nvSpPr>
          <p:spPr bwMode="auto">
            <a:xfrm rot="-5400000">
              <a:off x="373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8" name="Line 70"/>
            <p:cNvSpPr>
              <a:spLocks noChangeAspect="1" noChangeShapeType="1"/>
            </p:cNvSpPr>
            <p:nvPr/>
          </p:nvSpPr>
          <p:spPr bwMode="auto">
            <a:xfrm rot="-5400000">
              <a:off x="373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0999" name="Line 71"/>
            <p:cNvSpPr>
              <a:spLocks noChangeAspect="1" noChangeShapeType="1"/>
            </p:cNvSpPr>
            <p:nvPr/>
          </p:nvSpPr>
          <p:spPr bwMode="auto">
            <a:xfrm rot="-5400000">
              <a:off x="373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0" name="Line 72"/>
            <p:cNvSpPr>
              <a:spLocks noChangeAspect="1" noChangeShapeType="1"/>
            </p:cNvSpPr>
            <p:nvPr/>
          </p:nvSpPr>
          <p:spPr bwMode="auto">
            <a:xfrm rot="-5400000">
              <a:off x="373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1" name="Line 73"/>
            <p:cNvSpPr>
              <a:spLocks noChangeAspect="1" noChangeShapeType="1"/>
            </p:cNvSpPr>
            <p:nvPr/>
          </p:nvSpPr>
          <p:spPr bwMode="auto">
            <a:xfrm rot="-5400000">
              <a:off x="373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2" name="Line 74"/>
            <p:cNvSpPr>
              <a:spLocks noChangeAspect="1" noChangeShapeType="1"/>
            </p:cNvSpPr>
            <p:nvPr/>
          </p:nvSpPr>
          <p:spPr bwMode="auto">
            <a:xfrm rot="-5400000">
              <a:off x="373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3" name="Line 75"/>
            <p:cNvSpPr>
              <a:spLocks noChangeAspect="1" noChangeShapeType="1"/>
            </p:cNvSpPr>
            <p:nvPr/>
          </p:nvSpPr>
          <p:spPr bwMode="auto">
            <a:xfrm>
              <a:off x="391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4" name="Line 76"/>
            <p:cNvSpPr>
              <a:spLocks noChangeAspect="1" noChangeShapeType="1"/>
            </p:cNvSpPr>
            <p:nvPr/>
          </p:nvSpPr>
          <p:spPr bwMode="auto">
            <a:xfrm>
              <a:off x="391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5" name="Line 77"/>
            <p:cNvSpPr>
              <a:spLocks noChangeAspect="1" noChangeShapeType="1"/>
            </p:cNvSpPr>
            <p:nvPr/>
          </p:nvSpPr>
          <p:spPr bwMode="auto">
            <a:xfrm>
              <a:off x="391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6" name="Line 78"/>
            <p:cNvSpPr>
              <a:spLocks noChangeAspect="1" noChangeShapeType="1"/>
            </p:cNvSpPr>
            <p:nvPr/>
          </p:nvSpPr>
          <p:spPr bwMode="auto">
            <a:xfrm>
              <a:off x="391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7" name="Line 79"/>
            <p:cNvSpPr>
              <a:spLocks noChangeAspect="1" noChangeShapeType="1"/>
            </p:cNvSpPr>
            <p:nvPr/>
          </p:nvSpPr>
          <p:spPr bwMode="auto">
            <a:xfrm>
              <a:off x="391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8" name="Line 80"/>
            <p:cNvSpPr>
              <a:spLocks noChangeAspect="1" noChangeShapeType="1"/>
            </p:cNvSpPr>
            <p:nvPr/>
          </p:nvSpPr>
          <p:spPr bwMode="auto">
            <a:xfrm>
              <a:off x="391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09" name="Line 81"/>
            <p:cNvSpPr>
              <a:spLocks noChangeAspect="1" noChangeShapeType="1"/>
            </p:cNvSpPr>
            <p:nvPr/>
          </p:nvSpPr>
          <p:spPr bwMode="auto">
            <a:xfrm>
              <a:off x="391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0" name="Line 82"/>
            <p:cNvSpPr>
              <a:spLocks noChangeAspect="1" noChangeShapeType="1"/>
            </p:cNvSpPr>
            <p:nvPr/>
          </p:nvSpPr>
          <p:spPr bwMode="auto">
            <a:xfrm>
              <a:off x="391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1" name="Line 83"/>
            <p:cNvSpPr>
              <a:spLocks noChangeAspect="1" noChangeShapeType="1"/>
            </p:cNvSpPr>
            <p:nvPr/>
          </p:nvSpPr>
          <p:spPr bwMode="auto">
            <a:xfrm rot="-5400000">
              <a:off x="409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2" name="Line 84"/>
            <p:cNvSpPr>
              <a:spLocks noChangeAspect="1" noChangeShapeType="1"/>
            </p:cNvSpPr>
            <p:nvPr/>
          </p:nvSpPr>
          <p:spPr bwMode="auto">
            <a:xfrm rot="-5400000">
              <a:off x="409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3" name="Line 85"/>
            <p:cNvSpPr>
              <a:spLocks noChangeAspect="1" noChangeShapeType="1"/>
            </p:cNvSpPr>
            <p:nvPr/>
          </p:nvSpPr>
          <p:spPr bwMode="auto">
            <a:xfrm rot="-5400000">
              <a:off x="409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4" name="Line 86"/>
            <p:cNvSpPr>
              <a:spLocks noChangeAspect="1" noChangeShapeType="1"/>
            </p:cNvSpPr>
            <p:nvPr/>
          </p:nvSpPr>
          <p:spPr bwMode="auto">
            <a:xfrm rot="-5400000">
              <a:off x="409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5" name="Line 87"/>
            <p:cNvSpPr>
              <a:spLocks noChangeAspect="1" noChangeShapeType="1"/>
            </p:cNvSpPr>
            <p:nvPr/>
          </p:nvSpPr>
          <p:spPr bwMode="auto">
            <a:xfrm rot="-5400000">
              <a:off x="409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6" name="Line 88"/>
            <p:cNvSpPr>
              <a:spLocks noChangeAspect="1" noChangeShapeType="1"/>
            </p:cNvSpPr>
            <p:nvPr/>
          </p:nvSpPr>
          <p:spPr bwMode="auto">
            <a:xfrm rot="-5400000">
              <a:off x="409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7" name="Line 89"/>
            <p:cNvSpPr>
              <a:spLocks noChangeAspect="1" noChangeShapeType="1"/>
            </p:cNvSpPr>
            <p:nvPr/>
          </p:nvSpPr>
          <p:spPr bwMode="auto">
            <a:xfrm rot="-5400000">
              <a:off x="409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8" name="Line 90"/>
            <p:cNvSpPr>
              <a:spLocks noChangeAspect="1" noChangeShapeType="1"/>
            </p:cNvSpPr>
            <p:nvPr/>
          </p:nvSpPr>
          <p:spPr bwMode="auto">
            <a:xfrm rot="-5400000">
              <a:off x="409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19" name="Line 91"/>
            <p:cNvSpPr>
              <a:spLocks noChangeAspect="1" noChangeShapeType="1"/>
            </p:cNvSpPr>
            <p:nvPr/>
          </p:nvSpPr>
          <p:spPr bwMode="auto">
            <a:xfrm rot="-5400000">
              <a:off x="409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0" name="Line 92"/>
            <p:cNvSpPr>
              <a:spLocks noChangeAspect="1" noChangeShapeType="1"/>
            </p:cNvSpPr>
            <p:nvPr/>
          </p:nvSpPr>
          <p:spPr bwMode="auto">
            <a:xfrm>
              <a:off x="427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1" name="Line 93"/>
            <p:cNvSpPr>
              <a:spLocks noChangeAspect="1" noChangeShapeType="1"/>
            </p:cNvSpPr>
            <p:nvPr/>
          </p:nvSpPr>
          <p:spPr bwMode="auto">
            <a:xfrm>
              <a:off x="427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2" name="Line 94"/>
            <p:cNvSpPr>
              <a:spLocks noChangeAspect="1" noChangeShapeType="1"/>
            </p:cNvSpPr>
            <p:nvPr/>
          </p:nvSpPr>
          <p:spPr bwMode="auto">
            <a:xfrm>
              <a:off x="427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3" name="Line 95"/>
            <p:cNvSpPr>
              <a:spLocks noChangeAspect="1" noChangeShapeType="1"/>
            </p:cNvSpPr>
            <p:nvPr/>
          </p:nvSpPr>
          <p:spPr bwMode="auto">
            <a:xfrm>
              <a:off x="427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4" name="Line 96"/>
            <p:cNvSpPr>
              <a:spLocks noChangeAspect="1" noChangeShapeType="1"/>
            </p:cNvSpPr>
            <p:nvPr/>
          </p:nvSpPr>
          <p:spPr bwMode="auto">
            <a:xfrm>
              <a:off x="427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5" name="Line 97"/>
            <p:cNvSpPr>
              <a:spLocks noChangeAspect="1" noChangeShapeType="1"/>
            </p:cNvSpPr>
            <p:nvPr/>
          </p:nvSpPr>
          <p:spPr bwMode="auto">
            <a:xfrm>
              <a:off x="427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6" name="Line 98"/>
            <p:cNvSpPr>
              <a:spLocks noChangeAspect="1" noChangeShapeType="1"/>
            </p:cNvSpPr>
            <p:nvPr/>
          </p:nvSpPr>
          <p:spPr bwMode="auto">
            <a:xfrm>
              <a:off x="427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7" name="Line 99"/>
            <p:cNvSpPr>
              <a:spLocks noChangeAspect="1" noChangeShapeType="1"/>
            </p:cNvSpPr>
            <p:nvPr/>
          </p:nvSpPr>
          <p:spPr bwMode="auto">
            <a:xfrm>
              <a:off x="427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8" name="Line 100"/>
            <p:cNvSpPr>
              <a:spLocks noChangeAspect="1" noChangeShapeType="1"/>
            </p:cNvSpPr>
            <p:nvPr/>
          </p:nvSpPr>
          <p:spPr bwMode="auto">
            <a:xfrm rot="-5400000">
              <a:off x="445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29" name="Line 101"/>
            <p:cNvSpPr>
              <a:spLocks noChangeAspect="1" noChangeShapeType="1"/>
            </p:cNvSpPr>
            <p:nvPr/>
          </p:nvSpPr>
          <p:spPr bwMode="auto">
            <a:xfrm rot="-5400000">
              <a:off x="445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0" name="Line 102"/>
            <p:cNvSpPr>
              <a:spLocks noChangeAspect="1" noChangeShapeType="1"/>
            </p:cNvSpPr>
            <p:nvPr/>
          </p:nvSpPr>
          <p:spPr bwMode="auto">
            <a:xfrm rot="-5400000">
              <a:off x="445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1" name="Line 103"/>
            <p:cNvSpPr>
              <a:spLocks noChangeAspect="1" noChangeShapeType="1"/>
            </p:cNvSpPr>
            <p:nvPr/>
          </p:nvSpPr>
          <p:spPr bwMode="auto">
            <a:xfrm rot="-5400000">
              <a:off x="445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2" name="Line 104"/>
            <p:cNvSpPr>
              <a:spLocks noChangeAspect="1" noChangeShapeType="1"/>
            </p:cNvSpPr>
            <p:nvPr/>
          </p:nvSpPr>
          <p:spPr bwMode="auto">
            <a:xfrm rot="-5400000">
              <a:off x="445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3" name="Line 105"/>
            <p:cNvSpPr>
              <a:spLocks noChangeAspect="1" noChangeShapeType="1"/>
            </p:cNvSpPr>
            <p:nvPr/>
          </p:nvSpPr>
          <p:spPr bwMode="auto">
            <a:xfrm rot="-5400000">
              <a:off x="445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4" name="Line 106"/>
            <p:cNvSpPr>
              <a:spLocks noChangeAspect="1" noChangeShapeType="1"/>
            </p:cNvSpPr>
            <p:nvPr/>
          </p:nvSpPr>
          <p:spPr bwMode="auto">
            <a:xfrm rot="-5400000">
              <a:off x="445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5" name="Line 107"/>
            <p:cNvSpPr>
              <a:spLocks noChangeAspect="1" noChangeShapeType="1"/>
            </p:cNvSpPr>
            <p:nvPr/>
          </p:nvSpPr>
          <p:spPr bwMode="auto">
            <a:xfrm rot="-5400000">
              <a:off x="445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6" name="Line 108"/>
            <p:cNvSpPr>
              <a:spLocks noChangeAspect="1" noChangeShapeType="1"/>
            </p:cNvSpPr>
            <p:nvPr/>
          </p:nvSpPr>
          <p:spPr bwMode="auto">
            <a:xfrm rot="-5400000">
              <a:off x="445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7" name="Line 109"/>
            <p:cNvSpPr>
              <a:spLocks noChangeAspect="1" noChangeShapeType="1"/>
            </p:cNvSpPr>
            <p:nvPr/>
          </p:nvSpPr>
          <p:spPr bwMode="auto">
            <a:xfrm>
              <a:off x="463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8" name="Line 110"/>
            <p:cNvSpPr>
              <a:spLocks noChangeAspect="1" noChangeShapeType="1"/>
            </p:cNvSpPr>
            <p:nvPr/>
          </p:nvSpPr>
          <p:spPr bwMode="auto">
            <a:xfrm>
              <a:off x="463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39" name="Line 111"/>
            <p:cNvSpPr>
              <a:spLocks noChangeAspect="1" noChangeShapeType="1"/>
            </p:cNvSpPr>
            <p:nvPr/>
          </p:nvSpPr>
          <p:spPr bwMode="auto">
            <a:xfrm>
              <a:off x="463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0" name="Line 112"/>
            <p:cNvSpPr>
              <a:spLocks noChangeAspect="1" noChangeShapeType="1"/>
            </p:cNvSpPr>
            <p:nvPr/>
          </p:nvSpPr>
          <p:spPr bwMode="auto">
            <a:xfrm>
              <a:off x="463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1" name="Line 113"/>
            <p:cNvSpPr>
              <a:spLocks noChangeAspect="1" noChangeShapeType="1"/>
            </p:cNvSpPr>
            <p:nvPr/>
          </p:nvSpPr>
          <p:spPr bwMode="auto">
            <a:xfrm>
              <a:off x="463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2" name="Line 114"/>
            <p:cNvSpPr>
              <a:spLocks noChangeAspect="1" noChangeShapeType="1"/>
            </p:cNvSpPr>
            <p:nvPr/>
          </p:nvSpPr>
          <p:spPr bwMode="auto">
            <a:xfrm>
              <a:off x="463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3" name="Line 115"/>
            <p:cNvSpPr>
              <a:spLocks noChangeAspect="1" noChangeShapeType="1"/>
            </p:cNvSpPr>
            <p:nvPr/>
          </p:nvSpPr>
          <p:spPr bwMode="auto">
            <a:xfrm>
              <a:off x="463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4" name="Line 116"/>
            <p:cNvSpPr>
              <a:spLocks noChangeAspect="1" noChangeShapeType="1"/>
            </p:cNvSpPr>
            <p:nvPr/>
          </p:nvSpPr>
          <p:spPr bwMode="auto">
            <a:xfrm>
              <a:off x="463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5" name="Line 117"/>
            <p:cNvSpPr>
              <a:spLocks noChangeAspect="1" noChangeShapeType="1"/>
            </p:cNvSpPr>
            <p:nvPr/>
          </p:nvSpPr>
          <p:spPr bwMode="auto">
            <a:xfrm rot="-5400000">
              <a:off x="4814" y="6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6" name="Line 118"/>
            <p:cNvSpPr>
              <a:spLocks noChangeAspect="1" noChangeShapeType="1"/>
            </p:cNvSpPr>
            <p:nvPr/>
          </p:nvSpPr>
          <p:spPr bwMode="auto">
            <a:xfrm rot="-5400000">
              <a:off x="4814" y="103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7" name="Line 119"/>
            <p:cNvSpPr>
              <a:spLocks noChangeAspect="1" noChangeShapeType="1"/>
            </p:cNvSpPr>
            <p:nvPr/>
          </p:nvSpPr>
          <p:spPr bwMode="auto">
            <a:xfrm rot="-5400000">
              <a:off x="4814" y="139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8" name="Line 120"/>
            <p:cNvSpPr>
              <a:spLocks noChangeAspect="1" noChangeShapeType="1"/>
            </p:cNvSpPr>
            <p:nvPr/>
          </p:nvSpPr>
          <p:spPr bwMode="auto">
            <a:xfrm rot="-5400000">
              <a:off x="4814" y="175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49" name="Line 121"/>
            <p:cNvSpPr>
              <a:spLocks noChangeAspect="1" noChangeShapeType="1"/>
            </p:cNvSpPr>
            <p:nvPr/>
          </p:nvSpPr>
          <p:spPr bwMode="auto">
            <a:xfrm rot="-5400000">
              <a:off x="4814" y="211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0" name="Line 122"/>
            <p:cNvSpPr>
              <a:spLocks noChangeAspect="1" noChangeShapeType="1"/>
            </p:cNvSpPr>
            <p:nvPr/>
          </p:nvSpPr>
          <p:spPr bwMode="auto">
            <a:xfrm rot="-5400000">
              <a:off x="4814" y="24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1" name="Line 123"/>
            <p:cNvSpPr>
              <a:spLocks noChangeAspect="1" noChangeShapeType="1"/>
            </p:cNvSpPr>
            <p:nvPr/>
          </p:nvSpPr>
          <p:spPr bwMode="auto">
            <a:xfrm rot="-5400000">
              <a:off x="4814" y="283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2" name="Line 124"/>
            <p:cNvSpPr>
              <a:spLocks noChangeAspect="1" noChangeShapeType="1"/>
            </p:cNvSpPr>
            <p:nvPr/>
          </p:nvSpPr>
          <p:spPr bwMode="auto">
            <a:xfrm rot="-5400000">
              <a:off x="4814" y="319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3" name="Line 125"/>
            <p:cNvSpPr>
              <a:spLocks noChangeAspect="1" noChangeShapeType="1"/>
            </p:cNvSpPr>
            <p:nvPr/>
          </p:nvSpPr>
          <p:spPr bwMode="auto">
            <a:xfrm rot="-5400000">
              <a:off x="4814" y="355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4" name="Line 126"/>
            <p:cNvSpPr>
              <a:spLocks noChangeAspect="1" noChangeShapeType="1"/>
            </p:cNvSpPr>
            <p:nvPr/>
          </p:nvSpPr>
          <p:spPr bwMode="auto">
            <a:xfrm>
              <a:off x="4994"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5" name="Line 127"/>
            <p:cNvSpPr>
              <a:spLocks noChangeAspect="1" noChangeShapeType="1"/>
            </p:cNvSpPr>
            <p:nvPr/>
          </p:nvSpPr>
          <p:spPr bwMode="auto">
            <a:xfrm>
              <a:off x="4994"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6" name="Line 128"/>
            <p:cNvSpPr>
              <a:spLocks noChangeAspect="1" noChangeShapeType="1"/>
            </p:cNvSpPr>
            <p:nvPr/>
          </p:nvSpPr>
          <p:spPr bwMode="auto">
            <a:xfrm>
              <a:off x="4994"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7" name="Line 129"/>
            <p:cNvSpPr>
              <a:spLocks noChangeAspect="1" noChangeShapeType="1"/>
            </p:cNvSpPr>
            <p:nvPr/>
          </p:nvSpPr>
          <p:spPr bwMode="auto">
            <a:xfrm>
              <a:off x="4994"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8" name="Line 130"/>
            <p:cNvSpPr>
              <a:spLocks noChangeAspect="1" noChangeShapeType="1"/>
            </p:cNvSpPr>
            <p:nvPr/>
          </p:nvSpPr>
          <p:spPr bwMode="auto">
            <a:xfrm>
              <a:off x="4994"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59" name="Line 131"/>
            <p:cNvSpPr>
              <a:spLocks noChangeAspect="1" noChangeShapeType="1"/>
            </p:cNvSpPr>
            <p:nvPr/>
          </p:nvSpPr>
          <p:spPr bwMode="auto">
            <a:xfrm>
              <a:off x="4994"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0" name="Line 132"/>
            <p:cNvSpPr>
              <a:spLocks noChangeAspect="1" noChangeShapeType="1"/>
            </p:cNvSpPr>
            <p:nvPr/>
          </p:nvSpPr>
          <p:spPr bwMode="auto">
            <a:xfrm>
              <a:off x="4994"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1" name="Line 133"/>
            <p:cNvSpPr>
              <a:spLocks noChangeAspect="1" noChangeShapeType="1"/>
            </p:cNvSpPr>
            <p:nvPr/>
          </p:nvSpPr>
          <p:spPr bwMode="auto">
            <a:xfrm>
              <a:off x="4994"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2" name="Line 134"/>
            <p:cNvSpPr>
              <a:spLocks noChangeAspect="1" noChangeShapeType="1"/>
            </p:cNvSpPr>
            <p:nvPr/>
          </p:nvSpPr>
          <p:spPr bwMode="auto">
            <a:xfrm rot="-5400000">
              <a:off x="5174"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3" name="Line 135"/>
            <p:cNvSpPr>
              <a:spLocks noChangeAspect="1" noChangeShapeType="1"/>
            </p:cNvSpPr>
            <p:nvPr/>
          </p:nvSpPr>
          <p:spPr bwMode="auto">
            <a:xfrm rot="-5400000">
              <a:off x="5174"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4" name="Line 136"/>
            <p:cNvSpPr>
              <a:spLocks noChangeAspect="1" noChangeShapeType="1"/>
            </p:cNvSpPr>
            <p:nvPr/>
          </p:nvSpPr>
          <p:spPr bwMode="auto">
            <a:xfrm rot="-5400000">
              <a:off x="5174"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5" name="Line 137"/>
            <p:cNvSpPr>
              <a:spLocks noChangeAspect="1" noChangeShapeType="1"/>
            </p:cNvSpPr>
            <p:nvPr/>
          </p:nvSpPr>
          <p:spPr bwMode="auto">
            <a:xfrm rot="-5400000">
              <a:off x="5174"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6" name="Line 138"/>
            <p:cNvSpPr>
              <a:spLocks noChangeAspect="1" noChangeShapeType="1"/>
            </p:cNvSpPr>
            <p:nvPr/>
          </p:nvSpPr>
          <p:spPr bwMode="auto">
            <a:xfrm rot="-5400000">
              <a:off x="5174"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7" name="Line 139"/>
            <p:cNvSpPr>
              <a:spLocks noChangeAspect="1" noChangeShapeType="1"/>
            </p:cNvSpPr>
            <p:nvPr/>
          </p:nvSpPr>
          <p:spPr bwMode="auto">
            <a:xfrm rot="-5400000">
              <a:off x="5174"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8" name="Line 140"/>
            <p:cNvSpPr>
              <a:spLocks noChangeAspect="1" noChangeShapeType="1"/>
            </p:cNvSpPr>
            <p:nvPr/>
          </p:nvSpPr>
          <p:spPr bwMode="auto">
            <a:xfrm rot="-5400000">
              <a:off x="5174"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69" name="Line 141"/>
            <p:cNvSpPr>
              <a:spLocks noChangeAspect="1" noChangeShapeType="1"/>
            </p:cNvSpPr>
            <p:nvPr/>
          </p:nvSpPr>
          <p:spPr bwMode="auto">
            <a:xfrm rot="-5400000">
              <a:off x="5174"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0" name="Line 142"/>
            <p:cNvSpPr>
              <a:spLocks noChangeAspect="1" noChangeShapeType="1"/>
            </p:cNvSpPr>
            <p:nvPr/>
          </p:nvSpPr>
          <p:spPr bwMode="auto">
            <a:xfrm rot="-5400000">
              <a:off x="5174"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1" name="Line 143"/>
            <p:cNvSpPr>
              <a:spLocks noChangeAspect="1" noChangeShapeType="1"/>
            </p:cNvSpPr>
            <p:nvPr/>
          </p:nvSpPr>
          <p:spPr bwMode="auto">
            <a:xfrm>
              <a:off x="5354"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2" name="Line 144"/>
            <p:cNvSpPr>
              <a:spLocks noChangeAspect="1" noChangeShapeType="1"/>
            </p:cNvSpPr>
            <p:nvPr/>
          </p:nvSpPr>
          <p:spPr bwMode="auto">
            <a:xfrm>
              <a:off x="5354"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3" name="Line 145"/>
            <p:cNvSpPr>
              <a:spLocks noChangeAspect="1" noChangeShapeType="1"/>
            </p:cNvSpPr>
            <p:nvPr/>
          </p:nvSpPr>
          <p:spPr bwMode="auto">
            <a:xfrm>
              <a:off x="5354"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4" name="Line 146"/>
            <p:cNvSpPr>
              <a:spLocks noChangeAspect="1" noChangeShapeType="1"/>
            </p:cNvSpPr>
            <p:nvPr/>
          </p:nvSpPr>
          <p:spPr bwMode="auto">
            <a:xfrm>
              <a:off x="5354"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5" name="Line 147"/>
            <p:cNvSpPr>
              <a:spLocks noChangeAspect="1" noChangeShapeType="1"/>
            </p:cNvSpPr>
            <p:nvPr/>
          </p:nvSpPr>
          <p:spPr bwMode="auto">
            <a:xfrm>
              <a:off x="5354"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6" name="Line 148"/>
            <p:cNvSpPr>
              <a:spLocks noChangeAspect="1" noChangeShapeType="1"/>
            </p:cNvSpPr>
            <p:nvPr/>
          </p:nvSpPr>
          <p:spPr bwMode="auto">
            <a:xfrm>
              <a:off x="5354"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7" name="Line 149"/>
            <p:cNvSpPr>
              <a:spLocks noChangeAspect="1" noChangeShapeType="1"/>
            </p:cNvSpPr>
            <p:nvPr/>
          </p:nvSpPr>
          <p:spPr bwMode="auto">
            <a:xfrm>
              <a:off x="5354"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1078" name="Line 150"/>
            <p:cNvSpPr>
              <a:spLocks noChangeAspect="1" noChangeShapeType="1"/>
            </p:cNvSpPr>
            <p:nvPr/>
          </p:nvSpPr>
          <p:spPr bwMode="auto">
            <a:xfrm>
              <a:off x="5354"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grpSp>
      <p:grpSp>
        <p:nvGrpSpPr>
          <p:cNvPr id="3" name="Group 302"/>
          <p:cNvGrpSpPr/>
          <p:nvPr/>
        </p:nvGrpSpPr>
        <p:grpSpPr bwMode="auto">
          <a:xfrm>
            <a:off x="4141788" y="4846638"/>
            <a:ext cx="1593850" cy="411162"/>
            <a:chOff x="2608" y="3053"/>
            <a:chExt cx="1004" cy="259"/>
          </a:xfrm>
        </p:grpSpPr>
        <p:sp>
          <p:nvSpPr>
            <p:cNvPr id="80931" name="AutoShape 158"/>
            <p:cNvSpPr>
              <a:spLocks noChangeArrowheads="1" noChangeAspect="1"/>
            </p:cNvSpPr>
            <p:nvPr/>
          </p:nvSpPr>
          <p:spPr bwMode="auto">
            <a:xfrm rot="5400000">
              <a:off x="2805" y="322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32" name="AutoShape 159"/>
            <p:cNvSpPr>
              <a:spLocks noChangeArrowheads="1" noChangeAspect="1"/>
            </p:cNvSpPr>
            <p:nvPr/>
          </p:nvSpPr>
          <p:spPr bwMode="auto">
            <a:xfrm rot="5400000">
              <a:off x="3166" y="3224"/>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33" name="AutoShape 160"/>
            <p:cNvSpPr>
              <a:spLocks noChangeArrowheads="1" noChangeAspect="1"/>
            </p:cNvSpPr>
            <p:nvPr/>
          </p:nvSpPr>
          <p:spPr bwMode="auto">
            <a:xfrm rot="5400000">
              <a:off x="3526" y="322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34" name="AutoShape 188"/>
            <p:cNvSpPr>
              <a:spLocks noChangeArrowheads="1" noChangeAspect="1"/>
            </p:cNvSpPr>
            <p:nvPr/>
          </p:nvSpPr>
          <p:spPr bwMode="auto">
            <a:xfrm flipV="1">
              <a:off x="2608" y="305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4" name="Group 301"/>
          <p:cNvGrpSpPr/>
          <p:nvPr/>
        </p:nvGrpSpPr>
        <p:grpSpPr bwMode="auto">
          <a:xfrm>
            <a:off x="5851525" y="4275138"/>
            <a:ext cx="455613" cy="982662"/>
            <a:chOff x="3686" y="2693"/>
            <a:chExt cx="287" cy="618"/>
          </a:xfrm>
        </p:grpSpPr>
        <p:sp>
          <p:nvSpPr>
            <p:cNvPr id="80928" name="AutoShape 161"/>
            <p:cNvSpPr>
              <a:spLocks noChangeArrowheads="1" noChangeAspect="1"/>
            </p:cNvSpPr>
            <p:nvPr/>
          </p:nvSpPr>
          <p:spPr bwMode="auto">
            <a:xfrm rot="5400000">
              <a:off x="3886" y="322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9" name="AutoShape 184"/>
            <p:cNvSpPr>
              <a:spLocks noChangeArrowheads="1" noChangeAspect="1"/>
            </p:cNvSpPr>
            <p:nvPr/>
          </p:nvSpPr>
          <p:spPr bwMode="auto">
            <a:xfrm flipV="1">
              <a:off x="3686" y="2693"/>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30" name="AutoShape 191"/>
            <p:cNvSpPr>
              <a:spLocks noChangeArrowheads="1" noChangeAspect="1"/>
            </p:cNvSpPr>
            <p:nvPr/>
          </p:nvSpPr>
          <p:spPr bwMode="auto">
            <a:xfrm flipV="1">
              <a:off x="3686" y="305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5" name="Group 300"/>
          <p:cNvGrpSpPr/>
          <p:nvPr/>
        </p:nvGrpSpPr>
        <p:grpSpPr bwMode="auto">
          <a:xfrm>
            <a:off x="6434138" y="3700463"/>
            <a:ext cx="444500" cy="1557337"/>
            <a:chOff x="4052" y="2331"/>
            <a:chExt cx="280" cy="981"/>
          </a:xfrm>
        </p:grpSpPr>
        <p:sp>
          <p:nvSpPr>
            <p:cNvPr id="80924" name="AutoShape 162"/>
            <p:cNvSpPr>
              <a:spLocks noChangeArrowheads="1" noChangeAspect="1"/>
            </p:cNvSpPr>
            <p:nvPr/>
          </p:nvSpPr>
          <p:spPr bwMode="auto">
            <a:xfrm rot="5400000">
              <a:off x="4246" y="322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5" name="AutoShape 179"/>
            <p:cNvSpPr>
              <a:spLocks noChangeArrowheads="1" noChangeAspect="1"/>
            </p:cNvSpPr>
            <p:nvPr/>
          </p:nvSpPr>
          <p:spPr bwMode="auto">
            <a:xfrm flipV="1">
              <a:off x="4052" y="2331"/>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6" name="AutoShape 185"/>
            <p:cNvSpPr>
              <a:spLocks noChangeArrowheads="1" noChangeAspect="1"/>
            </p:cNvSpPr>
            <p:nvPr/>
          </p:nvSpPr>
          <p:spPr bwMode="auto">
            <a:xfrm flipV="1">
              <a:off x="4052" y="2691"/>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7" name="AutoShape 192"/>
            <p:cNvSpPr>
              <a:spLocks noChangeArrowheads="1" noChangeAspect="1"/>
            </p:cNvSpPr>
            <p:nvPr/>
          </p:nvSpPr>
          <p:spPr bwMode="auto">
            <a:xfrm flipV="1">
              <a:off x="4052" y="3051"/>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6" name="Group 299"/>
          <p:cNvGrpSpPr/>
          <p:nvPr/>
        </p:nvGrpSpPr>
        <p:grpSpPr bwMode="auto">
          <a:xfrm>
            <a:off x="7000875" y="3703638"/>
            <a:ext cx="142875" cy="1277937"/>
            <a:chOff x="4410" y="2333"/>
            <a:chExt cx="90" cy="804"/>
          </a:xfrm>
        </p:grpSpPr>
        <p:sp>
          <p:nvSpPr>
            <p:cNvPr id="80921" name="AutoShape 180"/>
            <p:cNvSpPr>
              <a:spLocks noChangeArrowheads="1" noChangeAspect="1"/>
            </p:cNvSpPr>
            <p:nvPr/>
          </p:nvSpPr>
          <p:spPr bwMode="auto">
            <a:xfrm flipV="1">
              <a:off x="4410" y="2333"/>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2" name="AutoShape 186"/>
            <p:cNvSpPr>
              <a:spLocks noChangeArrowheads="1" noChangeAspect="1"/>
            </p:cNvSpPr>
            <p:nvPr/>
          </p:nvSpPr>
          <p:spPr bwMode="auto">
            <a:xfrm flipV="1">
              <a:off x="4410" y="2693"/>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3" name="AutoShape 193"/>
            <p:cNvSpPr>
              <a:spLocks noChangeArrowheads="1" noChangeAspect="1"/>
            </p:cNvSpPr>
            <p:nvPr/>
          </p:nvSpPr>
          <p:spPr bwMode="auto">
            <a:xfrm flipV="1">
              <a:off x="4410" y="305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7" name="Group 303"/>
          <p:cNvGrpSpPr/>
          <p:nvPr/>
        </p:nvGrpSpPr>
        <p:grpSpPr bwMode="auto">
          <a:xfrm>
            <a:off x="4711700" y="4271963"/>
            <a:ext cx="2700338" cy="1552575"/>
            <a:chOff x="2968" y="2691"/>
            <a:chExt cx="1701" cy="978"/>
          </a:xfrm>
        </p:grpSpPr>
        <p:sp>
          <p:nvSpPr>
            <p:cNvPr id="80912" name="AutoShape 163"/>
            <p:cNvSpPr>
              <a:spLocks noChangeArrowheads="1" noChangeAspect="1"/>
            </p:cNvSpPr>
            <p:nvPr/>
          </p:nvSpPr>
          <p:spPr bwMode="auto">
            <a:xfrm rot="5400000">
              <a:off x="3526" y="3582"/>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3" name="AutoShape 164"/>
            <p:cNvSpPr>
              <a:spLocks noChangeArrowheads="1" noChangeAspect="1"/>
            </p:cNvSpPr>
            <p:nvPr/>
          </p:nvSpPr>
          <p:spPr bwMode="auto">
            <a:xfrm rot="5400000">
              <a:off x="3886" y="3582"/>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4" name="AutoShape 174"/>
            <p:cNvSpPr>
              <a:spLocks noChangeArrowheads="1" noChangeAspect="1"/>
            </p:cNvSpPr>
            <p:nvPr/>
          </p:nvSpPr>
          <p:spPr bwMode="auto">
            <a:xfrm rot="16199998" flipH="1">
              <a:off x="4582" y="3224"/>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5" name="AutoShape 175"/>
            <p:cNvSpPr>
              <a:spLocks noChangeArrowheads="1" noChangeAspect="1"/>
            </p:cNvSpPr>
            <p:nvPr/>
          </p:nvSpPr>
          <p:spPr bwMode="auto">
            <a:xfrm rot="16199998" flipH="1">
              <a:off x="4582" y="3581"/>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6" name="AutoShape 183"/>
            <p:cNvSpPr>
              <a:spLocks noChangeArrowheads="1" noChangeAspect="1"/>
            </p:cNvSpPr>
            <p:nvPr/>
          </p:nvSpPr>
          <p:spPr bwMode="auto">
            <a:xfrm flipV="1">
              <a:off x="3327" y="2691"/>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7" name="AutoShape 189"/>
            <p:cNvSpPr>
              <a:spLocks noChangeArrowheads="1" noChangeAspect="1"/>
            </p:cNvSpPr>
            <p:nvPr/>
          </p:nvSpPr>
          <p:spPr bwMode="auto">
            <a:xfrm flipV="1">
              <a:off x="2968" y="305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8" name="AutoShape 190"/>
            <p:cNvSpPr>
              <a:spLocks noChangeArrowheads="1" noChangeAspect="1"/>
            </p:cNvSpPr>
            <p:nvPr/>
          </p:nvSpPr>
          <p:spPr bwMode="auto">
            <a:xfrm flipV="1">
              <a:off x="3327" y="3051"/>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19" name="AutoShape 216"/>
            <p:cNvSpPr>
              <a:spLocks noChangeArrowheads="1" noChangeAspect="1"/>
            </p:cNvSpPr>
            <p:nvPr/>
          </p:nvSpPr>
          <p:spPr bwMode="auto">
            <a:xfrm>
              <a:off x="4052" y="338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0920" name="AutoShape 217"/>
            <p:cNvSpPr>
              <a:spLocks noChangeArrowheads="1" noChangeAspect="1"/>
            </p:cNvSpPr>
            <p:nvPr/>
          </p:nvSpPr>
          <p:spPr bwMode="auto">
            <a:xfrm>
              <a:off x="4410" y="338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142558" name="Oval 222"/>
          <p:cNvSpPr>
            <a:spLocks noChangeArrowheads="1" noChangeAspect="1"/>
          </p:cNvSpPr>
          <p:nvPr/>
        </p:nvSpPr>
        <p:spPr bwMode="auto">
          <a:xfrm>
            <a:off x="6892925" y="5022850"/>
            <a:ext cx="342900" cy="342900"/>
          </a:xfrm>
          <a:prstGeom prst="ellipse">
            <a:avLst/>
          </a:prstGeom>
          <a:noFill/>
          <a:ln w="19050">
            <a:solidFill>
              <a:schemeClr val="folHlink"/>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pic>
        <p:nvPicPr>
          <p:cNvPr id="80909" name="Picture 295" descr="block_zoom1"/>
          <p:cNvPicPr>
            <a:picLocks noChangeAspect="1" noChangeArrowheads="1"/>
          </p:cNvPicPr>
          <p:nvPr/>
        </p:nvPicPr>
        <p:blipFill>
          <a:blip r:embed="rId3"/>
          <a:stretch/>
        </p:blipFill>
        <p:spPr bwMode="auto">
          <a:xfrm>
            <a:off x="762000" y="1524000"/>
            <a:ext cx="2286000" cy="2286000"/>
          </a:xfrm>
          <a:prstGeom prst="rect">
            <a:avLst/>
          </a:prstGeom>
          <a:noFill/>
          <a:ln w="12700">
            <a:solidFill>
              <a:srgbClr val="00008C"/>
            </a:solidFill>
            <a:miter lim="800000"/>
            <a:headEnd/>
            <a:tailEnd/>
          </a:ln>
        </p:spPr>
      </p:pic>
      <p:sp>
        <p:nvSpPr>
          <p:cNvPr id="80910" name="Rectangle 296"/>
          <p:cNvSpPr>
            <a:spLocks noChangeArrowheads="1"/>
          </p:cNvSpPr>
          <p:nvPr/>
        </p:nvSpPr>
        <p:spPr bwMode="auto">
          <a:xfrm>
            <a:off x="1762125" y="2311399"/>
            <a:ext cx="284163" cy="280988"/>
          </a:xfrm>
          <a:prstGeom prst="rect">
            <a:avLst/>
          </a:prstGeom>
          <a:noFill/>
          <a:ln w="12700">
            <a:solidFill>
              <a:srgbClr val="D7D200"/>
            </a:solidFill>
            <a:prstDash val="lgDash"/>
            <a:miter lim="800000"/>
            <a:headEnd/>
            <a:tailEnd/>
          </a:ln>
        </p:spPr>
        <p:txBody>
          <a:bodyPr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2634" name="Rectangle 298"/>
          <p:cNvSpPr>
            <a:spLocks noChangeArrowheads="1" noGrp="1"/>
          </p:cNvSpPr>
          <p:nvPr>
            <p:ph type="body" idx="1"/>
          </p:nvPr>
        </p:nvSpPr>
        <p:spPr bwMode="auto">
          <a:xfrm>
            <a:off x="250825" y="4076699"/>
            <a:ext cx="3313113" cy="2376488"/>
          </a:xfrm>
        </p:spPr>
        <p:txBody>
          <a:bodyPr/>
          <a:lstStyle/>
          <a:p>
            <a:pPr>
              <a:lnSpc>
                <a:spcPct val="80000"/>
              </a:lnSpc>
              <a:defRPr/>
            </a:pPr>
            <a:r>
              <a:rPr lang="ru-RU" sz="1600"/>
              <a:t>Из каждого пикселя «спускаемся» в локальный минимум среди его соседей</a:t>
            </a:r>
            <a:br>
              <a:rPr lang="ru-RU" sz="1600"/>
            </a:br>
            <a:endParaRPr lang="ru-RU" sz="1600"/>
          </a:p>
          <a:p>
            <a:pPr>
              <a:lnSpc>
                <a:spcPct val="80000"/>
              </a:lnSpc>
              <a:defRPr/>
            </a:pPr>
            <a:r>
              <a:rPr lang="ru-RU" sz="1600"/>
              <a:t>Спускаемся до тех пор, пока есть куда спускаться</a:t>
            </a:r>
            <a:br>
              <a:rPr lang="ru-RU" sz="1600"/>
            </a:br>
            <a:endParaRPr lang="ru-RU" sz="1600"/>
          </a:p>
          <a:p>
            <a:pPr>
              <a:lnSpc>
                <a:spcPct val="80000"/>
              </a:lnSpc>
              <a:defRPr/>
            </a:pPr>
            <a:r>
              <a:rPr lang="ru-RU" sz="1600"/>
              <a:t>Пиксели «спустившиеся» в один минимум – одна область</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42558"/>
                                        </p:tgtEl>
                                        <p:attrNameLst>
                                          <p:attrName>style.visibility</p:attrName>
                                        </p:attrNameLst>
                                      </p:cBhvr>
                                      <p:to>
                                        <p:strVal val="visible"/>
                                      </p:to>
                                    </p:set>
                                    <p:anim calcmode="lin" valueType="num">
                                      <p:cBhvr>
                                        <p:cTn id="31" dur="500" fill="hold"/>
                                        <p:tgtEl>
                                          <p:spTgt spid="142558"/>
                                        </p:tgtEl>
                                        <p:attrNameLst>
                                          <p:attrName>ppt_w</p:attrName>
                                        </p:attrNameLst>
                                      </p:cBhvr>
                                      <p:tavLst>
                                        <p:tav tm="0">
                                          <p:val>
                                            <p:fltVal val="0"/>
                                          </p:val>
                                        </p:tav>
                                        <p:tav tm="100000">
                                          <p:val>
                                            <p:strVal val="#ppt_w"/>
                                          </p:val>
                                        </p:tav>
                                      </p:tavLst>
                                    </p:anim>
                                    <p:anim calcmode="lin" valueType="num">
                                      <p:cBhvr>
                                        <p:cTn id="32" dur="500" fill="hold"/>
                                        <p:tgtEl>
                                          <p:spTgt spid="1425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5410" name="Rectangle 2"/>
          <p:cNvSpPr>
            <a:spLocks noChangeArrowheads="1" noGrp="1" noRot="1"/>
          </p:cNvSpPr>
          <p:nvPr>
            <p:ph type="title"/>
          </p:nvPr>
        </p:nvSpPr>
        <p:spPr bwMode="auto"/>
        <p:txBody>
          <a:bodyPr/>
          <a:lstStyle/>
          <a:p>
            <a:pPr>
              <a:defRPr/>
            </a:pPr>
            <a:r>
              <a:rPr lang="ru-RU"/>
              <a:t>Алгоритм </a:t>
            </a:r>
            <a:r>
              <a:rPr lang="en-US"/>
              <a:t>tobogganing</a:t>
            </a:r>
            <a:endParaRPr lang="en-US" sz="3600">
              <a:solidFill>
                <a:srgbClr val="783C00"/>
              </a:solidFill>
            </a:endParaRPr>
          </a:p>
        </p:txBody>
      </p:sp>
      <p:pic>
        <p:nvPicPr>
          <p:cNvPr id="81923" name="Picture 3" descr="block_zoom2"/>
          <p:cNvPicPr>
            <a:picLocks noChangeAspect="1" noChangeArrowheads="1"/>
          </p:cNvPicPr>
          <p:nvPr/>
        </p:nvPicPr>
        <p:blipFill>
          <a:blip r:embed="rId2"/>
          <a:stretch/>
        </p:blipFill>
        <p:spPr bwMode="auto">
          <a:xfrm>
            <a:off x="3929063" y="1463675"/>
            <a:ext cx="4575175" cy="4575175"/>
          </a:xfrm>
          <a:prstGeom prst="rect">
            <a:avLst/>
          </a:prstGeom>
          <a:noFill/>
          <a:ln>
            <a:noFill/>
          </a:ln>
        </p:spPr>
      </p:pic>
      <p:sp>
        <p:nvSpPr>
          <p:cNvPr id="81924" name="Rectangle 4"/>
          <p:cNvSpPr>
            <a:spLocks noChangeArrowheads="1"/>
          </p:cNvSpPr>
          <p:nvPr/>
        </p:nvSpPr>
        <p:spPr bwMode="auto">
          <a:xfrm>
            <a:off x="3929063" y="1463675"/>
            <a:ext cx="4567237" cy="4575175"/>
          </a:xfrm>
          <a:prstGeom prst="rect">
            <a:avLst/>
          </a:prstGeom>
          <a:solidFill>
            <a:srgbClr val="000000">
              <a:alpha val="50195"/>
            </a:srgbClr>
          </a:solidFill>
          <a:ln>
            <a:noFill/>
          </a:ln>
        </p:spPr>
        <p:txBody>
          <a:bodyPr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1925" name="Text Box 5"/>
          <p:cNvSpPr txBox="1">
            <a:spLocks noChangeArrowheads="1"/>
          </p:cNvSpPr>
          <p:nvPr/>
        </p:nvSpPr>
        <p:spPr bwMode="auto">
          <a:xfrm>
            <a:off x="4090988" y="1371600"/>
            <a:ext cx="4405312" cy="4559300"/>
          </a:xfrm>
          <a:prstGeom prst="rect">
            <a:avLst/>
          </a:prstGeom>
          <a:noFill/>
          <a:ln>
            <a:noFill/>
          </a:ln>
        </p:spPr>
        <p:txBody>
          <a:bodyPr lIns="0" tIns="0" rIns="0" bIns="0">
            <a:spAutoFit/>
          </a:bodyPr>
          <a:lstStyle>
            <a:lvl1pPr>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1pPr>
            <a:lvl2pPr marL="742950" indent="-28575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2pPr>
            <a:lvl3pPr marL="11430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3pPr>
            <a:lvl4pPr marL="16002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4pPr>
            <a:lvl5pPr marL="2057400" indent="-228600">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5pPr>
            <a:lvl6pPr marL="25146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6pPr>
            <a:lvl7pPr marL="29718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7pPr>
            <a:lvl8pPr marL="34290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8pPr>
            <a:lvl9pPr marL="3886200" indent="-228600">
              <a:spcBef>
                <a:spcPts val="0"/>
              </a:spcBef>
              <a:spcAft>
                <a:spcPts val="0"/>
              </a:spcAft>
              <a:tabLst>
                <a:tab pos="114300" algn="ctr"/>
                <a:tab pos="685800" algn="ctr"/>
                <a:tab pos="1262063" algn="ctr"/>
                <a:tab pos="1828800" algn="ctr"/>
                <a:tab pos="2405063" algn="ctr"/>
                <a:tab pos="2971800" algn="ctr"/>
                <a:tab pos="3548063" algn="ctr"/>
                <a:tab pos="4114800" algn="ctr"/>
                <a:tab pos="4402138" algn="ctr"/>
              </a:tabLst>
              <a:defRPr>
                <a:solidFill>
                  <a:schemeClr val="tx1"/>
                </a:solidFill>
                <a:latin typeface="Arial"/>
              </a:defRPr>
            </a:lvl9pPr>
          </a:lstStyle>
          <a:p>
            <a:pPr>
              <a:lnSpc>
                <a:spcPct val="233000"/>
              </a:lnSpc>
              <a:defRPr/>
            </a:pPr>
            <a:r>
              <a:rPr lang="en-US" sz="1600" b="1">
                <a:solidFill>
                  <a:schemeClr val="bg1"/>
                </a:solidFill>
                <a:latin typeface="Times New Roman"/>
              </a:rPr>
              <a:t>	58	46	50	64	80	88	99	108</a:t>
            </a:r>
            <a:endParaRPr/>
          </a:p>
          <a:p>
            <a:pPr>
              <a:lnSpc>
                <a:spcPct val="233000"/>
              </a:lnSpc>
              <a:defRPr/>
            </a:pPr>
            <a:r>
              <a:rPr lang="en-US" sz="1600" b="1">
                <a:solidFill>
                  <a:schemeClr val="bg1"/>
                </a:solidFill>
                <a:latin typeface="Times New Roman"/>
              </a:rPr>
              <a:t>	80	63	68	106	137	164	185	202</a:t>
            </a:r>
            <a:endParaRPr/>
          </a:p>
          <a:p>
            <a:pPr>
              <a:lnSpc>
                <a:spcPct val="233000"/>
              </a:lnSpc>
              <a:defRPr/>
            </a:pPr>
            <a:r>
              <a:rPr lang="en-US" sz="1600" b="1">
                <a:solidFill>
                  <a:schemeClr val="bg1"/>
                </a:solidFill>
                <a:latin typeface="Times New Roman"/>
              </a:rPr>
              <a:t>	55	113	152	179	202	217	225	227</a:t>
            </a:r>
            <a:endParaRPr/>
          </a:p>
          <a:p>
            <a:pPr>
              <a:lnSpc>
                <a:spcPct val="233000"/>
              </a:lnSpc>
              <a:defRPr/>
            </a:pPr>
            <a:r>
              <a:rPr lang="en-US" sz="1600" b="1">
                <a:solidFill>
                  <a:schemeClr val="bg1"/>
                </a:solidFill>
                <a:latin typeface="Times New Roman"/>
              </a:rPr>
              <a:t>	147	180	199	208	209	202	191	177</a:t>
            </a:r>
            <a:endParaRPr/>
          </a:p>
          <a:p>
            <a:pPr>
              <a:lnSpc>
                <a:spcPct val="233000"/>
              </a:lnSpc>
              <a:defRPr/>
            </a:pPr>
            <a:r>
              <a:rPr lang="en-US" sz="1600" b="1">
                <a:solidFill>
                  <a:schemeClr val="bg1"/>
                </a:solidFill>
                <a:latin typeface="Times New Roman"/>
              </a:rPr>
              <a:t>	192	204	202	190	169	145	122	96</a:t>
            </a:r>
            <a:endParaRPr/>
          </a:p>
          <a:p>
            <a:pPr>
              <a:lnSpc>
                <a:spcPct val="233000"/>
              </a:lnSpc>
              <a:defRPr/>
            </a:pPr>
            <a:r>
              <a:rPr lang="en-US" sz="1600" b="1">
                <a:solidFill>
                  <a:schemeClr val="bg1"/>
                </a:solidFill>
                <a:latin typeface="Times New Roman"/>
              </a:rPr>
              <a:t>	194	186	167	140	109	83	56	63</a:t>
            </a:r>
            <a:endParaRPr/>
          </a:p>
          <a:p>
            <a:pPr>
              <a:lnSpc>
                <a:spcPct val="233000"/>
              </a:lnSpc>
              <a:defRPr/>
            </a:pPr>
            <a:r>
              <a:rPr lang="en-US" sz="1600" b="1">
                <a:solidFill>
                  <a:schemeClr val="bg1"/>
                </a:solidFill>
                <a:latin typeface="Times New Roman"/>
              </a:rPr>
              <a:t>	177	154	124	91	54	41	95	136</a:t>
            </a:r>
            <a:endParaRPr/>
          </a:p>
          <a:p>
            <a:pPr>
              <a:lnSpc>
                <a:spcPct val="233000"/>
              </a:lnSpc>
              <a:defRPr/>
            </a:pPr>
            <a:r>
              <a:rPr lang="en-US" sz="1600" b="1">
                <a:solidFill>
                  <a:schemeClr val="bg1"/>
                </a:solidFill>
                <a:latin typeface="Times New Roman"/>
              </a:rPr>
              <a:t>	159	131	104	81	56	94	142	178</a:t>
            </a:r>
            <a:endParaRPr/>
          </a:p>
        </p:txBody>
      </p:sp>
      <p:grpSp>
        <p:nvGrpSpPr>
          <p:cNvPr id="81926" name="Group 6"/>
          <p:cNvGrpSpPr/>
          <p:nvPr/>
        </p:nvGrpSpPr>
        <p:grpSpPr bwMode="auto">
          <a:xfrm>
            <a:off x="3929063" y="1463675"/>
            <a:ext cx="4575175" cy="4575175"/>
            <a:chOff x="2472" y="855"/>
            <a:chExt cx="2882" cy="2882"/>
          </a:xfrm>
        </p:grpSpPr>
        <p:sp>
          <p:nvSpPr>
            <p:cNvPr id="82071" name="Line 7"/>
            <p:cNvSpPr>
              <a:spLocks noChangeAspect="1" noChangeShapeType="1"/>
            </p:cNvSpPr>
            <p:nvPr/>
          </p:nvSpPr>
          <p:spPr bwMode="auto">
            <a:xfrm>
              <a:off x="2472"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2" name="Line 8"/>
            <p:cNvSpPr>
              <a:spLocks noChangeAspect="1" noChangeShapeType="1"/>
            </p:cNvSpPr>
            <p:nvPr/>
          </p:nvSpPr>
          <p:spPr bwMode="auto">
            <a:xfrm>
              <a:off x="2472"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3" name="Line 9"/>
            <p:cNvSpPr>
              <a:spLocks noChangeAspect="1" noChangeShapeType="1"/>
            </p:cNvSpPr>
            <p:nvPr/>
          </p:nvSpPr>
          <p:spPr bwMode="auto">
            <a:xfrm>
              <a:off x="2472"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4" name="Line 10"/>
            <p:cNvSpPr>
              <a:spLocks noChangeAspect="1" noChangeShapeType="1"/>
            </p:cNvSpPr>
            <p:nvPr/>
          </p:nvSpPr>
          <p:spPr bwMode="auto">
            <a:xfrm>
              <a:off x="2472"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5" name="Line 11"/>
            <p:cNvSpPr>
              <a:spLocks noChangeAspect="1" noChangeShapeType="1"/>
            </p:cNvSpPr>
            <p:nvPr/>
          </p:nvSpPr>
          <p:spPr bwMode="auto">
            <a:xfrm>
              <a:off x="2472"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6" name="Line 12"/>
            <p:cNvSpPr>
              <a:spLocks noChangeAspect="1" noChangeShapeType="1"/>
            </p:cNvSpPr>
            <p:nvPr/>
          </p:nvSpPr>
          <p:spPr bwMode="auto">
            <a:xfrm>
              <a:off x="2472"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7" name="Line 13"/>
            <p:cNvSpPr>
              <a:spLocks noChangeAspect="1" noChangeShapeType="1"/>
            </p:cNvSpPr>
            <p:nvPr/>
          </p:nvSpPr>
          <p:spPr bwMode="auto">
            <a:xfrm>
              <a:off x="2472"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8" name="Line 14"/>
            <p:cNvSpPr>
              <a:spLocks noChangeAspect="1" noChangeShapeType="1"/>
            </p:cNvSpPr>
            <p:nvPr/>
          </p:nvSpPr>
          <p:spPr bwMode="auto">
            <a:xfrm>
              <a:off x="2472"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79" name="Line 15"/>
            <p:cNvSpPr>
              <a:spLocks noChangeAspect="1" noChangeShapeType="1"/>
            </p:cNvSpPr>
            <p:nvPr/>
          </p:nvSpPr>
          <p:spPr bwMode="auto">
            <a:xfrm rot="-5400000">
              <a:off x="2652"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0" name="Line 16"/>
            <p:cNvSpPr>
              <a:spLocks noChangeAspect="1" noChangeShapeType="1"/>
            </p:cNvSpPr>
            <p:nvPr/>
          </p:nvSpPr>
          <p:spPr bwMode="auto">
            <a:xfrm rot="-5400000">
              <a:off x="2652"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1" name="Line 17"/>
            <p:cNvSpPr>
              <a:spLocks noChangeAspect="1" noChangeShapeType="1"/>
            </p:cNvSpPr>
            <p:nvPr/>
          </p:nvSpPr>
          <p:spPr bwMode="auto">
            <a:xfrm rot="-5400000">
              <a:off x="2652"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2" name="Line 18"/>
            <p:cNvSpPr>
              <a:spLocks noChangeAspect="1" noChangeShapeType="1"/>
            </p:cNvSpPr>
            <p:nvPr/>
          </p:nvSpPr>
          <p:spPr bwMode="auto">
            <a:xfrm rot="-5400000">
              <a:off x="2652"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3" name="Line 19"/>
            <p:cNvSpPr>
              <a:spLocks noChangeAspect="1" noChangeShapeType="1"/>
            </p:cNvSpPr>
            <p:nvPr/>
          </p:nvSpPr>
          <p:spPr bwMode="auto">
            <a:xfrm rot="-5400000">
              <a:off x="2652"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4" name="Line 20"/>
            <p:cNvSpPr>
              <a:spLocks noChangeAspect="1" noChangeShapeType="1"/>
            </p:cNvSpPr>
            <p:nvPr/>
          </p:nvSpPr>
          <p:spPr bwMode="auto">
            <a:xfrm rot="-5400000">
              <a:off x="2652"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5" name="Line 21"/>
            <p:cNvSpPr>
              <a:spLocks noChangeAspect="1" noChangeShapeType="1"/>
            </p:cNvSpPr>
            <p:nvPr/>
          </p:nvSpPr>
          <p:spPr bwMode="auto">
            <a:xfrm rot="-5400000">
              <a:off x="2652"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6" name="Line 22"/>
            <p:cNvSpPr>
              <a:spLocks noChangeAspect="1" noChangeShapeType="1"/>
            </p:cNvSpPr>
            <p:nvPr/>
          </p:nvSpPr>
          <p:spPr bwMode="auto">
            <a:xfrm rot="-5400000">
              <a:off x="2652"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7" name="Line 23"/>
            <p:cNvSpPr>
              <a:spLocks noChangeAspect="1" noChangeShapeType="1"/>
            </p:cNvSpPr>
            <p:nvPr/>
          </p:nvSpPr>
          <p:spPr bwMode="auto">
            <a:xfrm rot="-5400000">
              <a:off x="2652"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8" name="Line 24"/>
            <p:cNvSpPr>
              <a:spLocks noChangeAspect="1" noChangeShapeType="1"/>
            </p:cNvSpPr>
            <p:nvPr/>
          </p:nvSpPr>
          <p:spPr bwMode="auto">
            <a:xfrm>
              <a:off x="2832"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89" name="Line 25"/>
            <p:cNvSpPr>
              <a:spLocks noChangeAspect="1" noChangeShapeType="1"/>
            </p:cNvSpPr>
            <p:nvPr/>
          </p:nvSpPr>
          <p:spPr bwMode="auto">
            <a:xfrm>
              <a:off x="2832"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0" name="Line 26"/>
            <p:cNvSpPr>
              <a:spLocks noChangeAspect="1" noChangeShapeType="1"/>
            </p:cNvSpPr>
            <p:nvPr/>
          </p:nvSpPr>
          <p:spPr bwMode="auto">
            <a:xfrm>
              <a:off x="2832"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1" name="Line 27"/>
            <p:cNvSpPr>
              <a:spLocks noChangeAspect="1" noChangeShapeType="1"/>
            </p:cNvSpPr>
            <p:nvPr/>
          </p:nvSpPr>
          <p:spPr bwMode="auto">
            <a:xfrm>
              <a:off x="2832"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2" name="Line 28"/>
            <p:cNvSpPr>
              <a:spLocks noChangeAspect="1" noChangeShapeType="1"/>
            </p:cNvSpPr>
            <p:nvPr/>
          </p:nvSpPr>
          <p:spPr bwMode="auto">
            <a:xfrm>
              <a:off x="2832"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3" name="Line 29"/>
            <p:cNvSpPr>
              <a:spLocks noChangeAspect="1" noChangeShapeType="1"/>
            </p:cNvSpPr>
            <p:nvPr/>
          </p:nvSpPr>
          <p:spPr bwMode="auto">
            <a:xfrm>
              <a:off x="2832"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4" name="Line 30"/>
            <p:cNvSpPr>
              <a:spLocks noChangeAspect="1" noChangeShapeType="1"/>
            </p:cNvSpPr>
            <p:nvPr/>
          </p:nvSpPr>
          <p:spPr bwMode="auto">
            <a:xfrm>
              <a:off x="2832"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5" name="Line 31"/>
            <p:cNvSpPr>
              <a:spLocks noChangeAspect="1" noChangeShapeType="1"/>
            </p:cNvSpPr>
            <p:nvPr/>
          </p:nvSpPr>
          <p:spPr bwMode="auto">
            <a:xfrm>
              <a:off x="2832"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6" name="Line 32"/>
            <p:cNvSpPr>
              <a:spLocks noChangeAspect="1" noChangeShapeType="1"/>
            </p:cNvSpPr>
            <p:nvPr/>
          </p:nvSpPr>
          <p:spPr bwMode="auto">
            <a:xfrm rot="-5400000">
              <a:off x="3013" y="6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7" name="Line 33"/>
            <p:cNvSpPr>
              <a:spLocks noChangeAspect="1" noChangeShapeType="1"/>
            </p:cNvSpPr>
            <p:nvPr/>
          </p:nvSpPr>
          <p:spPr bwMode="auto">
            <a:xfrm rot="-5400000">
              <a:off x="3013" y="103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8" name="Line 34"/>
            <p:cNvSpPr>
              <a:spLocks noChangeAspect="1" noChangeShapeType="1"/>
            </p:cNvSpPr>
            <p:nvPr/>
          </p:nvSpPr>
          <p:spPr bwMode="auto">
            <a:xfrm rot="-5400000">
              <a:off x="3013" y="139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099" name="Line 35"/>
            <p:cNvSpPr>
              <a:spLocks noChangeAspect="1" noChangeShapeType="1"/>
            </p:cNvSpPr>
            <p:nvPr/>
          </p:nvSpPr>
          <p:spPr bwMode="auto">
            <a:xfrm rot="-5400000">
              <a:off x="3013" y="175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0" name="Line 36"/>
            <p:cNvSpPr>
              <a:spLocks noChangeAspect="1" noChangeShapeType="1"/>
            </p:cNvSpPr>
            <p:nvPr/>
          </p:nvSpPr>
          <p:spPr bwMode="auto">
            <a:xfrm rot="-5400000">
              <a:off x="3013" y="211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1" name="Line 37"/>
            <p:cNvSpPr>
              <a:spLocks noChangeAspect="1" noChangeShapeType="1"/>
            </p:cNvSpPr>
            <p:nvPr/>
          </p:nvSpPr>
          <p:spPr bwMode="auto">
            <a:xfrm rot="-5400000">
              <a:off x="3013" y="24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2" name="Line 38"/>
            <p:cNvSpPr>
              <a:spLocks noChangeAspect="1" noChangeShapeType="1"/>
            </p:cNvSpPr>
            <p:nvPr/>
          </p:nvSpPr>
          <p:spPr bwMode="auto">
            <a:xfrm rot="-5400000">
              <a:off x="3013" y="283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3" name="Line 39"/>
            <p:cNvSpPr>
              <a:spLocks noChangeAspect="1" noChangeShapeType="1"/>
            </p:cNvSpPr>
            <p:nvPr/>
          </p:nvSpPr>
          <p:spPr bwMode="auto">
            <a:xfrm rot="-5400000">
              <a:off x="3013" y="319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4" name="Line 40"/>
            <p:cNvSpPr>
              <a:spLocks noChangeAspect="1" noChangeShapeType="1"/>
            </p:cNvSpPr>
            <p:nvPr/>
          </p:nvSpPr>
          <p:spPr bwMode="auto">
            <a:xfrm rot="-5400000">
              <a:off x="3013" y="355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5" name="Line 41"/>
            <p:cNvSpPr>
              <a:spLocks noChangeAspect="1" noChangeShapeType="1"/>
            </p:cNvSpPr>
            <p:nvPr/>
          </p:nvSpPr>
          <p:spPr bwMode="auto">
            <a:xfrm>
              <a:off x="319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6" name="Line 42"/>
            <p:cNvSpPr>
              <a:spLocks noChangeAspect="1" noChangeShapeType="1"/>
            </p:cNvSpPr>
            <p:nvPr/>
          </p:nvSpPr>
          <p:spPr bwMode="auto">
            <a:xfrm>
              <a:off x="319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7" name="Line 43"/>
            <p:cNvSpPr>
              <a:spLocks noChangeAspect="1" noChangeShapeType="1"/>
            </p:cNvSpPr>
            <p:nvPr/>
          </p:nvSpPr>
          <p:spPr bwMode="auto">
            <a:xfrm>
              <a:off x="319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8" name="Line 44"/>
            <p:cNvSpPr>
              <a:spLocks noChangeAspect="1" noChangeShapeType="1"/>
            </p:cNvSpPr>
            <p:nvPr/>
          </p:nvSpPr>
          <p:spPr bwMode="auto">
            <a:xfrm>
              <a:off x="319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09" name="Line 45"/>
            <p:cNvSpPr>
              <a:spLocks noChangeAspect="1" noChangeShapeType="1"/>
            </p:cNvSpPr>
            <p:nvPr/>
          </p:nvSpPr>
          <p:spPr bwMode="auto">
            <a:xfrm>
              <a:off x="319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0" name="Line 46"/>
            <p:cNvSpPr>
              <a:spLocks noChangeAspect="1" noChangeShapeType="1"/>
            </p:cNvSpPr>
            <p:nvPr/>
          </p:nvSpPr>
          <p:spPr bwMode="auto">
            <a:xfrm>
              <a:off x="319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1" name="Line 47"/>
            <p:cNvSpPr>
              <a:spLocks noChangeAspect="1" noChangeShapeType="1"/>
            </p:cNvSpPr>
            <p:nvPr/>
          </p:nvSpPr>
          <p:spPr bwMode="auto">
            <a:xfrm>
              <a:off x="319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2" name="Line 48"/>
            <p:cNvSpPr>
              <a:spLocks noChangeAspect="1" noChangeShapeType="1"/>
            </p:cNvSpPr>
            <p:nvPr/>
          </p:nvSpPr>
          <p:spPr bwMode="auto">
            <a:xfrm>
              <a:off x="319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3" name="Line 49"/>
            <p:cNvSpPr>
              <a:spLocks noChangeAspect="1" noChangeShapeType="1"/>
            </p:cNvSpPr>
            <p:nvPr/>
          </p:nvSpPr>
          <p:spPr bwMode="auto">
            <a:xfrm rot="-5400000">
              <a:off x="337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4" name="Line 50"/>
            <p:cNvSpPr>
              <a:spLocks noChangeAspect="1" noChangeShapeType="1"/>
            </p:cNvSpPr>
            <p:nvPr/>
          </p:nvSpPr>
          <p:spPr bwMode="auto">
            <a:xfrm rot="-5400000">
              <a:off x="337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5" name="Line 51"/>
            <p:cNvSpPr>
              <a:spLocks noChangeAspect="1" noChangeShapeType="1"/>
            </p:cNvSpPr>
            <p:nvPr/>
          </p:nvSpPr>
          <p:spPr bwMode="auto">
            <a:xfrm rot="-5400000">
              <a:off x="337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6" name="Line 52"/>
            <p:cNvSpPr>
              <a:spLocks noChangeAspect="1" noChangeShapeType="1"/>
            </p:cNvSpPr>
            <p:nvPr/>
          </p:nvSpPr>
          <p:spPr bwMode="auto">
            <a:xfrm rot="-5400000">
              <a:off x="337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7" name="Line 53"/>
            <p:cNvSpPr>
              <a:spLocks noChangeAspect="1" noChangeShapeType="1"/>
            </p:cNvSpPr>
            <p:nvPr/>
          </p:nvSpPr>
          <p:spPr bwMode="auto">
            <a:xfrm rot="-5400000">
              <a:off x="337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8" name="Line 54"/>
            <p:cNvSpPr>
              <a:spLocks noChangeAspect="1" noChangeShapeType="1"/>
            </p:cNvSpPr>
            <p:nvPr/>
          </p:nvSpPr>
          <p:spPr bwMode="auto">
            <a:xfrm rot="-5400000">
              <a:off x="337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19" name="Line 55"/>
            <p:cNvSpPr>
              <a:spLocks noChangeAspect="1" noChangeShapeType="1"/>
            </p:cNvSpPr>
            <p:nvPr/>
          </p:nvSpPr>
          <p:spPr bwMode="auto">
            <a:xfrm rot="-5400000">
              <a:off x="337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0" name="Line 56"/>
            <p:cNvSpPr>
              <a:spLocks noChangeAspect="1" noChangeShapeType="1"/>
            </p:cNvSpPr>
            <p:nvPr/>
          </p:nvSpPr>
          <p:spPr bwMode="auto">
            <a:xfrm rot="-5400000">
              <a:off x="337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1" name="Line 57"/>
            <p:cNvSpPr>
              <a:spLocks noChangeAspect="1" noChangeShapeType="1"/>
            </p:cNvSpPr>
            <p:nvPr/>
          </p:nvSpPr>
          <p:spPr bwMode="auto">
            <a:xfrm rot="-5400000">
              <a:off x="337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2" name="Line 58"/>
            <p:cNvSpPr>
              <a:spLocks noChangeAspect="1" noChangeShapeType="1"/>
            </p:cNvSpPr>
            <p:nvPr/>
          </p:nvSpPr>
          <p:spPr bwMode="auto">
            <a:xfrm>
              <a:off x="355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3" name="Line 59"/>
            <p:cNvSpPr>
              <a:spLocks noChangeAspect="1" noChangeShapeType="1"/>
            </p:cNvSpPr>
            <p:nvPr/>
          </p:nvSpPr>
          <p:spPr bwMode="auto">
            <a:xfrm>
              <a:off x="355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4" name="Line 60"/>
            <p:cNvSpPr>
              <a:spLocks noChangeAspect="1" noChangeShapeType="1"/>
            </p:cNvSpPr>
            <p:nvPr/>
          </p:nvSpPr>
          <p:spPr bwMode="auto">
            <a:xfrm>
              <a:off x="355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5" name="Line 61"/>
            <p:cNvSpPr>
              <a:spLocks noChangeAspect="1" noChangeShapeType="1"/>
            </p:cNvSpPr>
            <p:nvPr/>
          </p:nvSpPr>
          <p:spPr bwMode="auto">
            <a:xfrm>
              <a:off x="355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6" name="Line 62"/>
            <p:cNvSpPr>
              <a:spLocks noChangeAspect="1" noChangeShapeType="1"/>
            </p:cNvSpPr>
            <p:nvPr/>
          </p:nvSpPr>
          <p:spPr bwMode="auto">
            <a:xfrm>
              <a:off x="355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7" name="Line 63"/>
            <p:cNvSpPr>
              <a:spLocks noChangeAspect="1" noChangeShapeType="1"/>
            </p:cNvSpPr>
            <p:nvPr/>
          </p:nvSpPr>
          <p:spPr bwMode="auto">
            <a:xfrm>
              <a:off x="355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8" name="Line 64"/>
            <p:cNvSpPr>
              <a:spLocks noChangeAspect="1" noChangeShapeType="1"/>
            </p:cNvSpPr>
            <p:nvPr/>
          </p:nvSpPr>
          <p:spPr bwMode="auto">
            <a:xfrm>
              <a:off x="355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29" name="Line 65"/>
            <p:cNvSpPr>
              <a:spLocks noChangeAspect="1" noChangeShapeType="1"/>
            </p:cNvSpPr>
            <p:nvPr/>
          </p:nvSpPr>
          <p:spPr bwMode="auto">
            <a:xfrm>
              <a:off x="355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0" name="Line 66"/>
            <p:cNvSpPr>
              <a:spLocks noChangeAspect="1" noChangeShapeType="1"/>
            </p:cNvSpPr>
            <p:nvPr/>
          </p:nvSpPr>
          <p:spPr bwMode="auto">
            <a:xfrm rot="-5400000">
              <a:off x="373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1" name="Line 67"/>
            <p:cNvSpPr>
              <a:spLocks noChangeAspect="1" noChangeShapeType="1"/>
            </p:cNvSpPr>
            <p:nvPr/>
          </p:nvSpPr>
          <p:spPr bwMode="auto">
            <a:xfrm rot="-5400000">
              <a:off x="373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2" name="Line 68"/>
            <p:cNvSpPr>
              <a:spLocks noChangeAspect="1" noChangeShapeType="1"/>
            </p:cNvSpPr>
            <p:nvPr/>
          </p:nvSpPr>
          <p:spPr bwMode="auto">
            <a:xfrm rot="-5400000">
              <a:off x="373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3" name="Line 69"/>
            <p:cNvSpPr>
              <a:spLocks noChangeAspect="1" noChangeShapeType="1"/>
            </p:cNvSpPr>
            <p:nvPr/>
          </p:nvSpPr>
          <p:spPr bwMode="auto">
            <a:xfrm rot="-5400000">
              <a:off x="373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4" name="Line 70"/>
            <p:cNvSpPr>
              <a:spLocks noChangeAspect="1" noChangeShapeType="1"/>
            </p:cNvSpPr>
            <p:nvPr/>
          </p:nvSpPr>
          <p:spPr bwMode="auto">
            <a:xfrm rot="-5400000">
              <a:off x="373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5" name="Line 71"/>
            <p:cNvSpPr>
              <a:spLocks noChangeAspect="1" noChangeShapeType="1"/>
            </p:cNvSpPr>
            <p:nvPr/>
          </p:nvSpPr>
          <p:spPr bwMode="auto">
            <a:xfrm rot="-5400000">
              <a:off x="373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6" name="Line 72"/>
            <p:cNvSpPr>
              <a:spLocks noChangeAspect="1" noChangeShapeType="1"/>
            </p:cNvSpPr>
            <p:nvPr/>
          </p:nvSpPr>
          <p:spPr bwMode="auto">
            <a:xfrm rot="-5400000">
              <a:off x="373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7" name="Line 73"/>
            <p:cNvSpPr>
              <a:spLocks noChangeAspect="1" noChangeShapeType="1"/>
            </p:cNvSpPr>
            <p:nvPr/>
          </p:nvSpPr>
          <p:spPr bwMode="auto">
            <a:xfrm rot="-5400000">
              <a:off x="373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8" name="Line 74"/>
            <p:cNvSpPr>
              <a:spLocks noChangeAspect="1" noChangeShapeType="1"/>
            </p:cNvSpPr>
            <p:nvPr/>
          </p:nvSpPr>
          <p:spPr bwMode="auto">
            <a:xfrm rot="-5400000">
              <a:off x="373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39" name="Line 75"/>
            <p:cNvSpPr>
              <a:spLocks noChangeAspect="1" noChangeShapeType="1"/>
            </p:cNvSpPr>
            <p:nvPr/>
          </p:nvSpPr>
          <p:spPr bwMode="auto">
            <a:xfrm>
              <a:off x="391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0" name="Line 76"/>
            <p:cNvSpPr>
              <a:spLocks noChangeAspect="1" noChangeShapeType="1"/>
            </p:cNvSpPr>
            <p:nvPr/>
          </p:nvSpPr>
          <p:spPr bwMode="auto">
            <a:xfrm>
              <a:off x="391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1" name="Line 77"/>
            <p:cNvSpPr>
              <a:spLocks noChangeAspect="1" noChangeShapeType="1"/>
            </p:cNvSpPr>
            <p:nvPr/>
          </p:nvSpPr>
          <p:spPr bwMode="auto">
            <a:xfrm>
              <a:off x="391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2" name="Line 78"/>
            <p:cNvSpPr>
              <a:spLocks noChangeAspect="1" noChangeShapeType="1"/>
            </p:cNvSpPr>
            <p:nvPr/>
          </p:nvSpPr>
          <p:spPr bwMode="auto">
            <a:xfrm>
              <a:off x="391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3" name="Line 79"/>
            <p:cNvSpPr>
              <a:spLocks noChangeAspect="1" noChangeShapeType="1"/>
            </p:cNvSpPr>
            <p:nvPr/>
          </p:nvSpPr>
          <p:spPr bwMode="auto">
            <a:xfrm>
              <a:off x="391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4" name="Line 80"/>
            <p:cNvSpPr>
              <a:spLocks noChangeAspect="1" noChangeShapeType="1"/>
            </p:cNvSpPr>
            <p:nvPr/>
          </p:nvSpPr>
          <p:spPr bwMode="auto">
            <a:xfrm>
              <a:off x="391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5" name="Line 81"/>
            <p:cNvSpPr>
              <a:spLocks noChangeAspect="1" noChangeShapeType="1"/>
            </p:cNvSpPr>
            <p:nvPr/>
          </p:nvSpPr>
          <p:spPr bwMode="auto">
            <a:xfrm>
              <a:off x="391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6" name="Line 82"/>
            <p:cNvSpPr>
              <a:spLocks noChangeAspect="1" noChangeShapeType="1"/>
            </p:cNvSpPr>
            <p:nvPr/>
          </p:nvSpPr>
          <p:spPr bwMode="auto">
            <a:xfrm>
              <a:off x="391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7" name="Line 83"/>
            <p:cNvSpPr>
              <a:spLocks noChangeAspect="1" noChangeShapeType="1"/>
            </p:cNvSpPr>
            <p:nvPr/>
          </p:nvSpPr>
          <p:spPr bwMode="auto">
            <a:xfrm rot="-5400000">
              <a:off x="409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8" name="Line 84"/>
            <p:cNvSpPr>
              <a:spLocks noChangeAspect="1" noChangeShapeType="1"/>
            </p:cNvSpPr>
            <p:nvPr/>
          </p:nvSpPr>
          <p:spPr bwMode="auto">
            <a:xfrm rot="-5400000">
              <a:off x="409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49" name="Line 85"/>
            <p:cNvSpPr>
              <a:spLocks noChangeAspect="1" noChangeShapeType="1"/>
            </p:cNvSpPr>
            <p:nvPr/>
          </p:nvSpPr>
          <p:spPr bwMode="auto">
            <a:xfrm rot="-5400000">
              <a:off x="409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0" name="Line 86"/>
            <p:cNvSpPr>
              <a:spLocks noChangeAspect="1" noChangeShapeType="1"/>
            </p:cNvSpPr>
            <p:nvPr/>
          </p:nvSpPr>
          <p:spPr bwMode="auto">
            <a:xfrm rot="-5400000">
              <a:off x="409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1" name="Line 87"/>
            <p:cNvSpPr>
              <a:spLocks noChangeAspect="1" noChangeShapeType="1"/>
            </p:cNvSpPr>
            <p:nvPr/>
          </p:nvSpPr>
          <p:spPr bwMode="auto">
            <a:xfrm rot="-5400000">
              <a:off x="409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2" name="Line 88"/>
            <p:cNvSpPr>
              <a:spLocks noChangeAspect="1" noChangeShapeType="1"/>
            </p:cNvSpPr>
            <p:nvPr/>
          </p:nvSpPr>
          <p:spPr bwMode="auto">
            <a:xfrm rot="-5400000">
              <a:off x="409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3" name="Line 89"/>
            <p:cNvSpPr>
              <a:spLocks noChangeAspect="1" noChangeShapeType="1"/>
            </p:cNvSpPr>
            <p:nvPr/>
          </p:nvSpPr>
          <p:spPr bwMode="auto">
            <a:xfrm rot="-5400000">
              <a:off x="409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4" name="Line 90"/>
            <p:cNvSpPr>
              <a:spLocks noChangeAspect="1" noChangeShapeType="1"/>
            </p:cNvSpPr>
            <p:nvPr/>
          </p:nvSpPr>
          <p:spPr bwMode="auto">
            <a:xfrm rot="-5400000">
              <a:off x="409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5" name="Line 91"/>
            <p:cNvSpPr>
              <a:spLocks noChangeAspect="1" noChangeShapeType="1"/>
            </p:cNvSpPr>
            <p:nvPr/>
          </p:nvSpPr>
          <p:spPr bwMode="auto">
            <a:xfrm rot="-5400000">
              <a:off x="409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6" name="Line 92"/>
            <p:cNvSpPr>
              <a:spLocks noChangeAspect="1" noChangeShapeType="1"/>
            </p:cNvSpPr>
            <p:nvPr/>
          </p:nvSpPr>
          <p:spPr bwMode="auto">
            <a:xfrm>
              <a:off x="427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7" name="Line 93"/>
            <p:cNvSpPr>
              <a:spLocks noChangeAspect="1" noChangeShapeType="1"/>
            </p:cNvSpPr>
            <p:nvPr/>
          </p:nvSpPr>
          <p:spPr bwMode="auto">
            <a:xfrm>
              <a:off x="427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8" name="Line 94"/>
            <p:cNvSpPr>
              <a:spLocks noChangeAspect="1" noChangeShapeType="1"/>
            </p:cNvSpPr>
            <p:nvPr/>
          </p:nvSpPr>
          <p:spPr bwMode="auto">
            <a:xfrm>
              <a:off x="427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59" name="Line 95"/>
            <p:cNvSpPr>
              <a:spLocks noChangeAspect="1" noChangeShapeType="1"/>
            </p:cNvSpPr>
            <p:nvPr/>
          </p:nvSpPr>
          <p:spPr bwMode="auto">
            <a:xfrm>
              <a:off x="427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0" name="Line 96"/>
            <p:cNvSpPr>
              <a:spLocks noChangeAspect="1" noChangeShapeType="1"/>
            </p:cNvSpPr>
            <p:nvPr/>
          </p:nvSpPr>
          <p:spPr bwMode="auto">
            <a:xfrm>
              <a:off x="427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1" name="Line 97"/>
            <p:cNvSpPr>
              <a:spLocks noChangeAspect="1" noChangeShapeType="1"/>
            </p:cNvSpPr>
            <p:nvPr/>
          </p:nvSpPr>
          <p:spPr bwMode="auto">
            <a:xfrm>
              <a:off x="427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2" name="Line 98"/>
            <p:cNvSpPr>
              <a:spLocks noChangeAspect="1" noChangeShapeType="1"/>
            </p:cNvSpPr>
            <p:nvPr/>
          </p:nvSpPr>
          <p:spPr bwMode="auto">
            <a:xfrm>
              <a:off x="427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3" name="Line 99"/>
            <p:cNvSpPr>
              <a:spLocks noChangeAspect="1" noChangeShapeType="1"/>
            </p:cNvSpPr>
            <p:nvPr/>
          </p:nvSpPr>
          <p:spPr bwMode="auto">
            <a:xfrm>
              <a:off x="427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4" name="Line 100"/>
            <p:cNvSpPr>
              <a:spLocks noChangeAspect="1" noChangeShapeType="1"/>
            </p:cNvSpPr>
            <p:nvPr/>
          </p:nvSpPr>
          <p:spPr bwMode="auto">
            <a:xfrm rot="-5400000">
              <a:off x="4453"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5" name="Line 101"/>
            <p:cNvSpPr>
              <a:spLocks noChangeAspect="1" noChangeShapeType="1"/>
            </p:cNvSpPr>
            <p:nvPr/>
          </p:nvSpPr>
          <p:spPr bwMode="auto">
            <a:xfrm rot="-5400000">
              <a:off x="4453"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6" name="Line 102"/>
            <p:cNvSpPr>
              <a:spLocks noChangeAspect="1" noChangeShapeType="1"/>
            </p:cNvSpPr>
            <p:nvPr/>
          </p:nvSpPr>
          <p:spPr bwMode="auto">
            <a:xfrm rot="-5400000">
              <a:off x="4453"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7" name="Line 103"/>
            <p:cNvSpPr>
              <a:spLocks noChangeAspect="1" noChangeShapeType="1"/>
            </p:cNvSpPr>
            <p:nvPr/>
          </p:nvSpPr>
          <p:spPr bwMode="auto">
            <a:xfrm rot="-5400000">
              <a:off x="4453"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8" name="Line 104"/>
            <p:cNvSpPr>
              <a:spLocks noChangeAspect="1" noChangeShapeType="1"/>
            </p:cNvSpPr>
            <p:nvPr/>
          </p:nvSpPr>
          <p:spPr bwMode="auto">
            <a:xfrm rot="-5400000">
              <a:off x="4453"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69" name="Line 105"/>
            <p:cNvSpPr>
              <a:spLocks noChangeAspect="1" noChangeShapeType="1"/>
            </p:cNvSpPr>
            <p:nvPr/>
          </p:nvSpPr>
          <p:spPr bwMode="auto">
            <a:xfrm rot="-5400000">
              <a:off x="4453"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0" name="Line 106"/>
            <p:cNvSpPr>
              <a:spLocks noChangeAspect="1" noChangeShapeType="1"/>
            </p:cNvSpPr>
            <p:nvPr/>
          </p:nvSpPr>
          <p:spPr bwMode="auto">
            <a:xfrm rot="-5400000">
              <a:off x="4453"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1" name="Line 107"/>
            <p:cNvSpPr>
              <a:spLocks noChangeAspect="1" noChangeShapeType="1"/>
            </p:cNvSpPr>
            <p:nvPr/>
          </p:nvSpPr>
          <p:spPr bwMode="auto">
            <a:xfrm rot="-5400000">
              <a:off x="4453"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2" name="Line 108"/>
            <p:cNvSpPr>
              <a:spLocks noChangeAspect="1" noChangeShapeType="1"/>
            </p:cNvSpPr>
            <p:nvPr/>
          </p:nvSpPr>
          <p:spPr bwMode="auto">
            <a:xfrm rot="-5400000">
              <a:off x="4453"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3" name="Line 109"/>
            <p:cNvSpPr>
              <a:spLocks noChangeAspect="1" noChangeShapeType="1"/>
            </p:cNvSpPr>
            <p:nvPr/>
          </p:nvSpPr>
          <p:spPr bwMode="auto">
            <a:xfrm>
              <a:off x="4633"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4" name="Line 110"/>
            <p:cNvSpPr>
              <a:spLocks noChangeAspect="1" noChangeShapeType="1"/>
            </p:cNvSpPr>
            <p:nvPr/>
          </p:nvSpPr>
          <p:spPr bwMode="auto">
            <a:xfrm>
              <a:off x="4633"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5" name="Line 111"/>
            <p:cNvSpPr>
              <a:spLocks noChangeAspect="1" noChangeShapeType="1"/>
            </p:cNvSpPr>
            <p:nvPr/>
          </p:nvSpPr>
          <p:spPr bwMode="auto">
            <a:xfrm>
              <a:off x="4633"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6" name="Line 112"/>
            <p:cNvSpPr>
              <a:spLocks noChangeAspect="1" noChangeShapeType="1"/>
            </p:cNvSpPr>
            <p:nvPr/>
          </p:nvSpPr>
          <p:spPr bwMode="auto">
            <a:xfrm>
              <a:off x="4633"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7" name="Line 113"/>
            <p:cNvSpPr>
              <a:spLocks noChangeAspect="1" noChangeShapeType="1"/>
            </p:cNvSpPr>
            <p:nvPr/>
          </p:nvSpPr>
          <p:spPr bwMode="auto">
            <a:xfrm>
              <a:off x="4633"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8" name="Line 114"/>
            <p:cNvSpPr>
              <a:spLocks noChangeAspect="1" noChangeShapeType="1"/>
            </p:cNvSpPr>
            <p:nvPr/>
          </p:nvSpPr>
          <p:spPr bwMode="auto">
            <a:xfrm>
              <a:off x="4633"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79" name="Line 115"/>
            <p:cNvSpPr>
              <a:spLocks noChangeAspect="1" noChangeShapeType="1"/>
            </p:cNvSpPr>
            <p:nvPr/>
          </p:nvSpPr>
          <p:spPr bwMode="auto">
            <a:xfrm>
              <a:off x="4633"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0" name="Line 116"/>
            <p:cNvSpPr>
              <a:spLocks noChangeAspect="1" noChangeShapeType="1"/>
            </p:cNvSpPr>
            <p:nvPr/>
          </p:nvSpPr>
          <p:spPr bwMode="auto">
            <a:xfrm>
              <a:off x="4633"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1" name="Line 117"/>
            <p:cNvSpPr>
              <a:spLocks noChangeAspect="1" noChangeShapeType="1"/>
            </p:cNvSpPr>
            <p:nvPr/>
          </p:nvSpPr>
          <p:spPr bwMode="auto">
            <a:xfrm rot="-5400000">
              <a:off x="4814" y="6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2" name="Line 118"/>
            <p:cNvSpPr>
              <a:spLocks noChangeAspect="1" noChangeShapeType="1"/>
            </p:cNvSpPr>
            <p:nvPr/>
          </p:nvSpPr>
          <p:spPr bwMode="auto">
            <a:xfrm rot="-5400000">
              <a:off x="4814" y="103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3" name="Line 119"/>
            <p:cNvSpPr>
              <a:spLocks noChangeAspect="1" noChangeShapeType="1"/>
            </p:cNvSpPr>
            <p:nvPr/>
          </p:nvSpPr>
          <p:spPr bwMode="auto">
            <a:xfrm rot="-5400000">
              <a:off x="4814" y="139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4" name="Line 120"/>
            <p:cNvSpPr>
              <a:spLocks noChangeAspect="1" noChangeShapeType="1"/>
            </p:cNvSpPr>
            <p:nvPr/>
          </p:nvSpPr>
          <p:spPr bwMode="auto">
            <a:xfrm rot="-5400000">
              <a:off x="4814" y="175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5" name="Line 121"/>
            <p:cNvSpPr>
              <a:spLocks noChangeAspect="1" noChangeShapeType="1"/>
            </p:cNvSpPr>
            <p:nvPr/>
          </p:nvSpPr>
          <p:spPr bwMode="auto">
            <a:xfrm rot="-5400000">
              <a:off x="4814" y="211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6" name="Line 122"/>
            <p:cNvSpPr>
              <a:spLocks noChangeAspect="1" noChangeShapeType="1"/>
            </p:cNvSpPr>
            <p:nvPr/>
          </p:nvSpPr>
          <p:spPr bwMode="auto">
            <a:xfrm rot="-5400000">
              <a:off x="4814" y="2475"/>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7" name="Line 123"/>
            <p:cNvSpPr>
              <a:spLocks noChangeAspect="1" noChangeShapeType="1"/>
            </p:cNvSpPr>
            <p:nvPr/>
          </p:nvSpPr>
          <p:spPr bwMode="auto">
            <a:xfrm rot="-5400000">
              <a:off x="4814" y="283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8" name="Line 124"/>
            <p:cNvSpPr>
              <a:spLocks noChangeAspect="1" noChangeShapeType="1"/>
            </p:cNvSpPr>
            <p:nvPr/>
          </p:nvSpPr>
          <p:spPr bwMode="auto">
            <a:xfrm rot="-5400000">
              <a:off x="4814" y="319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89" name="Line 125"/>
            <p:cNvSpPr>
              <a:spLocks noChangeAspect="1" noChangeShapeType="1"/>
            </p:cNvSpPr>
            <p:nvPr/>
          </p:nvSpPr>
          <p:spPr bwMode="auto">
            <a:xfrm rot="-5400000">
              <a:off x="4814" y="355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0" name="Line 126"/>
            <p:cNvSpPr>
              <a:spLocks noChangeAspect="1" noChangeShapeType="1"/>
            </p:cNvSpPr>
            <p:nvPr/>
          </p:nvSpPr>
          <p:spPr bwMode="auto">
            <a:xfrm>
              <a:off x="4994"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1" name="Line 127"/>
            <p:cNvSpPr>
              <a:spLocks noChangeAspect="1" noChangeShapeType="1"/>
            </p:cNvSpPr>
            <p:nvPr/>
          </p:nvSpPr>
          <p:spPr bwMode="auto">
            <a:xfrm>
              <a:off x="4994"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2" name="Line 128"/>
            <p:cNvSpPr>
              <a:spLocks noChangeAspect="1" noChangeShapeType="1"/>
            </p:cNvSpPr>
            <p:nvPr/>
          </p:nvSpPr>
          <p:spPr bwMode="auto">
            <a:xfrm>
              <a:off x="4994"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3" name="Line 129"/>
            <p:cNvSpPr>
              <a:spLocks noChangeAspect="1" noChangeShapeType="1"/>
            </p:cNvSpPr>
            <p:nvPr/>
          </p:nvSpPr>
          <p:spPr bwMode="auto">
            <a:xfrm>
              <a:off x="4994"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4" name="Line 130"/>
            <p:cNvSpPr>
              <a:spLocks noChangeAspect="1" noChangeShapeType="1"/>
            </p:cNvSpPr>
            <p:nvPr/>
          </p:nvSpPr>
          <p:spPr bwMode="auto">
            <a:xfrm>
              <a:off x="4994"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5" name="Line 131"/>
            <p:cNvSpPr>
              <a:spLocks noChangeAspect="1" noChangeShapeType="1"/>
            </p:cNvSpPr>
            <p:nvPr/>
          </p:nvSpPr>
          <p:spPr bwMode="auto">
            <a:xfrm>
              <a:off x="4994"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6" name="Line 132"/>
            <p:cNvSpPr>
              <a:spLocks noChangeAspect="1" noChangeShapeType="1"/>
            </p:cNvSpPr>
            <p:nvPr/>
          </p:nvSpPr>
          <p:spPr bwMode="auto">
            <a:xfrm>
              <a:off x="4994"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7" name="Line 133"/>
            <p:cNvSpPr>
              <a:spLocks noChangeAspect="1" noChangeShapeType="1"/>
            </p:cNvSpPr>
            <p:nvPr/>
          </p:nvSpPr>
          <p:spPr bwMode="auto">
            <a:xfrm>
              <a:off x="4994"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8" name="Line 134"/>
            <p:cNvSpPr>
              <a:spLocks noChangeAspect="1" noChangeShapeType="1"/>
            </p:cNvSpPr>
            <p:nvPr/>
          </p:nvSpPr>
          <p:spPr bwMode="auto">
            <a:xfrm rot="-5400000">
              <a:off x="5174" y="67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199" name="Line 135"/>
            <p:cNvSpPr>
              <a:spLocks noChangeAspect="1" noChangeShapeType="1"/>
            </p:cNvSpPr>
            <p:nvPr/>
          </p:nvSpPr>
          <p:spPr bwMode="auto">
            <a:xfrm rot="-5400000">
              <a:off x="5174" y="103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0" name="Line 136"/>
            <p:cNvSpPr>
              <a:spLocks noChangeAspect="1" noChangeShapeType="1"/>
            </p:cNvSpPr>
            <p:nvPr/>
          </p:nvSpPr>
          <p:spPr bwMode="auto">
            <a:xfrm rot="-5400000">
              <a:off x="5174" y="139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1" name="Line 137"/>
            <p:cNvSpPr>
              <a:spLocks noChangeAspect="1" noChangeShapeType="1"/>
            </p:cNvSpPr>
            <p:nvPr/>
          </p:nvSpPr>
          <p:spPr bwMode="auto">
            <a:xfrm rot="-5400000">
              <a:off x="5174" y="17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2" name="Line 138"/>
            <p:cNvSpPr>
              <a:spLocks noChangeAspect="1" noChangeShapeType="1"/>
            </p:cNvSpPr>
            <p:nvPr/>
          </p:nvSpPr>
          <p:spPr bwMode="auto">
            <a:xfrm rot="-5400000">
              <a:off x="5174" y="211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3" name="Line 139"/>
            <p:cNvSpPr>
              <a:spLocks noChangeAspect="1" noChangeShapeType="1"/>
            </p:cNvSpPr>
            <p:nvPr/>
          </p:nvSpPr>
          <p:spPr bwMode="auto">
            <a:xfrm rot="-5400000">
              <a:off x="5174" y="247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4" name="Line 140"/>
            <p:cNvSpPr>
              <a:spLocks noChangeAspect="1" noChangeShapeType="1"/>
            </p:cNvSpPr>
            <p:nvPr/>
          </p:nvSpPr>
          <p:spPr bwMode="auto">
            <a:xfrm rot="-5400000">
              <a:off x="5174" y="28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5" name="Line 141"/>
            <p:cNvSpPr>
              <a:spLocks noChangeAspect="1" noChangeShapeType="1"/>
            </p:cNvSpPr>
            <p:nvPr/>
          </p:nvSpPr>
          <p:spPr bwMode="auto">
            <a:xfrm rot="-5400000">
              <a:off x="5174" y="319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6" name="Line 142"/>
            <p:cNvSpPr>
              <a:spLocks noChangeAspect="1" noChangeShapeType="1"/>
            </p:cNvSpPr>
            <p:nvPr/>
          </p:nvSpPr>
          <p:spPr bwMode="auto">
            <a:xfrm rot="-5400000">
              <a:off x="5174" y="355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7" name="Line 143"/>
            <p:cNvSpPr>
              <a:spLocks noChangeAspect="1" noChangeShapeType="1"/>
            </p:cNvSpPr>
            <p:nvPr/>
          </p:nvSpPr>
          <p:spPr bwMode="auto">
            <a:xfrm>
              <a:off x="5354" y="855"/>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8" name="Line 144"/>
            <p:cNvSpPr>
              <a:spLocks noChangeAspect="1" noChangeShapeType="1"/>
            </p:cNvSpPr>
            <p:nvPr/>
          </p:nvSpPr>
          <p:spPr bwMode="auto">
            <a:xfrm>
              <a:off x="5354" y="1216"/>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09" name="Line 145"/>
            <p:cNvSpPr>
              <a:spLocks noChangeAspect="1" noChangeShapeType="1"/>
            </p:cNvSpPr>
            <p:nvPr/>
          </p:nvSpPr>
          <p:spPr bwMode="auto">
            <a:xfrm>
              <a:off x="5354" y="1576"/>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10" name="Line 146"/>
            <p:cNvSpPr>
              <a:spLocks noChangeAspect="1" noChangeShapeType="1"/>
            </p:cNvSpPr>
            <p:nvPr/>
          </p:nvSpPr>
          <p:spPr bwMode="auto">
            <a:xfrm>
              <a:off x="5354" y="193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11" name="Line 147"/>
            <p:cNvSpPr>
              <a:spLocks noChangeAspect="1" noChangeShapeType="1"/>
            </p:cNvSpPr>
            <p:nvPr/>
          </p:nvSpPr>
          <p:spPr bwMode="auto">
            <a:xfrm>
              <a:off x="5354" y="229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12" name="Line 148"/>
            <p:cNvSpPr>
              <a:spLocks noChangeAspect="1" noChangeShapeType="1"/>
            </p:cNvSpPr>
            <p:nvPr/>
          </p:nvSpPr>
          <p:spPr bwMode="auto">
            <a:xfrm>
              <a:off x="5354" y="2657"/>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13" name="Line 149"/>
            <p:cNvSpPr>
              <a:spLocks noChangeAspect="1" noChangeShapeType="1"/>
            </p:cNvSpPr>
            <p:nvPr/>
          </p:nvSpPr>
          <p:spPr bwMode="auto">
            <a:xfrm>
              <a:off x="5354" y="3017"/>
              <a:ext cx="0" cy="361"/>
            </a:xfrm>
            <a:prstGeom prst="line">
              <a:avLst/>
            </a:prstGeom>
            <a:noFill/>
            <a:ln w="9525">
              <a:solidFill>
                <a:schemeClr val="hlink"/>
              </a:solidFill>
              <a:prstDash val="dash"/>
              <a:round/>
              <a:headEnd/>
              <a:tailEnd/>
            </a:ln>
          </p:spPr>
          <p:txBody>
            <a:bodyPr anchor="ctr">
              <a:spAutoFit/>
            </a:bodyPr>
            <a:lstStyle/>
            <a:p>
              <a:pPr>
                <a:defRPr/>
              </a:pPr>
              <a:endParaRPr lang="ru-RU"/>
            </a:p>
          </p:txBody>
        </p:sp>
        <p:sp>
          <p:nvSpPr>
            <p:cNvPr id="82214" name="Line 150"/>
            <p:cNvSpPr>
              <a:spLocks noChangeAspect="1" noChangeShapeType="1"/>
            </p:cNvSpPr>
            <p:nvPr/>
          </p:nvSpPr>
          <p:spPr bwMode="auto">
            <a:xfrm>
              <a:off x="5354" y="3378"/>
              <a:ext cx="0" cy="360"/>
            </a:xfrm>
            <a:prstGeom prst="line">
              <a:avLst/>
            </a:prstGeom>
            <a:noFill/>
            <a:ln w="9525">
              <a:solidFill>
                <a:schemeClr val="hlink"/>
              </a:solidFill>
              <a:prstDash val="dash"/>
              <a:round/>
              <a:headEnd/>
              <a:tailEnd/>
            </a:ln>
          </p:spPr>
          <p:txBody>
            <a:bodyPr anchor="ctr">
              <a:spAutoFit/>
            </a:bodyPr>
            <a:lstStyle/>
            <a:p>
              <a:pPr>
                <a:defRPr/>
              </a:pPr>
              <a:endParaRPr lang="ru-RU"/>
            </a:p>
          </p:txBody>
        </p:sp>
      </p:grpSp>
      <p:grpSp>
        <p:nvGrpSpPr>
          <p:cNvPr id="81927" name="Group 151"/>
          <p:cNvGrpSpPr/>
          <p:nvPr/>
        </p:nvGrpSpPr>
        <p:grpSpPr bwMode="auto">
          <a:xfrm>
            <a:off x="3886200" y="1677988"/>
            <a:ext cx="4708525" cy="4146550"/>
            <a:chOff x="2440" y="991"/>
            <a:chExt cx="2966" cy="2612"/>
          </a:xfrm>
        </p:grpSpPr>
        <p:sp>
          <p:nvSpPr>
            <p:cNvPr id="82058" name="AutoShape 152"/>
            <p:cNvSpPr>
              <a:spLocks noChangeArrowheads="1" noChangeAspect="1"/>
            </p:cNvSpPr>
            <p:nvPr/>
          </p:nvSpPr>
          <p:spPr bwMode="auto">
            <a:xfrm rot="5400000">
              <a:off x="2437"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9" name="AutoShape 153"/>
            <p:cNvSpPr>
              <a:spLocks noChangeArrowheads="1" noChangeAspect="1"/>
            </p:cNvSpPr>
            <p:nvPr/>
          </p:nvSpPr>
          <p:spPr bwMode="auto">
            <a:xfrm rot="5400000">
              <a:off x="2797"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0" name="AutoShape 154"/>
            <p:cNvSpPr>
              <a:spLocks noChangeArrowheads="1" noChangeAspect="1"/>
            </p:cNvSpPr>
            <p:nvPr/>
          </p:nvSpPr>
          <p:spPr bwMode="auto">
            <a:xfrm rot="5400000">
              <a:off x="2437" y="135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1" name="AutoShape 155"/>
            <p:cNvSpPr>
              <a:spLocks noChangeArrowheads="1" noChangeAspect="1"/>
            </p:cNvSpPr>
            <p:nvPr/>
          </p:nvSpPr>
          <p:spPr bwMode="auto">
            <a:xfrm rot="5400000">
              <a:off x="2437" y="171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2" name="AutoShape 156"/>
            <p:cNvSpPr>
              <a:spLocks noChangeArrowheads="1" noChangeAspect="1"/>
            </p:cNvSpPr>
            <p:nvPr/>
          </p:nvSpPr>
          <p:spPr bwMode="auto">
            <a:xfrm rot="5400000">
              <a:off x="5319" y="243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3" name="AutoShape 157"/>
            <p:cNvSpPr>
              <a:spLocks noChangeArrowheads="1" noChangeAspect="1"/>
            </p:cNvSpPr>
            <p:nvPr/>
          </p:nvSpPr>
          <p:spPr bwMode="auto">
            <a:xfrm rot="5400000">
              <a:off x="2437" y="315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4" name="AutoShape 158"/>
            <p:cNvSpPr>
              <a:spLocks noChangeArrowheads="1" noChangeAspect="1"/>
            </p:cNvSpPr>
            <p:nvPr/>
          </p:nvSpPr>
          <p:spPr bwMode="auto">
            <a:xfrm rot="5400000">
              <a:off x="2797" y="315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5" name="AutoShape 159"/>
            <p:cNvSpPr>
              <a:spLocks noChangeArrowheads="1" noChangeAspect="1"/>
            </p:cNvSpPr>
            <p:nvPr/>
          </p:nvSpPr>
          <p:spPr bwMode="auto">
            <a:xfrm rot="5400000">
              <a:off x="3157" y="31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6" name="AutoShape 160"/>
            <p:cNvSpPr>
              <a:spLocks noChangeArrowheads="1" noChangeAspect="1"/>
            </p:cNvSpPr>
            <p:nvPr/>
          </p:nvSpPr>
          <p:spPr bwMode="auto">
            <a:xfrm rot="5400000">
              <a:off x="3518" y="315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7" name="AutoShape 161"/>
            <p:cNvSpPr>
              <a:spLocks noChangeArrowheads="1" noChangeAspect="1"/>
            </p:cNvSpPr>
            <p:nvPr/>
          </p:nvSpPr>
          <p:spPr bwMode="auto">
            <a:xfrm rot="5400000">
              <a:off x="3878" y="315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8" name="AutoShape 162"/>
            <p:cNvSpPr>
              <a:spLocks noChangeArrowheads="1" noChangeAspect="1"/>
            </p:cNvSpPr>
            <p:nvPr/>
          </p:nvSpPr>
          <p:spPr bwMode="auto">
            <a:xfrm rot="5400000">
              <a:off x="4238" y="315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69" name="AutoShape 163"/>
            <p:cNvSpPr>
              <a:spLocks noChangeArrowheads="1" noChangeAspect="1"/>
            </p:cNvSpPr>
            <p:nvPr/>
          </p:nvSpPr>
          <p:spPr bwMode="auto">
            <a:xfrm rot="5400000">
              <a:off x="3518" y="351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70" name="AutoShape 164"/>
            <p:cNvSpPr>
              <a:spLocks noChangeArrowheads="1" noChangeAspect="1"/>
            </p:cNvSpPr>
            <p:nvPr/>
          </p:nvSpPr>
          <p:spPr bwMode="auto">
            <a:xfrm rot="5400000">
              <a:off x="3878" y="351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81928" name="Group 165"/>
          <p:cNvGrpSpPr/>
          <p:nvPr/>
        </p:nvGrpSpPr>
        <p:grpSpPr bwMode="auto">
          <a:xfrm>
            <a:off x="4418013" y="1677988"/>
            <a:ext cx="3565525" cy="4146550"/>
            <a:chOff x="2785" y="991"/>
            <a:chExt cx="2246" cy="2612"/>
          </a:xfrm>
        </p:grpSpPr>
        <p:sp>
          <p:nvSpPr>
            <p:cNvPr id="82048" name="AutoShape 166"/>
            <p:cNvSpPr>
              <a:spLocks noChangeArrowheads="1" noChangeAspect="1"/>
            </p:cNvSpPr>
            <p:nvPr/>
          </p:nvSpPr>
          <p:spPr bwMode="auto">
            <a:xfrm rot="16199998" flipH="1">
              <a:off x="3143" y="99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9" name="AutoShape 167"/>
            <p:cNvSpPr>
              <a:spLocks noChangeArrowheads="1" noChangeAspect="1"/>
            </p:cNvSpPr>
            <p:nvPr/>
          </p:nvSpPr>
          <p:spPr bwMode="auto">
            <a:xfrm rot="16199998" flipH="1">
              <a:off x="3503"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0" name="AutoShape 168"/>
            <p:cNvSpPr>
              <a:spLocks noChangeArrowheads="1" noChangeAspect="1"/>
            </p:cNvSpPr>
            <p:nvPr/>
          </p:nvSpPr>
          <p:spPr bwMode="auto">
            <a:xfrm rot="16199998" flipH="1">
              <a:off x="3863"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1" name="AutoShape 169"/>
            <p:cNvSpPr>
              <a:spLocks noChangeArrowheads="1" noChangeAspect="1"/>
            </p:cNvSpPr>
            <p:nvPr/>
          </p:nvSpPr>
          <p:spPr bwMode="auto">
            <a:xfrm rot="16199998" flipH="1">
              <a:off x="4223"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2" name="AutoShape 170"/>
            <p:cNvSpPr>
              <a:spLocks noChangeArrowheads="1" noChangeAspect="1"/>
            </p:cNvSpPr>
            <p:nvPr/>
          </p:nvSpPr>
          <p:spPr bwMode="auto">
            <a:xfrm rot="16199998" flipH="1">
              <a:off x="4584" y="993"/>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3" name="AutoShape 171"/>
            <p:cNvSpPr>
              <a:spLocks noChangeArrowheads="1" noChangeAspect="1"/>
            </p:cNvSpPr>
            <p:nvPr/>
          </p:nvSpPr>
          <p:spPr bwMode="auto">
            <a:xfrm rot="16199998" flipH="1">
              <a:off x="4944" y="99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4" name="AutoShape 172"/>
            <p:cNvSpPr>
              <a:spLocks noChangeArrowheads="1" noChangeAspect="1"/>
            </p:cNvSpPr>
            <p:nvPr/>
          </p:nvSpPr>
          <p:spPr bwMode="auto">
            <a:xfrm rot="16199998" flipH="1">
              <a:off x="2782" y="171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5" name="AutoShape 173"/>
            <p:cNvSpPr>
              <a:spLocks noChangeArrowheads="1" noChangeAspect="1"/>
            </p:cNvSpPr>
            <p:nvPr/>
          </p:nvSpPr>
          <p:spPr bwMode="auto">
            <a:xfrm rot="16199998" flipH="1">
              <a:off x="4944" y="2799"/>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6" name="AutoShape 174"/>
            <p:cNvSpPr>
              <a:spLocks noChangeArrowheads="1" noChangeAspect="1"/>
            </p:cNvSpPr>
            <p:nvPr/>
          </p:nvSpPr>
          <p:spPr bwMode="auto">
            <a:xfrm rot="16199998" flipH="1">
              <a:off x="4584" y="31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57" name="AutoShape 175"/>
            <p:cNvSpPr>
              <a:spLocks noChangeArrowheads="1" noChangeAspect="1"/>
            </p:cNvSpPr>
            <p:nvPr/>
          </p:nvSpPr>
          <p:spPr bwMode="auto">
            <a:xfrm rot="16199998" flipH="1">
              <a:off x="4584" y="3515"/>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81929" name="Group 176"/>
          <p:cNvGrpSpPr/>
          <p:nvPr/>
        </p:nvGrpSpPr>
        <p:grpSpPr bwMode="auto">
          <a:xfrm>
            <a:off x="4141788" y="2559050"/>
            <a:ext cx="4151312" cy="3565525"/>
            <a:chOff x="2606" y="1516"/>
            <a:chExt cx="2615" cy="2246"/>
          </a:xfrm>
        </p:grpSpPr>
        <p:sp>
          <p:nvSpPr>
            <p:cNvPr id="82029" name="AutoShape 177"/>
            <p:cNvSpPr>
              <a:spLocks noChangeArrowheads="1" noChangeAspect="1"/>
            </p:cNvSpPr>
            <p:nvPr/>
          </p:nvSpPr>
          <p:spPr bwMode="auto">
            <a:xfrm flipV="1">
              <a:off x="2606" y="1516"/>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0" name="AutoShape 178"/>
            <p:cNvSpPr>
              <a:spLocks noChangeArrowheads="1" noChangeAspect="1"/>
            </p:cNvSpPr>
            <p:nvPr/>
          </p:nvSpPr>
          <p:spPr bwMode="auto">
            <a:xfrm flipV="1">
              <a:off x="5131" y="187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1" name="AutoShape 179"/>
            <p:cNvSpPr>
              <a:spLocks noChangeArrowheads="1" noChangeAspect="1"/>
            </p:cNvSpPr>
            <p:nvPr/>
          </p:nvSpPr>
          <p:spPr bwMode="auto">
            <a:xfrm flipV="1">
              <a:off x="4050" y="223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2" name="AutoShape 180"/>
            <p:cNvSpPr>
              <a:spLocks noChangeArrowheads="1" noChangeAspect="1"/>
            </p:cNvSpPr>
            <p:nvPr/>
          </p:nvSpPr>
          <p:spPr bwMode="auto">
            <a:xfrm flipV="1">
              <a:off x="4407" y="223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3" name="AutoShape 181"/>
            <p:cNvSpPr>
              <a:spLocks noChangeArrowheads="1" noChangeAspect="1"/>
            </p:cNvSpPr>
            <p:nvPr/>
          </p:nvSpPr>
          <p:spPr bwMode="auto">
            <a:xfrm flipV="1">
              <a:off x="4766" y="223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4" name="AutoShape 182"/>
            <p:cNvSpPr>
              <a:spLocks noChangeArrowheads="1" noChangeAspect="1"/>
            </p:cNvSpPr>
            <p:nvPr/>
          </p:nvSpPr>
          <p:spPr bwMode="auto">
            <a:xfrm flipV="1">
              <a:off x="5131" y="223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5" name="AutoShape 183"/>
            <p:cNvSpPr>
              <a:spLocks noChangeArrowheads="1" noChangeAspect="1"/>
            </p:cNvSpPr>
            <p:nvPr/>
          </p:nvSpPr>
          <p:spPr bwMode="auto">
            <a:xfrm flipV="1">
              <a:off x="3324" y="259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6" name="AutoShape 184"/>
            <p:cNvSpPr>
              <a:spLocks noChangeArrowheads="1" noChangeAspect="1"/>
            </p:cNvSpPr>
            <p:nvPr/>
          </p:nvSpPr>
          <p:spPr bwMode="auto">
            <a:xfrm flipV="1">
              <a:off x="3683" y="259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7" name="AutoShape 185"/>
            <p:cNvSpPr>
              <a:spLocks noChangeArrowheads="1" noChangeAspect="1"/>
            </p:cNvSpPr>
            <p:nvPr/>
          </p:nvSpPr>
          <p:spPr bwMode="auto">
            <a:xfrm flipV="1">
              <a:off x="4050" y="259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8" name="AutoShape 186"/>
            <p:cNvSpPr>
              <a:spLocks noChangeArrowheads="1" noChangeAspect="1"/>
            </p:cNvSpPr>
            <p:nvPr/>
          </p:nvSpPr>
          <p:spPr bwMode="auto">
            <a:xfrm flipV="1">
              <a:off x="4407" y="259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39" name="AutoShape 187"/>
            <p:cNvSpPr>
              <a:spLocks noChangeArrowheads="1" noChangeAspect="1"/>
            </p:cNvSpPr>
            <p:nvPr/>
          </p:nvSpPr>
          <p:spPr bwMode="auto">
            <a:xfrm flipV="1">
              <a:off x="4766" y="259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0" name="AutoShape 188"/>
            <p:cNvSpPr>
              <a:spLocks noChangeArrowheads="1" noChangeAspect="1"/>
            </p:cNvSpPr>
            <p:nvPr/>
          </p:nvSpPr>
          <p:spPr bwMode="auto">
            <a:xfrm flipV="1">
              <a:off x="2606" y="29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1" name="AutoShape 189"/>
            <p:cNvSpPr>
              <a:spLocks noChangeArrowheads="1" noChangeAspect="1"/>
            </p:cNvSpPr>
            <p:nvPr/>
          </p:nvSpPr>
          <p:spPr bwMode="auto">
            <a:xfrm flipV="1">
              <a:off x="2965" y="29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2" name="AutoShape 190"/>
            <p:cNvSpPr>
              <a:spLocks noChangeArrowheads="1" noChangeAspect="1"/>
            </p:cNvSpPr>
            <p:nvPr/>
          </p:nvSpPr>
          <p:spPr bwMode="auto">
            <a:xfrm flipV="1">
              <a:off x="3324" y="2955"/>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3" name="AutoShape 191"/>
            <p:cNvSpPr>
              <a:spLocks noChangeArrowheads="1" noChangeAspect="1"/>
            </p:cNvSpPr>
            <p:nvPr/>
          </p:nvSpPr>
          <p:spPr bwMode="auto">
            <a:xfrm flipV="1">
              <a:off x="3683" y="29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4" name="AutoShape 192"/>
            <p:cNvSpPr>
              <a:spLocks noChangeArrowheads="1" noChangeAspect="1"/>
            </p:cNvSpPr>
            <p:nvPr/>
          </p:nvSpPr>
          <p:spPr bwMode="auto">
            <a:xfrm flipV="1">
              <a:off x="4050" y="2955"/>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5" name="AutoShape 193"/>
            <p:cNvSpPr>
              <a:spLocks noChangeArrowheads="1" noChangeAspect="1"/>
            </p:cNvSpPr>
            <p:nvPr/>
          </p:nvSpPr>
          <p:spPr bwMode="auto">
            <a:xfrm flipV="1">
              <a:off x="4407" y="29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6" name="AutoShape 194"/>
            <p:cNvSpPr>
              <a:spLocks noChangeArrowheads="1" noChangeAspect="1"/>
            </p:cNvSpPr>
            <p:nvPr/>
          </p:nvSpPr>
          <p:spPr bwMode="auto">
            <a:xfrm flipV="1">
              <a:off x="2606" y="3678"/>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47" name="AutoShape 195"/>
            <p:cNvSpPr>
              <a:spLocks noChangeArrowheads="1" noChangeAspect="1"/>
            </p:cNvSpPr>
            <p:nvPr/>
          </p:nvSpPr>
          <p:spPr bwMode="auto">
            <a:xfrm flipV="1">
              <a:off x="2965" y="3678"/>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grpSp>
        <p:nvGrpSpPr>
          <p:cNvPr id="81930" name="Group 196"/>
          <p:cNvGrpSpPr/>
          <p:nvPr/>
        </p:nvGrpSpPr>
        <p:grpSpPr bwMode="auto">
          <a:xfrm>
            <a:off x="4141788" y="1944688"/>
            <a:ext cx="4151312" cy="4140200"/>
            <a:chOff x="2606" y="1154"/>
            <a:chExt cx="2615" cy="2608"/>
          </a:xfrm>
        </p:grpSpPr>
        <p:sp>
          <p:nvSpPr>
            <p:cNvPr id="82005" name="AutoShape 197"/>
            <p:cNvSpPr>
              <a:spLocks noChangeArrowheads="1" noChangeAspect="1"/>
            </p:cNvSpPr>
            <p:nvPr/>
          </p:nvSpPr>
          <p:spPr bwMode="auto">
            <a:xfrm>
              <a:off x="2965" y="115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06" name="AutoShape 198"/>
            <p:cNvSpPr>
              <a:spLocks noChangeArrowheads="1" noChangeAspect="1"/>
            </p:cNvSpPr>
            <p:nvPr/>
          </p:nvSpPr>
          <p:spPr bwMode="auto">
            <a:xfrm>
              <a:off x="3324" y="115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07" name="AutoShape 199"/>
            <p:cNvSpPr>
              <a:spLocks noChangeArrowheads="1" noChangeAspect="1"/>
            </p:cNvSpPr>
            <p:nvPr/>
          </p:nvSpPr>
          <p:spPr bwMode="auto">
            <a:xfrm>
              <a:off x="3683" y="115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08" name="AutoShape 200"/>
            <p:cNvSpPr>
              <a:spLocks noChangeArrowheads="1" noChangeAspect="1"/>
            </p:cNvSpPr>
            <p:nvPr/>
          </p:nvSpPr>
          <p:spPr bwMode="auto">
            <a:xfrm>
              <a:off x="4050" y="115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09" name="AutoShape 201"/>
            <p:cNvSpPr>
              <a:spLocks noChangeArrowheads="1" noChangeAspect="1"/>
            </p:cNvSpPr>
            <p:nvPr/>
          </p:nvSpPr>
          <p:spPr bwMode="auto">
            <a:xfrm>
              <a:off x="4407" y="115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0" name="AutoShape 202"/>
            <p:cNvSpPr>
              <a:spLocks noChangeArrowheads="1" noChangeAspect="1"/>
            </p:cNvSpPr>
            <p:nvPr/>
          </p:nvSpPr>
          <p:spPr bwMode="auto">
            <a:xfrm>
              <a:off x="4766" y="1154"/>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1" name="AutoShape 203"/>
            <p:cNvSpPr>
              <a:spLocks noChangeArrowheads="1" noChangeAspect="1"/>
            </p:cNvSpPr>
            <p:nvPr/>
          </p:nvSpPr>
          <p:spPr bwMode="auto">
            <a:xfrm>
              <a:off x="5131" y="115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2" name="AutoShape 204"/>
            <p:cNvSpPr>
              <a:spLocks noChangeArrowheads="1" noChangeAspect="1"/>
            </p:cNvSpPr>
            <p:nvPr/>
          </p:nvSpPr>
          <p:spPr bwMode="auto">
            <a:xfrm>
              <a:off x="3324" y="1514"/>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3" name="AutoShape 205"/>
            <p:cNvSpPr>
              <a:spLocks noChangeArrowheads="1" noChangeAspect="1"/>
            </p:cNvSpPr>
            <p:nvPr/>
          </p:nvSpPr>
          <p:spPr bwMode="auto">
            <a:xfrm>
              <a:off x="3683" y="1516"/>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4" name="AutoShape 206"/>
            <p:cNvSpPr>
              <a:spLocks noChangeArrowheads="1" noChangeAspect="1"/>
            </p:cNvSpPr>
            <p:nvPr/>
          </p:nvSpPr>
          <p:spPr bwMode="auto">
            <a:xfrm>
              <a:off x="4050" y="1514"/>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5" name="AutoShape 207"/>
            <p:cNvSpPr>
              <a:spLocks noChangeArrowheads="1" noChangeAspect="1"/>
            </p:cNvSpPr>
            <p:nvPr/>
          </p:nvSpPr>
          <p:spPr bwMode="auto">
            <a:xfrm>
              <a:off x="4407" y="1516"/>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6" name="AutoShape 208"/>
            <p:cNvSpPr>
              <a:spLocks noChangeArrowheads="1" noChangeAspect="1"/>
            </p:cNvSpPr>
            <p:nvPr/>
          </p:nvSpPr>
          <p:spPr bwMode="auto">
            <a:xfrm>
              <a:off x="4766" y="1514"/>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7" name="AutoShape 209"/>
            <p:cNvSpPr>
              <a:spLocks noChangeArrowheads="1" noChangeAspect="1"/>
            </p:cNvSpPr>
            <p:nvPr/>
          </p:nvSpPr>
          <p:spPr bwMode="auto">
            <a:xfrm>
              <a:off x="2606" y="187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8" name="AutoShape 210"/>
            <p:cNvSpPr>
              <a:spLocks noChangeArrowheads="1" noChangeAspect="1"/>
            </p:cNvSpPr>
            <p:nvPr/>
          </p:nvSpPr>
          <p:spPr bwMode="auto">
            <a:xfrm>
              <a:off x="2965" y="187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19" name="AutoShape 211"/>
            <p:cNvSpPr>
              <a:spLocks noChangeArrowheads="1" noChangeAspect="1"/>
            </p:cNvSpPr>
            <p:nvPr/>
          </p:nvSpPr>
          <p:spPr bwMode="auto">
            <a:xfrm>
              <a:off x="3324" y="1875"/>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0" name="AutoShape 212"/>
            <p:cNvSpPr>
              <a:spLocks noChangeArrowheads="1" noChangeAspect="1"/>
            </p:cNvSpPr>
            <p:nvPr/>
          </p:nvSpPr>
          <p:spPr bwMode="auto">
            <a:xfrm>
              <a:off x="3683" y="187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1" name="AutoShape 213"/>
            <p:cNvSpPr>
              <a:spLocks noChangeArrowheads="1" noChangeAspect="1"/>
            </p:cNvSpPr>
            <p:nvPr/>
          </p:nvSpPr>
          <p:spPr bwMode="auto">
            <a:xfrm>
              <a:off x="2606" y="223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2" name="AutoShape 214"/>
            <p:cNvSpPr>
              <a:spLocks noChangeArrowheads="1" noChangeAspect="1"/>
            </p:cNvSpPr>
            <p:nvPr/>
          </p:nvSpPr>
          <p:spPr bwMode="auto">
            <a:xfrm>
              <a:off x="2965" y="2237"/>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3" name="AutoShape 215"/>
            <p:cNvSpPr>
              <a:spLocks noChangeArrowheads="1" noChangeAspect="1"/>
            </p:cNvSpPr>
            <p:nvPr/>
          </p:nvSpPr>
          <p:spPr bwMode="auto">
            <a:xfrm>
              <a:off x="5131" y="2957"/>
              <a:ext cx="90" cy="85"/>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4" name="AutoShape 216"/>
            <p:cNvSpPr>
              <a:spLocks noChangeArrowheads="1" noChangeAspect="1"/>
            </p:cNvSpPr>
            <p:nvPr/>
          </p:nvSpPr>
          <p:spPr bwMode="auto">
            <a:xfrm>
              <a:off x="4050" y="331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5" name="AutoShape 217"/>
            <p:cNvSpPr>
              <a:spLocks noChangeArrowheads="1" noChangeAspect="1"/>
            </p:cNvSpPr>
            <p:nvPr/>
          </p:nvSpPr>
          <p:spPr bwMode="auto">
            <a:xfrm>
              <a:off x="4407" y="3318"/>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6" name="AutoShape 218"/>
            <p:cNvSpPr>
              <a:spLocks noChangeArrowheads="1" noChangeAspect="1"/>
            </p:cNvSpPr>
            <p:nvPr/>
          </p:nvSpPr>
          <p:spPr bwMode="auto">
            <a:xfrm>
              <a:off x="5131" y="3318"/>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7" name="AutoShape 219"/>
            <p:cNvSpPr>
              <a:spLocks noChangeArrowheads="1" noChangeAspect="1"/>
            </p:cNvSpPr>
            <p:nvPr/>
          </p:nvSpPr>
          <p:spPr bwMode="auto">
            <a:xfrm>
              <a:off x="4050" y="3676"/>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2028" name="AutoShape 220"/>
            <p:cNvSpPr>
              <a:spLocks noChangeArrowheads="1" noChangeAspect="1"/>
            </p:cNvSpPr>
            <p:nvPr/>
          </p:nvSpPr>
          <p:spPr bwMode="auto">
            <a:xfrm>
              <a:off x="5131" y="3678"/>
              <a:ext cx="90" cy="84"/>
            </a:xfrm>
            <a:prstGeom prst="triangle">
              <a:avLst>
                <a:gd name="adj" fmla="val 50000"/>
              </a:avLst>
            </a:prstGeom>
            <a:solidFill>
              <a:srgbClr val="FFFF00"/>
            </a:solidFill>
            <a:ln w="9525">
              <a:solidFill>
                <a:srgbClr val="000000"/>
              </a:solidFill>
              <a:miter lim="800000"/>
              <a:headEnd/>
              <a:tailEnd/>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81931" name="Oval 221"/>
          <p:cNvSpPr>
            <a:spLocks noChangeArrowheads="1" noChangeAspect="1"/>
          </p:cNvSpPr>
          <p:nvPr/>
        </p:nvSpPr>
        <p:spPr bwMode="auto">
          <a:xfrm>
            <a:off x="4035425" y="2720975"/>
            <a:ext cx="342900" cy="342900"/>
          </a:xfrm>
          <a:prstGeom prst="ellipse">
            <a:avLst/>
          </a:prstGeom>
          <a:noFill/>
          <a:ln w="19050">
            <a:solidFill>
              <a:schemeClr val="folHlink"/>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1932" name="Oval 222"/>
          <p:cNvSpPr>
            <a:spLocks noChangeArrowheads="1" noChangeAspect="1"/>
          </p:cNvSpPr>
          <p:nvPr/>
        </p:nvSpPr>
        <p:spPr bwMode="auto">
          <a:xfrm>
            <a:off x="6892925" y="5022850"/>
            <a:ext cx="342900" cy="342900"/>
          </a:xfrm>
          <a:prstGeom prst="ellipse">
            <a:avLst/>
          </a:prstGeom>
          <a:noFill/>
          <a:ln w="19050">
            <a:solidFill>
              <a:schemeClr val="folHlink"/>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1933" name="Oval 223"/>
          <p:cNvSpPr>
            <a:spLocks noChangeArrowheads="1" noChangeAspect="1"/>
          </p:cNvSpPr>
          <p:nvPr/>
        </p:nvSpPr>
        <p:spPr bwMode="auto">
          <a:xfrm>
            <a:off x="7466013" y="4443413"/>
            <a:ext cx="342900" cy="342900"/>
          </a:xfrm>
          <a:prstGeom prst="ellipse">
            <a:avLst/>
          </a:prstGeom>
          <a:noFill/>
          <a:ln w="19050">
            <a:solidFill>
              <a:schemeClr val="folHlink"/>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1934" name="Oval 224"/>
          <p:cNvSpPr>
            <a:spLocks noChangeArrowheads="1" noChangeAspect="1"/>
          </p:cNvSpPr>
          <p:nvPr/>
        </p:nvSpPr>
        <p:spPr bwMode="auto">
          <a:xfrm>
            <a:off x="4610100" y="1577975"/>
            <a:ext cx="342900" cy="342900"/>
          </a:xfrm>
          <a:prstGeom prst="ellipse">
            <a:avLst/>
          </a:prstGeom>
          <a:noFill/>
          <a:ln w="19050">
            <a:solidFill>
              <a:schemeClr val="folHlink"/>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1935" name="Line 225"/>
          <p:cNvSpPr>
            <a:spLocks noChangeAspect="1" noChangeShapeType="1"/>
          </p:cNvSpPr>
          <p:nvPr/>
        </p:nvSpPr>
        <p:spPr bwMode="auto">
          <a:xfrm rot="-5400000">
            <a:off x="4216400" y="403701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36" name="Line 226"/>
          <p:cNvSpPr>
            <a:spLocks noChangeAspect="1" noChangeShapeType="1"/>
          </p:cNvSpPr>
          <p:nvPr/>
        </p:nvSpPr>
        <p:spPr bwMode="auto">
          <a:xfrm rot="-5400000">
            <a:off x="4788694" y="4036219"/>
            <a:ext cx="0" cy="573088"/>
          </a:xfrm>
          <a:prstGeom prst="line">
            <a:avLst/>
          </a:prstGeom>
          <a:noFill/>
          <a:ln w="57150">
            <a:solidFill>
              <a:srgbClr val="000000"/>
            </a:solidFill>
            <a:round/>
            <a:headEnd/>
            <a:tailEnd/>
          </a:ln>
        </p:spPr>
        <p:txBody>
          <a:bodyPr anchor="ctr">
            <a:spAutoFit/>
          </a:bodyPr>
          <a:lstStyle/>
          <a:p>
            <a:pPr>
              <a:defRPr/>
            </a:pPr>
            <a:endParaRPr lang="ru-RU"/>
          </a:p>
        </p:txBody>
      </p:sp>
      <p:sp>
        <p:nvSpPr>
          <p:cNvPr id="81937" name="Line 227"/>
          <p:cNvSpPr>
            <a:spLocks noChangeAspect="1" noChangeShapeType="1"/>
          </p:cNvSpPr>
          <p:nvPr/>
        </p:nvSpPr>
        <p:spPr bwMode="auto">
          <a:xfrm>
            <a:off x="5075238" y="37512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38" name="Line 228"/>
          <p:cNvSpPr>
            <a:spLocks noChangeAspect="1" noChangeShapeType="1"/>
          </p:cNvSpPr>
          <p:nvPr/>
        </p:nvSpPr>
        <p:spPr bwMode="auto">
          <a:xfrm>
            <a:off x="3930650" y="3179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39" name="Line 229"/>
          <p:cNvSpPr>
            <a:spLocks noChangeAspect="1" noChangeShapeType="1"/>
          </p:cNvSpPr>
          <p:nvPr/>
        </p:nvSpPr>
        <p:spPr bwMode="auto">
          <a:xfrm>
            <a:off x="3930650" y="37512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0" name="Line 230"/>
          <p:cNvSpPr>
            <a:spLocks noChangeAspect="1" noChangeShapeType="1"/>
          </p:cNvSpPr>
          <p:nvPr/>
        </p:nvSpPr>
        <p:spPr bwMode="auto">
          <a:xfrm>
            <a:off x="3930650" y="4322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1" name="Line 231"/>
          <p:cNvSpPr>
            <a:spLocks noChangeAspect="1" noChangeShapeType="1"/>
          </p:cNvSpPr>
          <p:nvPr/>
        </p:nvSpPr>
        <p:spPr bwMode="auto">
          <a:xfrm rot="-5400000">
            <a:off x="4216400" y="1749425"/>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2" name="Line 232"/>
          <p:cNvSpPr>
            <a:spLocks noChangeAspect="1" noChangeShapeType="1"/>
          </p:cNvSpPr>
          <p:nvPr/>
        </p:nvSpPr>
        <p:spPr bwMode="auto">
          <a:xfrm rot="-5400000">
            <a:off x="4216400" y="5181600"/>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3" name="Line 233"/>
          <p:cNvSpPr>
            <a:spLocks noChangeAspect="1" noChangeShapeType="1"/>
          </p:cNvSpPr>
          <p:nvPr/>
        </p:nvSpPr>
        <p:spPr bwMode="auto">
          <a:xfrm>
            <a:off x="4502150" y="2035175"/>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4" name="Line 234"/>
          <p:cNvSpPr>
            <a:spLocks noChangeAspect="1" noChangeShapeType="1"/>
          </p:cNvSpPr>
          <p:nvPr/>
        </p:nvSpPr>
        <p:spPr bwMode="auto">
          <a:xfrm rot="-5400000">
            <a:off x="4788694" y="2320131"/>
            <a:ext cx="0" cy="573088"/>
          </a:xfrm>
          <a:prstGeom prst="line">
            <a:avLst/>
          </a:prstGeom>
          <a:noFill/>
          <a:ln w="57150">
            <a:solidFill>
              <a:srgbClr val="000000"/>
            </a:solidFill>
            <a:round/>
            <a:headEnd/>
            <a:tailEnd/>
          </a:ln>
        </p:spPr>
        <p:txBody>
          <a:bodyPr anchor="ctr">
            <a:spAutoFit/>
          </a:bodyPr>
          <a:lstStyle/>
          <a:p>
            <a:pPr>
              <a:defRPr/>
            </a:pPr>
            <a:endParaRPr lang="ru-RU"/>
          </a:p>
        </p:txBody>
      </p:sp>
      <p:sp>
        <p:nvSpPr>
          <p:cNvPr id="81945" name="Line 235"/>
          <p:cNvSpPr>
            <a:spLocks noChangeAspect="1" noChangeShapeType="1"/>
          </p:cNvSpPr>
          <p:nvPr/>
        </p:nvSpPr>
        <p:spPr bwMode="auto">
          <a:xfrm rot="-5400000">
            <a:off x="4788694" y="5180806"/>
            <a:ext cx="0" cy="573088"/>
          </a:xfrm>
          <a:prstGeom prst="line">
            <a:avLst/>
          </a:prstGeom>
          <a:noFill/>
          <a:ln w="57150">
            <a:solidFill>
              <a:srgbClr val="000000"/>
            </a:solidFill>
            <a:round/>
            <a:headEnd/>
            <a:tailEnd/>
          </a:ln>
        </p:spPr>
        <p:txBody>
          <a:bodyPr anchor="ctr">
            <a:spAutoFit/>
          </a:bodyPr>
          <a:lstStyle/>
          <a:p>
            <a:pPr>
              <a:defRPr/>
            </a:pPr>
            <a:endParaRPr lang="ru-RU"/>
          </a:p>
        </p:txBody>
      </p:sp>
      <p:sp>
        <p:nvSpPr>
          <p:cNvPr id="81946" name="Line 236"/>
          <p:cNvSpPr>
            <a:spLocks noChangeAspect="1" noChangeShapeType="1"/>
          </p:cNvSpPr>
          <p:nvPr/>
        </p:nvSpPr>
        <p:spPr bwMode="auto">
          <a:xfrm>
            <a:off x="5075238" y="2606675"/>
            <a:ext cx="0" cy="573088"/>
          </a:xfrm>
          <a:prstGeom prst="line">
            <a:avLst/>
          </a:prstGeom>
          <a:noFill/>
          <a:ln w="57150">
            <a:solidFill>
              <a:srgbClr val="000000"/>
            </a:solidFill>
            <a:round/>
            <a:headEnd/>
            <a:tailEnd/>
          </a:ln>
        </p:spPr>
        <p:txBody>
          <a:bodyPr anchor="ctr">
            <a:spAutoFit/>
          </a:bodyPr>
          <a:lstStyle/>
          <a:p>
            <a:pPr>
              <a:defRPr/>
            </a:pPr>
            <a:endParaRPr lang="ru-RU"/>
          </a:p>
        </p:txBody>
      </p:sp>
      <p:sp>
        <p:nvSpPr>
          <p:cNvPr id="81947" name="Line 237"/>
          <p:cNvSpPr>
            <a:spLocks noChangeAspect="1" noChangeShapeType="1"/>
          </p:cNvSpPr>
          <p:nvPr/>
        </p:nvSpPr>
        <p:spPr bwMode="auto">
          <a:xfrm>
            <a:off x="5075238" y="3179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8" name="Line 238"/>
          <p:cNvSpPr>
            <a:spLocks noChangeAspect="1" noChangeShapeType="1"/>
          </p:cNvSpPr>
          <p:nvPr/>
        </p:nvSpPr>
        <p:spPr bwMode="auto">
          <a:xfrm>
            <a:off x="5075238" y="5467350"/>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49" name="Line 239"/>
          <p:cNvSpPr>
            <a:spLocks noChangeAspect="1" noChangeShapeType="1"/>
          </p:cNvSpPr>
          <p:nvPr/>
        </p:nvSpPr>
        <p:spPr bwMode="auto">
          <a:xfrm rot="-5400000">
            <a:off x="5360988" y="346551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0" name="Line 240"/>
          <p:cNvSpPr>
            <a:spLocks noChangeAspect="1" noChangeShapeType="1"/>
          </p:cNvSpPr>
          <p:nvPr/>
        </p:nvSpPr>
        <p:spPr bwMode="auto">
          <a:xfrm rot="-5400000">
            <a:off x="5360988" y="5753100"/>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1" name="Line 241"/>
          <p:cNvSpPr>
            <a:spLocks noChangeAspect="1" noChangeShapeType="1"/>
          </p:cNvSpPr>
          <p:nvPr/>
        </p:nvSpPr>
        <p:spPr bwMode="auto">
          <a:xfrm rot="-5400000">
            <a:off x="5932488" y="346551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2" name="Line 242"/>
          <p:cNvSpPr>
            <a:spLocks noChangeAspect="1" noChangeShapeType="1"/>
          </p:cNvSpPr>
          <p:nvPr/>
        </p:nvSpPr>
        <p:spPr bwMode="auto">
          <a:xfrm rot="-5400000">
            <a:off x="5932488" y="5753100"/>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3" name="Line 243"/>
          <p:cNvSpPr>
            <a:spLocks noChangeAspect="1" noChangeShapeType="1"/>
          </p:cNvSpPr>
          <p:nvPr/>
        </p:nvSpPr>
        <p:spPr bwMode="auto">
          <a:xfrm>
            <a:off x="6218238" y="3179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4" name="Line 244"/>
          <p:cNvSpPr>
            <a:spLocks noChangeAspect="1" noChangeShapeType="1"/>
          </p:cNvSpPr>
          <p:nvPr/>
        </p:nvSpPr>
        <p:spPr bwMode="auto">
          <a:xfrm rot="-5400000">
            <a:off x="6503988" y="289401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5" name="Line 245"/>
          <p:cNvSpPr>
            <a:spLocks noChangeAspect="1" noChangeShapeType="1"/>
          </p:cNvSpPr>
          <p:nvPr/>
        </p:nvSpPr>
        <p:spPr bwMode="auto">
          <a:xfrm rot="-5400000">
            <a:off x="7075488" y="289401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6" name="Line 246"/>
          <p:cNvSpPr>
            <a:spLocks noChangeAspect="1" noChangeShapeType="1"/>
          </p:cNvSpPr>
          <p:nvPr/>
        </p:nvSpPr>
        <p:spPr bwMode="auto">
          <a:xfrm>
            <a:off x="7361238" y="3179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7" name="Line 247"/>
          <p:cNvSpPr>
            <a:spLocks noChangeAspect="1" noChangeShapeType="1"/>
          </p:cNvSpPr>
          <p:nvPr/>
        </p:nvSpPr>
        <p:spPr bwMode="auto">
          <a:xfrm>
            <a:off x="7361238" y="37512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8" name="Line 248"/>
          <p:cNvSpPr>
            <a:spLocks noChangeAspect="1" noChangeShapeType="1"/>
          </p:cNvSpPr>
          <p:nvPr/>
        </p:nvSpPr>
        <p:spPr bwMode="auto">
          <a:xfrm>
            <a:off x="7361238" y="4322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59" name="Line 249"/>
          <p:cNvSpPr>
            <a:spLocks noChangeAspect="1" noChangeShapeType="1"/>
          </p:cNvSpPr>
          <p:nvPr/>
        </p:nvSpPr>
        <p:spPr bwMode="auto">
          <a:xfrm rot="-5400000">
            <a:off x="7647782" y="2893219"/>
            <a:ext cx="0" cy="573087"/>
          </a:xfrm>
          <a:prstGeom prst="line">
            <a:avLst/>
          </a:prstGeom>
          <a:noFill/>
          <a:ln w="57150">
            <a:solidFill>
              <a:srgbClr val="000000"/>
            </a:solidFill>
            <a:round/>
            <a:headEnd/>
            <a:tailEnd/>
          </a:ln>
        </p:spPr>
        <p:txBody>
          <a:bodyPr anchor="ctr">
            <a:spAutoFit/>
          </a:bodyPr>
          <a:lstStyle/>
          <a:p>
            <a:pPr>
              <a:defRPr/>
            </a:pPr>
            <a:endParaRPr lang="ru-RU"/>
          </a:p>
        </p:txBody>
      </p:sp>
      <p:sp>
        <p:nvSpPr>
          <p:cNvPr id="81960" name="Line 250"/>
          <p:cNvSpPr>
            <a:spLocks noChangeAspect="1" noChangeShapeType="1"/>
          </p:cNvSpPr>
          <p:nvPr/>
        </p:nvSpPr>
        <p:spPr bwMode="auto">
          <a:xfrm rot="-5400000">
            <a:off x="7647782" y="4607719"/>
            <a:ext cx="0" cy="573087"/>
          </a:xfrm>
          <a:prstGeom prst="line">
            <a:avLst/>
          </a:prstGeom>
          <a:noFill/>
          <a:ln w="57150">
            <a:solidFill>
              <a:srgbClr val="000000"/>
            </a:solidFill>
            <a:round/>
            <a:headEnd/>
            <a:tailEnd/>
          </a:ln>
        </p:spPr>
        <p:txBody>
          <a:bodyPr anchor="ctr">
            <a:spAutoFit/>
          </a:bodyPr>
          <a:lstStyle/>
          <a:p>
            <a:pPr>
              <a:defRPr/>
            </a:pPr>
            <a:endParaRPr lang="ru-RU"/>
          </a:p>
        </p:txBody>
      </p:sp>
      <p:sp>
        <p:nvSpPr>
          <p:cNvPr id="81961" name="Line 251"/>
          <p:cNvSpPr>
            <a:spLocks noChangeAspect="1" noChangeShapeType="1"/>
          </p:cNvSpPr>
          <p:nvPr/>
        </p:nvSpPr>
        <p:spPr bwMode="auto">
          <a:xfrm>
            <a:off x="7934325" y="2606675"/>
            <a:ext cx="0" cy="573088"/>
          </a:xfrm>
          <a:prstGeom prst="line">
            <a:avLst/>
          </a:prstGeom>
          <a:noFill/>
          <a:ln w="57150">
            <a:solidFill>
              <a:srgbClr val="000000"/>
            </a:solidFill>
            <a:round/>
            <a:headEnd/>
            <a:tailEnd/>
          </a:ln>
        </p:spPr>
        <p:txBody>
          <a:bodyPr anchor="ctr">
            <a:spAutoFit/>
          </a:bodyPr>
          <a:lstStyle/>
          <a:p>
            <a:pPr>
              <a:defRPr/>
            </a:pPr>
            <a:endParaRPr lang="ru-RU"/>
          </a:p>
        </p:txBody>
      </p:sp>
      <p:sp>
        <p:nvSpPr>
          <p:cNvPr id="81962" name="Line 252"/>
          <p:cNvSpPr>
            <a:spLocks noChangeAspect="1" noChangeShapeType="1"/>
          </p:cNvSpPr>
          <p:nvPr/>
        </p:nvSpPr>
        <p:spPr bwMode="auto">
          <a:xfrm>
            <a:off x="7934325" y="31797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63" name="Line 253"/>
          <p:cNvSpPr>
            <a:spLocks noChangeAspect="1" noChangeShapeType="1"/>
          </p:cNvSpPr>
          <p:nvPr/>
        </p:nvSpPr>
        <p:spPr bwMode="auto">
          <a:xfrm>
            <a:off x="7934325" y="3751263"/>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64" name="Line 254"/>
          <p:cNvSpPr>
            <a:spLocks noChangeAspect="1" noChangeShapeType="1"/>
          </p:cNvSpPr>
          <p:nvPr/>
        </p:nvSpPr>
        <p:spPr bwMode="auto">
          <a:xfrm>
            <a:off x="7934325" y="4894263"/>
            <a:ext cx="0" cy="573087"/>
          </a:xfrm>
          <a:prstGeom prst="line">
            <a:avLst/>
          </a:prstGeom>
          <a:noFill/>
          <a:ln w="57150">
            <a:solidFill>
              <a:srgbClr val="000000"/>
            </a:solidFill>
            <a:round/>
            <a:headEnd/>
            <a:tailEnd/>
          </a:ln>
        </p:spPr>
        <p:txBody>
          <a:bodyPr anchor="ctr">
            <a:spAutoFit/>
          </a:bodyPr>
          <a:lstStyle/>
          <a:p>
            <a:pPr>
              <a:defRPr/>
            </a:pPr>
            <a:endParaRPr lang="ru-RU"/>
          </a:p>
        </p:txBody>
      </p:sp>
      <p:sp>
        <p:nvSpPr>
          <p:cNvPr id="81965" name="Line 255"/>
          <p:cNvSpPr>
            <a:spLocks noChangeAspect="1" noChangeShapeType="1"/>
          </p:cNvSpPr>
          <p:nvPr/>
        </p:nvSpPr>
        <p:spPr bwMode="auto">
          <a:xfrm>
            <a:off x="7934325" y="5467350"/>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66" name="Line 256"/>
          <p:cNvSpPr>
            <a:spLocks noChangeAspect="1" noChangeShapeType="1"/>
          </p:cNvSpPr>
          <p:nvPr/>
        </p:nvSpPr>
        <p:spPr bwMode="auto">
          <a:xfrm rot="-5400000">
            <a:off x="8220075" y="2320925"/>
            <a:ext cx="0" cy="571500"/>
          </a:xfrm>
          <a:prstGeom prst="line">
            <a:avLst/>
          </a:prstGeom>
          <a:noFill/>
          <a:ln w="57150">
            <a:solidFill>
              <a:srgbClr val="000000"/>
            </a:solidFill>
            <a:round/>
            <a:headEnd/>
            <a:tailEnd/>
          </a:ln>
        </p:spPr>
        <p:txBody>
          <a:bodyPr anchor="ctr">
            <a:spAutoFit/>
          </a:bodyPr>
          <a:lstStyle/>
          <a:p>
            <a:pPr>
              <a:defRPr/>
            </a:pPr>
            <a:endParaRPr lang="ru-RU"/>
          </a:p>
        </p:txBody>
      </p:sp>
      <p:sp>
        <p:nvSpPr>
          <p:cNvPr id="81967" name="Line 257"/>
          <p:cNvSpPr>
            <a:spLocks noChangeAspect="1" noChangeShapeType="1"/>
          </p:cNvSpPr>
          <p:nvPr/>
        </p:nvSpPr>
        <p:spPr bwMode="auto">
          <a:xfrm rot="-5400000">
            <a:off x="8220075" y="4037013"/>
            <a:ext cx="0" cy="571500"/>
          </a:xfrm>
          <a:prstGeom prst="line">
            <a:avLst/>
          </a:prstGeom>
          <a:noFill/>
          <a:ln w="57150">
            <a:solidFill>
              <a:srgbClr val="000000"/>
            </a:solidFill>
            <a:round/>
            <a:headEnd/>
            <a:tailEnd/>
          </a:ln>
        </p:spPr>
        <p:txBody>
          <a:bodyPr anchor="ctr">
            <a:spAutoFit/>
          </a:bodyPr>
          <a:lstStyle/>
          <a:p>
            <a:pPr>
              <a:defRPr/>
            </a:pPr>
            <a:endParaRPr lang="ru-RU"/>
          </a:p>
        </p:txBody>
      </p:sp>
      <p:grpSp>
        <p:nvGrpSpPr>
          <p:cNvPr id="81968" name="Group 258"/>
          <p:cNvGrpSpPr/>
          <p:nvPr/>
        </p:nvGrpSpPr>
        <p:grpSpPr bwMode="auto">
          <a:xfrm>
            <a:off x="3930650" y="2035175"/>
            <a:ext cx="4575175" cy="4003675"/>
            <a:chOff x="2475" y="1282"/>
            <a:chExt cx="2882" cy="2522"/>
          </a:xfrm>
        </p:grpSpPr>
        <p:sp>
          <p:nvSpPr>
            <p:cNvPr id="81972" name="Line 259"/>
            <p:cNvSpPr>
              <a:spLocks noChangeAspect="1" noChangeShapeType="1"/>
            </p:cNvSpPr>
            <p:nvPr/>
          </p:nvSpPr>
          <p:spPr bwMode="auto">
            <a:xfrm rot="-5400000">
              <a:off x="2656" y="254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3" name="Line 260"/>
            <p:cNvSpPr>
              <a:spLocks noChangeAspect="1" noChangeShapeType="1"/>
            </p:cNvSpPr>
            <p:nvPr/>
          </p:nvSpPr>
          <p:spPr bwMode="auto">
            <a:xfrm rot="-5400000">
              <a:off x="3017" y="2542"/>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74" name="Line 261"/>
            <p:cNvSpPr>
              <a:spLocks noChangeAspect="1" noChangeShapeType="1"/>
            </p:cNvSpPr>
            <p:nvPr/>
          </p:nvSpPr>
          <p:spPr bwMode="auto">
            <a:xfrm>
              <a:off x="3197" y="236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5" name="Line 262"/>
            <p:cNvSpPr>
              <a:spLocks noChangeAspect="1" noChangeShapeType="1"/>
            </p:cNvSpPr>
            <p:nvPr/>
          </p:nvSpPr>
          <p:spPr bwMode="auto">
            <a:xfrm>
              <a:off x="2475" y="200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6" name="Line 263"/>
            <p:cNvSpPr>
              <a:spLocks noChangeAspect="1" noChangeShapeType="1"/>
            </p:cNvSpPr>
            <p:nvPr/>
          </p:nvSpPr>
          <p:spPr bwMode="auto">
            <a:xfrm>
              <a:off x="2475" y="236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7" name="Line 264"/>
            <p:cNvSpPr>
              <a:spLocks noChangeAspect="1" noChangeShapeType="1"/>
            </p:cNvSpPr>
            <p:nvPr/>
          </p:nvSpPr>
          <p:spPr bwMode="auto">
            <a:xfrm>
              <a:off x="2475" y="272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8" name="Line 265"/>
            <p:cNvSpPr>
              <a:spLocks noChangeAspect="1" noChangeShapeType="1"/>
            </p:cNvSpPr>
            <p:nvPr/>
          </p:nvSpPr>
          <p:spPr bwMode="auto">
            <a:xfrm rot="-5400000">
              <a:off x="2656" y="1102"/>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79" name="Line 266"/>
            <p:cNvSpPr>
              <a:spLocks noChangeAspect="1" noChangeShapeType="1"/>
            </p:cNvSpPr>
            <p:nvPr/>
          </p:nvSpPr>
          <p:spPr bwMode="auto">
            <a:xfrm rot="-5400000">
              <a:off x="2656" y="3264"/>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0" name="Line 267"/>
            <p:cNvSpPr>
              <a:spLocks noChangeAspect="1" noChangeShapeType="1"/>
            </p:cNvSpPr>
            <p:nvPr/>
          </p:nvSpPr>
          <p:spPr bwMode="auto">
            <a:xfrm>
              <a:off x="2836" y="1282"/>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1" name="Line 268"/>
            <p:cNvSpPr>
              <a:spLocks noChangeAspect="1" noChangeShapeType="1"/>
            </p:cNvSpPr>
            <p:nvPr/>
          </p:nvSpPr>
          <p:spPr bwMode="auto">
            <a:xfrm rot="-5400000">
              <a:off x="3017" y="1461"/>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82" name="Line 269"/>
            <p:cNvSpPr>
              <a:spLocks noChangeAspect="1" noChangeShapeType="1"/>
            </p:cNvSpPr>
            <p:nvPr/>
          </p:nvSpPr>
          <p:spPr bwMode="auto">
            <a:xfrm rot="-5400000">
              <a:off x="3017" y="3263"/>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83" name="Line 270"/>
            <p:cNvSpPr>
              <a:spLocks noChangeAspect="1" noChangeShapeType="1"/>
            </p:cNvSpPr>
            <p:nvPr/>
          </p:nvSpPr>
          <p:spPr bwMode="auto">
            <a:xfrm>
              <a:off x="3197" y="1642"/>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84" name="Line 271"/>
            <p:cNvSpPr>
              <a:spLocks noChangeAspect="1" noChangeShapeType="1"/>
            </p:cNvSpPr>
            <p:nvPr/>
          </p:nvSpPr>
          <p:spPr bwMode="auto">
            <a:xfrm>
              <a:off x="3197" y="200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5" name="Line 272"/>
            <p:cNvSpPr>
              <a:spLocks noChangeAspect="1" noChangeShapeType="1"/>
            </p:cNvSpPr>
            <p:nvPr/>
          </p:nvSpPr>
          <p:spPr bwMode="auto">
            <a:xfrm>
              <a:off x="3197" y="3444"/>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6" name="Line 273"/>
            <p:cNvSpPr>
              <a:spLocks noChangeAspect="1" noChangeShapeType="1"/>
            </p:cNvSpPr>
            <p:nvPr/>
          </p:nvSpPr>
          <p:spPr bwMode="auto">
            <a:xfrm rot="-5400000">
              <a:off x="3377" y="218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7" name="Line 274"/>
            <p:cNvSpPr>
              <a:spLocks noChangeAspect="1" noChangeShapeType="1"/>
            </p:cNvSpPr>
            <p:nvPr/>
          </p:nvSpPr>
          <p:spPr bwMode="auto">
            <a:xfrm rot="-5400000">
              <a:off x="3377" y="3624"/>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8" name="Line 275"/>
            <p:cNvSpPr>
              <a:spLocks noChangeAspect="1" noChangeShapeType="1"/>
            </p:cNvSpPr>
            <p:nvPr/>
          </p:nvSpPr>
          <p:spPr bwMode="auto">
            <a:xfrm rot="-5400000">
              <a:off x="3737" y="218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89" name="Line 276"/>
            <p:cNvSpPr>
              <a:spLocks noChangeAspect="1" noChangeShapeType="1"/>
            </p:cNvSpPr>
            <p:nvPr/>
          </p:nvSpPr>
          <p:spPr bwMode="auto">
            <a:xfrm rot="-5400000">
              <a:off x="3737" y="3624"/>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0" name="Line 277"/>
            <p:cNvSpPr>
              <a:spLocks noChangeAspect="1" noChangeShapeType="1"/>
            </p:cNvSpPr>
            <p:nvPr/>
          </p:nvSpPr>
          <p:spPr bwMode="auto">
            <a:xfrm>
              <a:off x="3917" y="200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1" name="Line 278"/>
            <p:cNvSpPr>
              <a:spLocks noChangeAspect="1" noChangeShapeType="1"/>
            </p:cNvSpPr>
            <p:nvPr/>
          </p:nvSpPr>
          <p:spPr bwMode="auto">
            <a:xfrm rot="-5400000">
              <a:off x="4097" y="182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2" name="Line 279"/>
            <p:cNvSpPr>
              <a:spLocks noChangeAspect="1" noChangeShapeType="1"/>
            </p:cNvSpPr>
            <p:nvPr/>
          </p:nvSpPr>
          <p:spPr bwMode="auto">
            <a:xfrm rot="-5400000">
              <a:off x="4457" y="182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3" name="Line 280"/>
            <p:cNvSpPr>
              <a:spLocks noChangeAspect="1" noChangeShapeType="1"/>
            </p:cNvSpPr>
            <p:nvPr/>
          </p:nvSpPr>
          <p:spPr bwMode="auto">
            <a:xfrm>
              <a:off x="4637" y="200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4" name="Line 281"/>
            <p:cNvSpPr>
              <a:spLocks noChangeAspect="1" noChangeShapeType="1"/>
            </p:cNvSpPr>
            <p:nvPr/>
          </p:nvSpPr>
          <p:spPr bwMode="auto">
            <a:xfrm>
              <a:off x="4637" y="236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5" name="Line 282"/>
            <p:cNvSpPr>
              <a:spLocks noChangeAspect="1" noChangeShapeType="1"/>
            </p:cNvSpPr>
            <p:nvPr/>
          </p:nvSpPr>
          <p:spPr bwMode="auto">
            <a:xfrm>
              <a:off x="4637" y="272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1996" name="Line 283"/>
            <p:cNvSpPr>
              <a:spLocks noChangeAspect="1" noChangeShapeType="1"/>
            </p:cNvSpPr>
            <p:nvPr/>
          </p:nvSpPr>
          <p:spPr bwMode="auto">
            <a:xfrm rot="-5400000">
              <a:off x="4818" y="1822"/>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97" name="Line 284"/>
            <p:cNvSpPr>
              <a:spLocks noChangeAspect="1" noChangeShapeType="1"/>
            </p:cNvSpPr>
            <p:nvPr/>
          </p:nvSpPr>
          <p:spPr bwMode="auto">
            <a:xfrm rot="-5400000">
              <a:off x="4818" y="2902"/>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98" name="Line 285"/>
            <p:cNvSpPr>
              <a:spLocks noChangeAspect="1" noChangeShapeType="1"/>
            </p:cNvSpPr>
            <p:nvPr/>
          </p:nvSpPr>
          <p:spPr bwMode="auto">
            <a:xfrm>
              <a:off x="4998" y="1642"/>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1999" name="Line 286"/>
            <p:cNvSpPr>
              <a:spLocks noChangeAspect="1" noChangeShapeType="1"/>
            </p:cNvSpPr>
            <p:nvPr/>
          </p:nvSpPr>
          <p:spPr bwMode="auto">
            <a:xfrm>
              <a:off x="4998" y="200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2000" name="Line 287"/>
            <p:cNvSpPr>
              <a:spLocks noChangeAspect="1" noChangeShapeType="1"/>
            </p:cNvSpPr>
            <p:nvPr/>
          </p:nvSpPr>
          <p:spPr bwMode="auto">
            <a:xfrm>
              <a:off x="4998" y="2363"/>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2001" name="Line 288"/>
            <p:cNvSpPr>
              <a:spLocks noChangeAspect="1" noChangeShapeType="1"/>
            </p:cNvSpPr>
            <p:nvPr/>
          </p:nvSpPr>
          <p:spPr bwMode="auto">
            <a:xfrm>
              <a:off x="4998" y="3083"/>
              <a:ext cx="0" cy="361"/>
            </a:xfrm>
            <a:prstGeom prst="line">
              <a:avLst/>
            </a:prstGeom>
            <a:noFill/>
            <a:ln w="28575">
              <a:solidFill>
                <a:srgbClr val="00FF00"/>
              </a:solidFill>
              <a:round/>
              <a:headEnd/>
              <a:tailEnd/>
            </a:ln>
          </p:spPr>
          <p:txBody>
            <a:bodyPr anchor="ctr">
              <a:spAutoFit/>
            </a:bodyPr>
            <a:lstStyle/>
            <a:p>
              <a:pPr>
                <a:defRPr/>
              </a:pPr>
              <a:endParaRPr lang="ru-RU"/>
            </a:p>
          </p:txBody>
        </p:sp>
        <p:sp>
          <p:nvSpPr>
            <p:cNvPr id="82002" name="Line 289"/>
            <p:cNvSpPr>
              <a:spLocks noChangeAspect="1" noChangeShapeType="1"/>
            </p:cNvSpPr>
            <p:nvPr/>
          </p:nvSpPr>
          <p:spPr bwMode="auto">
            <a:xfrm>
              <a:off x="4998" y="3444"/>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2003" name="Line 290"/>
            <p:cNvSpPr>
              <a:spLocks noChangeAspect="1" noChangeShapeType="1"/>
            </p:cNvSpPr>
            <p:nvPr/>
          </p:nvSpPr>
          <p:spPr bwMode="auto">
            <a:xfrm rot="-5400000">
              <a:off x="5178" y="1462"/>
              <a:ext cx="0" cy="360"/>
            </a:xfrm>
            <a:prstGeom prst="line">
              <a:avLst/>
            </a:prstGeom>
            <a:noFill/>
            <a:ln w="28575">
              <a:solidFill>
                <a:srgbClr val="00FF00"/>
              </a:solidFill>
              <a:round/>
              <a:headEnd/>
              <a:tailEnd/>
            </a:ln>
          </p:spPr>
          <p:txBody>
            <a:bodyPr anchor="ctr">
              <a:spAutoFit/>
            </a:bodyPr>
            <a:lstStyle/>
            <a:p>
              <a:pPr>
                <a:defRPr/>
              </a:pPr>
              <a:endParaRPr lang="ru-RU"/>
            </a:p>
          </p:txBody>
        </p:sp>
        <p:sp>
          <p:nvSpPr>
            <p:cNvPr id="82004" name="Line 291"/>
            <p:cNvSpPr>
              <a:spLocks noChangeAspect="1" noChangeShapeType="1"/>
            </p:cNvSpPr>
            <p:nvPr/>
          </p:nvSpPr>
          <p:spPr bwMode="auto">
            <a:xfrm rot="-5400000">
              <a:off x="5178" y="2543"/>
              <a:ext cx="0" cy="360"/>
            </a:xfrm>
            <a:prstGeom prst="line">
              <a:avLst/>
            </a:prstGeom>
            <a:noFill/>
            <a:ln w="28575">
              <a:solidFill>
                <a:srgbClr val="00FF00"/>
              </a:solidFill>
              <a:round/>
              <a:headEnd/>
              <a:tailEnd/>
            </a:ln>
          </p:spPr>
          <p:txBody>
            <a:bodyPr anchor="ctr">
              <a:spAutoFit/>
            </a:bodyPr>
            <a:lstStyle/>
            <a:p>
              <a:pPr>
                <a:defRPr/>
              </a:pPr>
              <a:endParaRPr lang="ru-RU"/>
            </a:p>
          </p:txBody>
        </p:sp>
      </p:grpSp>
      <p:pic>
        <p:nvPicPr>
          <p:cNvPr id="81969" name="Picture 292" descr="block_zoom1"/>
          <p:cNvPicPr>
            <a:picLocks noChangeAspect="1" noChangeArrowheads="1"/>
          </p:cNvPicPr>
          <p:nvPr/>
        </p:nvPicPr>
        <p:blipFill>
          <a:blip r:embed="rId3"/>
          <a:stretch/>
        </p:blipFill>
        <p:spPr bwMode="auto">
          <a:xfrm>
            <a:off x="762000" y="1524000"/>
            <a:ext cx="2286000" cy="2286000"/>
          </a:xfrm>
          <a:prstGeom prst="rect">
            <a:avLst/>
          </a:prstGeom>
          <a:noFill/>
          <a:ln w="12700">
            <a:solidFill>
              <a:srgbClr val="00008C"/>
            </a:solidFill>
            <a:miter lim="800000"/>
            <a:headEnd/>
            <a:tailEnd/>
          </a:ln>
        </p:spPr>
      </p:pic>
      <p:sp>
        <p:nvSpPr>
          <p:cNvPr id="81970" name="Rectangle 293"/>
          <p:cNvSpPr>
            <a:spLocks noChangeArrowheads="1"/>
          </p:cNvSpPr>
          <p:nvPr/>
        </p:nvSpPr>
        <p:spPr bwMode="auto">
          <a:xfrm>
            <a:off x="1762125" y="2311399"/>
            <a:ext cx="284163" cy="280988"/>
          </a:xfrm>
          <a:prstGeom prst="rect">
            <a:avLst/>
          </a:prstGeom>
          <a:noFill/>
          <a:ln w="12700">
            <a:solidFill>
              <a:srgbClr val="D7D200"/>
            </a:solidFill>
            <a:prstDash val="lgDash"/>
            <a:miter lim="800000"/>
            <a:headEnd/>
            <a:tailEnd/>
          </a:ln>
        </p:spPr>
        <p:txBody>
          <a:bodyPr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5702" name="Rectangle 294"/>
          <p:cNvSpPr>
            <a:spLocks noChangeArrowheads="1" noGrp="1"/>
          </p:cNvSpPr>
          <p:nvPr>
            <p:ph type="body" idx="1"/>
          </p:nvPr>
        </p:nvSpPr>
        <p:spPr bwMode="auto">
          <a:xfrm>
            <a:off x="250825" y="4076699"/>
            <a:ext cx="3313113" cy="2376488"/>
          </a:xfrm>
        </p:spPr>
        <p:txBody>
          <a:bodyPr/>
          <a:lstStyle/>
          <a:p>
            <a:pPr>
              <a:lnSpc>
                <a:spcPct val="80000"/>
              </a:lnSpc>
              <a:defRPr/>
            </a:pPr>
            <a:r>
              <a:rPr lang="ru-RU" sz="1600"/>
              <a:t>Из каждого пикселя «спускаемся» в локальный минимум среди его соседей</a:t>
            </a:r>
            <a:br>
              <a:rPr lang="ru-RU" sz="1600"/>
            </a:br>
            <a:endParaRPr lang="ru-RU" sz="1600"/>
          </a:p>
          <a:p>
            <a:pPr>
              <a:lnSpc>
                <a:spcPct val="80000"/>
              </a:lnSpc>
              <a:defRPr/>
            </a:pPr>
            <a:r>
              <a:rPr lang="ru-RU" sz="1600"/>
              <a:t>Спускаемся до тех пор, пока есть куда спускаться</a:t>
            </a:r>
            <a:br>
              <a:rPr lang="ru-RU" sz="1600"/>
            </a:br>
            <a:endParaRPr lang="ru-RU" sz="1600"/>
          </a:p>
          <a:p>
            <a:pPr>
              <a:lnSpc>
                <a:spcPct val="80000"/>
              </a:lnSpc>
              <a:defRPr/>
            </a:pPr>
            <a:r>
              <a:rPr lang="ru-RU" sz="1600"/>
              <a:t>Пиксели «спустившиеся» в один минимум – одна область</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44386" name="Rectangle 2"/>
          <p:cNvSpPr>
            <a:spLocks noChangeArrowheads="1" noGrp="1" noRot="1"/>
          </p:cNvSpPr>
          <p:nvPr>
            <p:ph type="title"/>
          </p:nvPr>
        </p:nvSpPr>
        <p:spPr bwMode="auto"/>
        <p:txBody>
          <a:bodyPr/>
          <a:lstStyle/>
          <a:p>
            <a:pPr>
              <a:defRPr/>
            </a:pPr>
            <a:r>
              <a:rPr lang="en-US"/>
              <a:t>Tobogganing </a:t>
            </a:r>
            <a:r>
              <a:rPr lang="ru-RU"/>
              <a:t>и водораздел</a:t>
            </a:r>
            <a:endParaRPr/>
          </a:p>
        </p:txBody>
      </p:sp>
      <p:sp>
        <p:nvSpPr>
          <p:cNvPr id="144387" name="Rectangle 3"/>
          <p:cNvSpPr>
            <a:spLocks noChangeArrowheads="1" noGrp="1"/>
          </p:cNvSpPr>
          <p:nvPr>
            <p:ph type="body" idx="1"/>
          </p:nvPr>
        </p:nvSpPr>
        <p:spPr bwMode="auto"/>
        <p:txBody>
          <a:bodyPr/>
          <a:lstStyle/>
          <a:p>
            <a:pPr>
              <a:defRPr/>
            </a:pPr>
            <a:r>
              <a:rPr lang="ru-RU" sz="2400"/>
              <a:t>В зависимости от задачи можно анализировать</a:t>
            </a:r>
            <a:r>
              <a:rPr lang="ru-RU" sz="2800"/>
              <a:t> </a:t>
            </a:r>
            <a:endParaRPr/>
          </a:p>
          <a:p>
            <a:pPr lvl="1">
              <a:defRPr/>
            </a:pPr>
            <a:r>
              <a:rPr lang="ru-RU" sz="2000"/>
              <a:t>само изображение</a:t>
            </a:r>
            <a:endParaRPr/>
          </a:p>
          <a:p>
            <a:pPr lvl="1">
              <a:defRPr/>
            </a:pPr>
            <a:r>
              <a:rPr lang="ru-RU" sz="2000"/>
              <a:t>абсолютную величину его градиента</a:t>
            </a:r>
            <a:endParaRPr/>
          </a:p>
          <a:p>
            <a:pPr lvl="1">
              <a:defRPr/>
            </a:pPr>
            <a:r>
              <a:rPr lang="en-US" sz="2000"/>
              <a:t>distance transform </a:t>
            </a:r>
            <a:r>
              <a:rPr lang="ru-RU" sz="2000"/>
              <a:t>изображения (в каждой точке хранится расстояние до ближайшей границы)</a:t>
            </a:r>
            <a:endParaRPr/>
          </a:p>
          <a:p>
            <a:pPr lvl="1">
              <a:defRPr/>
            </a:pPr>
            <a:r>
              <a:rPr lang="ru-RU" sz="2000"/>
              <a:t>Часто генерируют слишком много регионов, как и разделение</a:t>
            </a:r>
            <a:endParaRPr/>
          </a:p>
          <a:p>
            <a:pPr lvl="2">
              <a:defRPr/>
            </a:pPr>
            <a:r>
              <a:rPr lang="ru-RU" sz="1800"/>
              <a:t>Требуется постобработка для слияния</a:t>
            </a:r>
            <a:endParaRPr/>
          </a:p>
          <a:p>
            <a:pPr lvl="1">
              <a:defRPr/>
            </a:pPr>
            <a:r>
              <a:rPr lang="ru-RU" sz="2000"/>
              <a:t>В комбинации с </a:t>
            </a:r>
            <a:r>
              <a:rPr lang="en-US" sz="2000"/>
              <a:t>distance transform </a:t>
            </a:r>
            <a:r>
              <a:rPr lang="ru-RU" sz="2000"/>
              <a:t>хорошо для перекрывающихся регионов</a:t>
            </a:r>
            <a:endParaRPr/>
          </a:p>
        </p:txBody>
      </p:sp>
      <p:pic>
        <p:nvPicPr>
          <p:cNvPr id="82948" name="Picture 9"/>
          <p:cNvPicPr>
            <a:picLocks noChangeAspect="1" noChangeArrowheads="1"/>
          </p:cNvPicPr>
          <p:nvPr/>
        </p:nvPicPr>
        <p:blipFill>
          <a:blip r:embed="rId2"/>
          <a:stretch/>
        </p:blipFill>
        <p:spPr bwMode="auto">
          <a:xfrm>
            <a:off x="1406525" y="5295899"/>
            <a:ext cx="1365250" cy="1365250"/>
          </a:xfrm>
          <a:prstGeom prst="rect">
            <a:avLst/>
          </a:prstGeom>
          <a:noFill/>
          <a:ln>
            <a:noFill/>
          </a:ln>
        </p:spPr>
      </p:pic>
      <p:pic>
        <p:nvPicPr>
          <p:cNvPr id="82949" name="Picture 10"/>
          <p:cNvPicPr>
            <a:picLocks noChangeAspect="1" noChangeArrowheads="1"/>
          </p:cNvPicPr>
          <p:nvPr/>
        </p:nvPicPr>
        <p:blipFill>
          <a:blip r:embed="rId3"/>
          <a:stretch/>
        </p:blipFill>
        <p:spPr bwMode="auto">
          <a:xfrm>
            <a:off x="6735763" y="5295899"/>
            <a:ext cx="1365250" cy="1365250"/>
          </a:xfrm>
          <a:prstGeom prst="rect">
            <a:avLst/>
          </a:prstGeom>
          <a:noFill/>
          <a:ln>
            <a:noFill/>
          </a:ln>
        </p:spPr>
      </p:pic>
      <p:pic>
        <p:nvPicPr>
          <p:cNvPr id="82950" name="Picture 11"/>
          <p:cNvPicPr>
            <a:picLocks noChangeAspect="1" noChangeArrowheads="1"/>
          </p:cNvPicPr>
          <p:nvPr/>
        </p:nvPicPr>
        <p:blipFill>
          <a:blip r:embed="rId4"/>
          <a:stretch/>
        </p:blipFill>
        <p:spPr bwMode="auto">
          <a:xfrm>
            <a:off x="5003800" y="5300663"/>
            <a:ext cx="1368425" cy="1368425"/>
          </a:xfrm>
          <a:prstGeom prst="rect">
            <a:avLst/>
          </a:prstGeom>
          <a:noFill/>
          <a:ln>
            <a:noFill/>
          </a:ln>
        </p:spPr>
      </p:pic>
      <p:pic>
        <p:nvPicPr>
          <p:cNvPr id="82951" name="Picture 12" descr="binary"/>
          <p:cNvPicPr>
            <a:picLocks noChangeAspect="1" noChangeArrowheads="1"/>
          </p:cNvPicPr>
          <p:nvPr/>
        </p:nvPicPr>
        <p:blipFill>
          <a:blip r:embed="rId5"/>
          <a:stretch/>
        </p:blipFill>
        <p:spPr bwMode="auto">
          <a:xfrm>
            <a:off x="3203575" y="5297488"/>
            <a:ext cx="1371600" cy="1371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83971" name="Прямоугольник 3"/>
          <p:cNvSpPr>
            <a:spLocks noChangeArrowheads="1"/>
          </p:cNvSpPr>
          <p:nvPr/>
        </p:nvSpPr>
        <p:spPr bwMode="auto">
          <a:xfrm>
            <a:off x="557213" y="2571750"/>
            <a:ext cx="8086725" cy="830263"/>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4800" b="1"/>
              <a:t>Методы теории графов</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86" name="Rectangle 2"/>
          <p:cNvSpPr>
            <a:spLocks noChangeArrowheads="1" noGrp="1" noRot="1"/>
          </p:cNvSpPr>
          <p:nvPr>
            <p:ph type="title"/>
          </p:nvPr>
        </p:nvSpPr>
        <p:spPr bwMode="auto"/>
        <p:txBody>
          <a:bodyPr/>
          <a:lstStyle/>
          <a:p>
            <a:pPr>
              <a:defRPr/>
            </a:pPr>
            <a:r>
              <a:rPr lang="ru-RU"/>
              <a:t>Методы теории графов</a:t>
            </a:r>
            <a:endParaRPr/>
          </a:p>
        </p:txBody>
      </p:sp>
      <p:sp>
        <p:nvSpPr>
          <p:cNvPr id="16387" name="Rectangle 3"/>
          <p:cNvSpPr>
            <a:spLocks noChangeArrowheads="1" noGrp="1"/>
          </p:cNvSpPr>
          <p:nvPr>
            <p:ph type="body" idx="1"/>
          </p:nvPr>
        </p:nvSpPr>
        <p:spPr bwMode="auto"/>
        <p:txBody>
          <a:bodyPr/>
          <a:lstStyle/>
          <a:p>
            <a:pPr>
              <a:defRPr/>
            </a:pPr>
            <a:r>
              <a:rPr lang="ru-RU" sz="2800"/>
              <a:t>Теория графов – хороший инструмент для работы с изображениями</a:t>
            </a:r>
            <a:endParaRPr/>
          </a:p>
          <a:p>
            <a:pPr lvl="1">
              <a:defRPr/>
            </a:pPr>
            <a:r>
              <a:rPr lang="ru-RU" sz="2400"/>
              <a:t>Хорошая теоретическая база</a:t>
            </a:r>
            <a:endParaRPr/>
          </a:p>
          <a:p>
            <a:pPr lvl="1">
              <a:defRPr/>
            </a:pPr>
            <a:r>
              <a:rPr lang="ru-RU" sz="2400"/>
              <a:t>Много проработанных методов</a:t>
            </a:r>
            <a:endParaRPr/>
          </a:p>
          <a:p>
            <a:pPr lvl="1">
              <a:defRPr/>
            </a:pPr>
            <a:r>
              <a:rPr lang="ru-RU" sz="2400"/>
              <a:t>Изображение легко «превращается» в граф</a:t>
            </a:r>
            <a:br>
              <a:rPr lang="ru-RU" sz="2400"/>
            </a:br>
            <a:endParaRPr lang="ru-RU" sz="2400"/>
          </a:p>
          <a:p>
            <a:pPr>
              <a:defRPr/>
            </a:pPr>
            <a:r>
              <a:rPr lang="ru-RU" sz="2800"/>
              <a:t>Математические модели теории графов хорошо применимы в частности для сегментации</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Источники/литература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r>
              <a:rPr lang="en-US" b="1"/>
              <a:t>PMC Open Access Subset</a:t>
            </a:r>
            <a:br>
              <a:rPr lang="en-US"/>
            </a:br>
            <a:r>
              <a:rPr lang="ru-RU"/>
              <a:t>Полный текст</a:t>
            </a:r>
            <a:endParaRPr/>
          </a:p>
          <a:p>
            <a:pPr>
              <a:defRPr/>
            </a:pPr>
            <a:r>
              <a:rPr lang="ru-RU"/>
              <a:t>Открытый доступ</a:t>
            </a:r>
            <a:br>
              <a:rPr lang="en-US"/>
            </a:br>
            <a:r>
              <a:rPr lang="en-US"/>
              <a:t>Information: </a:t>
            </a:r>
            <a:r>
              <a:rPr lang="en-US" u="sng">
                <a:hlinkClick r:id="rId2" tooltip="http://www.ncbi.nlm.nih.gov/pmc/tools/openftlist/"/>
              </a:rPr>
              <a:t>http://www.ncbi.nlm.nih.gov/pmc/tools/openftlist/</a:t>
            </a:r>
            <a:br>
              <a:rPr lang="en-US"/>
            </a:br>
            <a:r>
              <a:rPr lang="en-US"/>
              <a:t>Archived files: </a:t>
            </a:r>
            <a:r>
              <a:rPr lang="en-US" u="sng">
                <a:hlinkClick r:id="rId3" tooltip="http://www.ncbi.nlm.nih.gov/pmc/tools/ftp/"/>
              </a:rPr>
              <a:t>http://www.ncbi.nlm.nih.gov/pmc/tools/ftp/#Data_Mining</a:t>
            </a:r>
            <a:endParaRPr lang="ru-RU"/>
          </a:p>
          <a:p>
            <a:pPr>
              <a:defRPr/>
            </a:pPr>
            <a:r>
              <a:rPr lang="en-US"/>
              <a:t> </a:t>
            </a:r>
            <a:r>
              <a:rPr lang="en-US" u="sng">
                <a:hlinkClick r:id="rId4" tooltip="https://www.ncbi.nlm.nih.gov/research/bionlp/APIs/BioC-PubMed/"/>
              </a:rPr>
              <a:t>https://www.ncbi.nlm.nih.gov/research/bionlp/APIs/BioC-PubMed/</a:t>
            </a:r>
            <a:r>
              <a:rPr lang="en-US"/>
              <a:t> </a:t>
            </a:r>
            <a:endParaRPr lang="ru-RU"/>
          </a:p>
          <a:p>
            <a:pPr>
              <a:defRPr/>
            </a:pPr>
            <a:r>
              <a:rPr lang="en-US" u="sng">
                <a:hlinkClick r:id="rId5" tooltip="https://www.ncbi.nlm.nih.gov/research/bionlp/APIs/BioC-PMC/"/>
              </a:rPr>
              <a:t>https://www.ncbi.nlm.nih.gov/research/bionlp/APIs/BioC-PMC/</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grpSp>
        <p:nvGrpSpPr>
          <p:cNvPr id="2" name="Group 101"/>
          <p:cNvGrpSpPr/>
          <p:nvPr/>
        </p:nvGrpSpPr>
        <p:grpSpPr bwMode="auto">
          <a:xfrm>
            <a:off x="6659563" y="3906838"/>
            <a:ext cx="1219200" cy="1827212"/>
            <a:chOff x="4195" y="2461"/>
            <a:chExt cx="768" cy="1151"/>
          </a:xfrm>
        </p:grpSpPr>
        <p:grpSp>
          <p:nvGrpSpPr>
            <p:cNvPr id="86033" name="Group 89"/>
            <p:cNvGrpSpPr/>
            <p:nvPr/>
          </p:nvGrpSpPr>
          <p:grpSpPr bwMode="auto">
            <a:xfrm>
              <a:off x="4195" y="2844"/>
              <a:ext cx="768" cy="768"/>
              <a:chOff x="672" y="1344"/>
              <a:chExt cx="768" cy="768"/>
            </a:xfrm>
          </p:grpSpPr>
          <p:sp>
            <p:nvSpPr>
              <p:cNvPr id="86035" name="Line 90"/>
              <p:cNvSpPr>
                <a:spLocks noChangeShapeType="1"/>
              </p:cNvSpPr>
              <p:nvPr/>
            </p:nvSpPr>
            <p:spPr bwMode="auto">
              <a:xfrm>
                <a:off x="672" y="1344"/>
                <a:ext cx="0" cy="768"/>
              </a:xfrm>
              <a:prstGeom prst="line">
                <a:avLst/>
              </a:prstGeom>
              <a:noFill/>
              <a:ln w="57150">
                <a:solidFill>
                  <a:schemeClr val="hlink"/>
                </a:solidFill>
                <a:round/>
                <a:headEnd/>
                <a:tailEnd/>
              </a:ln>
            </p:spPr>
            <p:txBody>
              <a:bodyPr wrap="none" anchor="ctr"/>
              <a:lstStyle/>
              <a:p>
                <a:pPr>
                  <a:defRPr/>
                </a:pPr>
                <a:endParaRPr lang="ru-RU"/>
              </a:p>
            </p:txBody>
          </p:sp>
          <p:sp>
            <p:nvSpPr>
              <p:cNvPr id="86036" name="Line 91"/>
              <p:cNvSpPr>
                <a:spLocks noChangeShapeType="1"/>
              </p:cNvSpPr>
              <p:nvPr/>
            </p:nvSpPr>
            <p:spPr bwMode="auto">
              <a:xfrm>
                <a:off x="1440" y="1344"/>
                <a:ext cx="0" cy="768"/>
              </a:xfrm>
              <a:prstGeom prst="line">
                <a:avLst/>
              </a:prstGeom>
              <a:noFill/>
              <a:ln w="57150">
                <a:solidFill>
                  <a:schemeClr val="hlink"/>
                </a:solidFill>
                <a:round/>
                <a:headEnd/>
                <a:tailEnd/>
              </a:ln>
            </p:spPr>
            <p:txBody>
              <a:bodyPr wrap="none" anchor="ctr"/>
              <a:lstStyle/>
              <a:p>
                <a:pPr>
                  <a:defRPr/>
                </a:pPr>
                <a:endParaRPr lang="ru-RU"/>
              </a:p>
            </p:txBody>
          </p:sp>
          <p:sp>
            <p:nvSpPr>
              <p:cNvPr id="86037" name="Line 92"/>
              <p:cNvSpPr>
                <a:spLocks noChangeShapeType="1"/>
              </p:cNvSpPr>
              <p:nvPr/>
            </p:nvSpPr>
            <p:spPr bwMode="auto">
              <a:xfrm>
                <a:off x="1056" y="2112"/>
                <a:ext cx="384" cy="0"/>
              </a:xfrm>
              <a:prstGeom prst="line">
                <a:avLst/>
              </a:prstGeom>
              <a:noFill/>
              <a:ln w="57150">
                <a:solidFill>
                  <a:schemeClr val="hlink"/>
                </a:solidFill>
                <a:round/>
                <a:headEnd/>
                <a:tailEnd/>
              </a:ln>
            </p:spPr>
            <p:txBody>
              <a:bodyPr wrap="none" anchor="ctr"/>
              <a:lstStyle/>
              <a:p>
                <a:pPr>
                  <a:defRPr/>
                </a:pPr>
                <a:endParaRPr lang="ru-RU"/>
              </a:p>
            </p:txBody>
          </p:sp>
          <p:sp>
            <p:nvSpPr>
              <p:cNvPr id="86038" name="Line 93"/>
              <p:cNvSpPr>
                <a:spLocks noChangeShapeType="1"/>
              </p:cNvSpPr>
              <p:nvPr/>
            </p:nvSpPr>
            <p:spPr bwMode="auto">
              <a:xfrm>
                <a:off x="672" y="1728"/>
                <a:ext cx="384" cy="0"/>
              </a:xfrm>
              <a:prstGeom prst="line">
                <a:avLst/>
              </a:prstGeom>
              <a:noFill/>
              <a:ln w="57150">
                <a:solidFill>
                  <a:schemeClr val="hlink"/>
                </a:solidFill>
                <a:round/>
                <a:headEnd/>
                <a:tailEnd/>
              </a:ln>
            </p:spPr>
            <p:txBody>
              <a:bodyPr wrap="none" anchor="ctr"/>
              <a:lstStyle/>
              <a:p>
                <a:pPr>
                  <a:defRPr/>
                </a:pPr>
                <a:endParaRPr lang="ru-RU"/>
              </a:p>
            </p:txBody>
          </p:sp>
          <p:sp>
            <p:nvSpPr>
              <p:cNvPr id="86039" name="Line 94"/>
              <p:cNvSpPr>
                <a:spLocks noChangeShapeType="1"/>
              </p:cNvSpPr>
              <p:nvPr/>
            </p:nvSpPr>
            <p:spPr bwMode="auto">
              <a:xfrm>
                <a:off x="672" y="1344"/>
                <a:ext cx="384" cy="0"/>
              </a:xfrm>
              <a:prstGeom prst="line">
                <a:avLst/>
              </a:prstGeom>
              <a:noFill/>
              <a:ln w="57150">
                <a:solidFill>
                  <a:schemeClr val="hlink"/>
                </a:solidFill>
                <a:round/>
                <a:headEnd/>
                <a:tailEnd/>
              </a:ln>
            </p:spPr>
            <p:txBody>
              <a:bodyPr wrap="none" anchor="ctr"/>
              <a:lstStyle/>
              <a:p>
                <a:pPr>
                  <a:defRPr/>
                </a:pPr>
                <a:endParaRPr lang="ru-RU"/>
              </a:p>
            </p:txBody>
          </p:sp>
          <p:sp>
            <p:nvSpPr>
              <p:cNvPr id="86040" name="Line 95"/>
              <p:cNvSpPr>
                <a:spLocks noChangeShapeType="1"/>
              </p:cNvSpPr>
              <p:nvPr/>
            </p:nvSpPr>
            <p:spPr bwMode="auto">
              <a:xfrm>
                <a:off x="672" y="2112"/>
                <a:ext cx="384" cy="0"/>
              </a:xfrm>
              <a:prstGeom prst="line">
                <a:avLst/>
              </a:prstGeom>
              <a:noFill/>
              <a:ln w="12700">
                <a:solidFill>
                  <a:schemeClr val="hlink"/>
                </a:solidFill>
                <a:round/>
                <a:headEnd/>
                <a:tailEnd/>
              </a:ln>
            </p:spPr>
            <p:txBody>
              <a:bodyPr wrap="none" anchor="ctr"/>
              <a:lstStyle/>
              <a:p>
                <a:pPr>
                  <a:defRPr/>
                </a:pPr>
                <a:endParaRPr lang="ru-RU"/>
              </a:p>
            </p:txBody>
          </p:sp>
          <p:sp>
            <p:nvSpPr>
              <p:cNvPr id="86041" name="Line 96"/>
              <p:cNvSpPr>
                <a:spLocks noChangeShapeType="1"/>
              </p:cNvSpPr>
              <p:nvPr/>
            </p:nvSpPr>
            <p:spPr bwMode="auto">
              <a:xfrm>
                <a:off x="1056" y="1728"/>
                <a:ext cx="384" cy="0"/>
              </a:xfrm>
              <a:prstGeom prst="line">
                <a:avLst/>
              </a:prstGeom>
              <a:noFill/>
              <a:ln w="12700">
                <a:solidFill>
                  <a:schemeClr val="hlink"/>
                </a:solidFill>
                <a:round/>
                <a:headEnd/>
                <a:tailEnd/>
              </a:ln>
            </p:spPr>
            <p:txBody>
              <a:bodyPr wrap="none" anchor="ctr"/>
              <a:lstStyle/>
              <a:p>
                <a:pPr>
                  <a:defRPr/>
                </a:pPr>
                <a:endParaRPr lang="ru-RU"/>
              </a:p>
            </p:txBody>
          </p:sp>
          <p:sp>
            <p:nvSpPr>
              <p:cNvPr id="86042" name="Line 97"/>
              <p:cNvSpPr>
                <a:spLocks noChangeShapeType="1"/>
              </p:cNvSpPr>
              <p:nvPr/>
            </p:nvSpPr>
            <p:spPr bwMode="auto">
              <a:xfrm>
                <a:off x="1056" y="1344"/>
                <a:ext cx="384" cy="0"/>
              </a:xfrm>
              <a:prstGeom prst="line">
                <a:avLst/>
              </a:prstGeom>
              <a:noFill/>
              <a:ln w="12700">
                <a:solidFill>
                  <a:schemeClr val="hlink"/>
                </a:solidFill>
                <a:round/>
                <a:headEnd/>
                <a:tailEnd/>
              </a:ln>
            </p:spPr>
            <p:txBody>
              <a:bodyPr wrap="none" anchor="ctr"/>
              <a:lstStyle/>
              <a:p>
                <a:pPr>
                  <a:defRPr/>
                </a:pPr>
                <a:endParaRPr lang="ru-RU"/>
              </a:p>
            </p:txBody>
          </p:sp>
          <p:sp>
            <p:nvSpPr>
              <p:cNvPr id="86043" name="Line 98"/>
              <p:cNvSpPr>
                <a:spLocks noChangeShapeType="1"/>
              </p:cNvSpPr>
              <p:nvPr/>
            </p:nvSpPr>
            <p:spPr bwMode="auto">
              <a:xfrm flipV="1">
                <a:off x="1056" y="1344"/>
                <a:ext cx="0" cy="384"/>
              </a:xfrm>
              <a:prstGeom prst="line">
                <a:avLst/>
              </a:prstGeom>
              <a:noFill/>
              <a:ln w="57150">
                <a:solidFill>
                  <a:schemeClr val="hlink"/>
                </a:solidFill>
                <a:round/>
                <a:headEnd/>
                <a:tailEnd/>
              </a:ln>
            </p:spPr>
            <p:txBody>
              <a:bodyPr wrap="none" anchor="ctr"/>
              <a:lstStyle/>
              <a:p>
                <a:pPr>
                  <a:defRPr/>
                </a:pPr>
                <a:endParaRPr lang="ru-RU"/>
              </a:p>
            </p:txBody>
          </p:sp>
          <p:sp>
            <p:nvSpPr>
              <p:cNvPr id="86044" name="Line 99"/>
              <p:cNvSpPr>
                <a:spLocks noChangeShapeType="1"/>
              </p:cNvSpPr>
              <p:nvPr/>
            </p:nvSpPr>
            <p:spPr bwMode="auto">
              <a:xfrm flipV="1">
                <a:off x="1056" y="1728"/>
                <a:ext cx="0" cy="384"/>
              </a:xfrm>
              <a:prstGeom prst="line">
                <a:avLst/>
              </a:prstGeom>
              <a:noFill/>
              <a:ln w="12700">
                <a:solidFill>
                  <a:schemeClr val="hlink"/>
                </a:solidFill>
                <a:round/>
                <a:headEnd/>
                <a:tailEnd/>
              </a:ln>
            </p:spPr>
            <p:txBody>
              <a:bodyPr wrap="none" anchor="ctr"/>
              <a:lstStyle/>
              <a:p>
                <a:pPr>
                  <a:defRPr/>
                </a:pPr>
                <a:endParaRPr lang="ru-RU"/>
              </a:p>
            </p:txBody>
          </p:sp>
        </p:grpSp>
        <p:sp>
          <p:nvSpPr>
            <p:cNvPr id="86034" name="Text Box 100"/>
            <p:cNvSpPr txBox="1">
              <a:spLocks noChangeArrowheads="1"/>
            </p:cNvSpPr>
            <p:nvPr/>
          </p:nvSpPr>
          <p:spPr bwMode="auto">
            <a:xfrm>
              <a:off x="4233" y="2461"/>
              <a:ext cx="654" cy="288"/>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sz="2400"/>
                <a:t>ребра</a:t>
              </a:r>
              <a:endParaRPr lang="en-US" sz="2400"/>
            </a:p>
          </p:txBody>
        </p:sp>
      </p:grpSp>
      <p:sp>
        <p:nvSpPr>
          <p:cNvPr id="154626" name="Rectangle 2"/>
          <p:cNvSpPr>
            <a:spLocks noChangeArrowheads="1" noGrp="1" noRot="1"/>
          </p:cNvSpPr>
          <p:nvPr>
            <p:ph type="title"/>
          </p:nvPr>
        </p:nvSpPr>
        <p:spPr bwMode="auto"/>
        <p:txBody>
          <a:bodyPr/>
          <a:lstStyle/>
          <a:p>
            <a:pPr>
              <a:defRPr/>
            </a:pPr>
            <a:r>
              <a:rPr lang="ru-RU"/>
              <a:t>Граф и изображение</a:t>
            </a:r>
            <a:endParaRPr/>
          </a:p>
        </p:txBody>
      </p:sp>
      <p:sp>
        <p:nvSpPr>
          <p:cNvPr id="154627" name="Rectangle 3"/>
          <p:cNvSpPr>
            <a:spLocks noChangeArrowheads="1" noGrp="1"/>
          </p:cNvSpPr>
          <p:nvPr>
            <p:ph type="body" idx="1"/>
          </p:nvPr>
        </p:nvSpPr>
        <p:spPr bwMode="auto">
          <a:xfrm>
            <a:off x="457200" y="1600200"/>
            <a:ext cx="8075613" cy="4781550"/>
          </a:xfrm>
        </p:spPr>
        <p:txBody>
          <a:bodyPr/>
          <a:lstStyle/>
          <a:p>
            <a:pPr>
              <a:defRPr/>
            </a:pPr>
            <a:r>
              <a:rPr lang="ru-RU" sz="2400"/>
              <a:t>Изображение превращается во взвешенный неориентированный граф</a:t>
            </a:r>
            <a:endParaRPr/>
          </a:p>
          <a:p>
            <a:pPr lvl="1">
              <a:defRPr/>
            </a:pPr>
            <a:r>
              <a:rPr lang="ru-RU" sz="2000"/>
              <a:t>Пиксели – вершины графа</a:t>
            </a:r>
            <a:endParaRPr/>
          </a:p>
          <a:p>
            <a:pPr lvl="1">
              <a:defRPr/>
            </a:pPr>
            <a:r>
              <a:rPr lang="ru-RU" sz="2000"/>
              <a:t>Ребра – связи между соседними пикселями</a:t>
            </a:r>
            <a:endParaRPr/>
          </a:p>
          <a:p>
            <a:pPr lvl="1">
              <a:defRPr/>
            </a:pPr>
            <a:r>
              <a:rPr lang="ru-RU" sz="2000"/>
              <a:t>Вес ребер пропорционален «похожести» пикселей</a:t>
            </a:r>
            <a:endParaRPr/>
          </a:p>
        </p:txBody>
      </p:sp>
      <p:pic>
        <p:nvPicPr>
          <p:cNvPr id="86021" name="Picture 73" descr="pic1"/>
          <p:cNvPicPr>
            <a:picLocks noChangeAspect="1" noChangeArrowheads="1"/>
          </p:cNvPicPr>
          <p:nvPr/>
        </p:nvPicPr>
        <p:blipFill>
          <a:blip r:embed="rId2"/>
          <a:stretch/>
        </p:blipFill>
        <p:spPr bwMode="auto">
          <a:xfrm>
            <a:off x="3348038" y="4219575"/>
            <a:ext cx="1981200" cy="1946275"/>
          </a:xfrm>
          <a:prstGeom prst="rect">
            <a:avLst/>
          </a:prstGeom>
          <a:noFill/>
          <a:ln>
            <a:noFill/>
          </a:ln>
        </p:spPr>
      </p:pic>
      <p:grpSp>
        <p:nvGrpSpPr>
          <p:cNvPr id="4" name="Group 74"/>
          <p:cNvGrpSpPr/>
          <p:nvPr/>
        </p:nvGrpSpPr>
        <p:grpSpPr bwMode="auto">
          <a:xfrm>
            <a:off x="6503988" y="4365625"/>
            <a:ext cx="1524000" cy="1524000"/>
            <a:chOff x="576" y="1248"/>
            <a:chExt cx="960" cy="960"/>
          </a:xfrm>
        </p:grpSpPr>
        <p:sp>
          <p:nvSpPr>
            <p:cNvPr id="86024" name="Oval 75"/>
            <p:cNvSpPr>
              <a:spLocks noChangeArrowheads="1"/>
            </p:cNvSpPr>
            <p:nvPr/>
          </p:nvSpPr>
          <p:spPr bwMode="auto">
            <a:xfrm>
              <a:off x="576" y="1248"/>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25" name="Oval 76"/>
            <p:cNvSpPr>
              <a:spLocks noChangeArrowheads="1"/>
            </p:cNvSpPr>
            <p:nvPr/>
          </p:nvSpPr>
          <p:spPr bwMode="auto">
            <a:xfrm>
              <a:off x="576" y="1632"/>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26" name="Oval 77"/>
            <p:cNvSpPr>
              <a:spLocks noChangeArrowheads="1"/>
            </p:cNvSpPr>
            <p:nvPr/>
          </p:nvSpPr>
          <p:spPr bwMode="auto">
            <a:xfrm>
              <a:off x="576" y="2016"/>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27" name="Oval 78"/>
            <p:cNvSpPr>
              <a:spLocks noChangeArrowheads="1"/>
            </p:cNvSpPr>
            <p:nvPr/>
          </p:nvSpPr>
          <p:spPr bwMode="auto">
            <a:xfrm>
              <a:off x="960" y="1248"/>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28" name="Oval 79"/>
            <p:cNvSpPr>
              <a:spLocks noChangeArrowheads="1"/>
            </p:cNvSpPr>
            <p:nvPr/>
          </p:nvSpPr>
          <p:spPr bwMode="auto">
            <a:xfrm>
              <a:off x="960" y="1632"/>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29" name="Oval 80"/>
            <p:cNvSpPr>
              <a:spLocks noChangeArrowheads="1"/>
            </p:cNvSpPr>
            <p:nvPr/>
          </p:nvSpPr>
          <p:spPr bwMode="auto">
            <a:xfrm>
              <a:off x="960" y="2016"/>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30" name="Oval 81"/>
            <p:cNvSpPr>
              <a:spLocks noChangeArrowheads="1"/>
            </p:cNvSpPr>
            <p:nvPr/>
          </p:nvSpPr>
          <p:spPr bwMode="auto">
            <a:xfrm>
              <a:off x="1344" y="1248"/>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31" name="Oval 82"/>
            <p:cNvSpPr>
              <a:spLocks noChangeArrowheads="1"/>
            </p:cNvSpPr>
            <p:nvPr/>
          </p:nvSpPr>
          <p:spPr bwMode="auto">
            <a:xfrm>
              <a:off x="1344" y="1632"/>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86032" name="Oval 83"/>
            <p:cNvSpPr>
              <a:spLocks noChangeArrowheads="1"/>
            </p:cNvSpPr>
            <p:nvPr/>
          </p:nvSpPr>
          <p:spPr bwMode="auto">
            <a:xfrm>
              <a:off x="1344" y="2016"/>
              <a:ext cx="192" cy="192"/>
            </a:xfrm>
            <a:prstGeom prst="ellipse">
              <a:avLst/>
            </a:prstGeom>
            <a:solidFill>
              <a:schemeClr val="bg2"/>
            </a:solidFill>
            <a:ln w="38100">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154708" name="AutoShape 84"/>
          <p:cNvSpPr>
            <a:spLocks noChangeArrowheads="1"/>
          </p:cNvSpPr>
          <p:nvPr/>
        </p:nvSpPr>
        <p:spPr bwMode="auto">
          <a:xfrm>
            <a:off x="5627688" y="4941888"/>
            <a:ext cx="457200" cy="457200"/>
          </a:xfrm>
          <a:prstGeom prst="rightArrow">
            <a:avLst>
              <a:gd name="adj1" fmla="val 50000"/>
              <a:gd name="adj2" fmla="val 25000"/>
            </a:avLst>
          </a:prstGeom>
          <a:solidFill>
            <a:srgbClr val="99FFCC"/>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708"/>
                                        </p:tgtEl>
                                        <p:attrNameLst>
                                          <p:attrName>style.visibility</p:attrName>
                                        </p:attrNameLst>
                                      </p:cBhvr>
                                      <p:to>
                                        <p:strVal val="visible"/>
                                      </p:to>
                                    </p:set>
                                    <p:animEffect transition="in" filter="wipe(left)">
                                      <p:cBhvr>
                                        <p:cTn id="7" dur="500"/>
                                        <p:tgtEl>
                                          <p:spTgt spid="15470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6978" name="Rectangle 2"/>
          <p:cNvSpPr>
            <a:spLocks noChangeArrowheads="1" noGrp="1" noRot="1"/>
          </p:cNvSpPr>
          <p:nvPr>
            <p:ph type="title"/>
          </p:nvPr>
        </p:nvSpPr>
        <p:spPr bwMode="auto"/>
        <p:txBody>
          <a:bodyPr/>
          <a:lstStyle/>
          <a:p>
            <a:pPr>
              <a:defRPr/>
            </a:pPr>
            <a:r>
              <a:rPr lang="ru-RU" sz="3600"/>
              <a:t>Критерии «похожести» пикселей</a:t>
            </a:r>
            <a:endParaRPr lang="tr-TR" sz="3600"/>
          </a:p>
        </p:txBody>
      </p:sp>
      <p:sp>
        <p:nvSpPr>
          <p:cNvPr id="126979" name="Rectangle 3"/>
          <p:cNvSpPr>
            <a:spLocks noChangeArrowheads="1" noGrp="1"/>
          </p:cNvSpPr>
          <p:nvPr>
            <p:ph type="body" sz="half" idx="1"/>
          </p:nvPr>
        </p:nvSpPr>
        <p:spPr bwMode="auto">
          <a:xfrm>
            <a:off x="685800" y="1557337"/>
            <a:ext cx="3671888" cy="4872037"/>
          </a:xfrm>
        </p:spPr>
        <p:txBody>
          <a:bodyPr/>
          <a:lstStyle/>
          <a:p>
            <a:pPr>
              <a:defRPr/>
            </a:pPr>
            <a:r>
              <a:rPr lang="ru-RU" sz="2800"/>
              <a:t>По расстоянию</a:t>
            </a:r>
            <a:endParaRPr lang="tr-TR" sz="2800"/>
          </a:p>
          <a:p>
            <a:pPr>
              <a:buFont typeface="Wingdings"/>
              <a:buNone/>
              <a:defRPr/>
            </a:pPr>
            <a:endParaRPr lang="tr-TR" sz="2800"/>
          </a:p>
          <a:p>
            <a:pPr>
              <a:defRPr/>
            </a:pPr>
            <a:r>
              <a:rPr lang="ru-RU" sz="2800"/>
              <a:t>По яркости</a:t>
            </a:r>
            <a:endParaRPr lang="tr-TR" sz="2800"/>
          </a:p>
          <a:p>
            <a:pPr>
              <a:buFont typeface="Wingdings"/>
              <a:buNone/>
              <a:defRPr/>
            </a:pPr>
            <a:endParaRPr lang="tr-TR" sz="2800"/>
          </a:p>
          <a:p>
            <a:pPr>
              <a:defRPr/>
            </a:pPr>
            <a:r>
              <a:rPr lang="ru-RU" sz="2800"/>
              <a:t>По цвету</a:t>
            </a:r>
            <a:endParaRPr lang="tr-TR" sz="2800"/>
          </a:p>
          <a:p>
            <a:pPr>
              <a:buFont typeface="Wingdings"/>
              <a:buNone/>
              <a:defRPr/>
            </a:pPr>
            <a:endParaRPr lang="tr-TR" sz="2800"/>
          </a:p>
          <a:p>
            <a:pPr>
              <a:defRPr/>
            </a:pPr>
            <a:r>
              <a:rPr lang="ru-RU" sz="2800"/>
              <a:t>По текстуре</a:t>
            </a:r>
            <a:r>
              <a:rPr lang="tr-TR" sz="2800"/>
              <a:t>	</a:t>
            </a:r>
            <a:endParaRPr/>
          </a:p>
        </p:txBody>
      </p:sp>
      <p:pic>
        <p:nvPicPr>
          <p:cNvPr id="87044" name="Picture 4"/>
          <p:cNvPicPr>
            <a:picLocks noChangeAspect="1" noChangeArrowheads="1"/>
          </p:cNvPicPr>
          <p:nvPr>
            <p:ph sz="quarter" idx="2"/>
          </p:nvPr>
        </p:nvPicPr>
        <p:blipFill>
          <a:blip r:embed="rId2"/>
          <a:stretch/>
        </p:blipFill>
        <p:spPr bwMode="auto">
          <a:xfrm>
            <a:off x="4494213" y="1628775"/>
            <a:ext cx="4037012" cy="534988"/>
          </a:xfrm>
          <a:prstGeom prst="rect">
            <a:avLst/>
          </a:prstGeom>
          <a:noFill/>
        </p:spPr>
      </p:pic>
      <p:pic>
        <p:nvPicPr>
          <p:cNvPr id="87045" name="Picture 5"/>
          <p:cNvPicPr>
            <a:picLocks noChangeAspect="1" noChangeArrowheads="1"/>
          </p:cNvPicPr>
          <p:nvPr>
            <p:ph sz="quarter" idx="3"/>
          </p:nvPr>
        </p:nvPicPr>
        <p:blipFill>
          <a:blip r:embed="rId3"/>
          <a:stretch/>
        </p:blipFill>
        <p:spPr bwMode="auto">
          <a:xfrm>
            <a:off x="4494213" y="2708275"/>
            <a:ext cx="4037012" cy="479425"/>
          </a:xfrm>
          <a:prstGeom prst="rect">
            <a:avLst/>
          </a:prstGeom>
          <a:noFill/>
        </p:spPr>
      </p:pic>
      <p:pic>
        <p:nvPicPr>
          <p:cNvPr id="87046" name="Picture 6"/>
          <p:cNvPicPr>
            <a:picLocks noChangeAspect="1" noChangeArrowheads="1"/>
          </p:cNvPicPr>
          <p:nvPr/>
        </p:nvPicPr>
        <p:blipFill>
          <a:blip r:embed="rId4"/>
          <a:stretch/>
        </p:blipFill>
        <p:spPr bwMode="auto">
          <a:xfrm>
            <a:off x="3924300" y="3716338"/>
            <a:ext cx="4405313" cy="493712"/>
          </a:xfrm>
          <a:prstGeom prst="rect">
            <a:avLst/>
          </a:prstGeom>
          <a:noFill/>
          <a:ln>
            <a:noFill/>
          </a:ln>
        </p:spPr>
      </p:pic>
      <p:pic>
        <p:nvPicPr>
          <p:cNvPr id="87047" name="Picture 7"/>
          <p:cNvPicPr>
            <a:picLocks noChangeAspect="1" noChangeArrowheads="1"/>
          </p:cNvPicPr>
          <p:nvPr/>
        </p:nvPicPr>
        <p:blipFill>
          <a:blip r:embed="rId5"/>
          <a:stretch/>
        </p:blipFill>
        <p:spPr bwMode="auto">
          <a:xfrm>
            <a:off x="3708400" y="4738688"/>
            <a:ext cx="4519613" cy="417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931" name="Rectangle 3"/>
          <p:cNvSpPr>
            <a:spLocks noChangeArrowheads="1" noGrp="1"/>
          </p:cNvSpPr>
          <p:nvPr>
            <p:ph type="body" idx="1"/>
          </p:nvPr>
        </p:nvSpPr>
        <p:spPr bwMode="auto">
          <a:xfrm>
            <a:off x="519113" y="1773238"/>
            <a:ext cx="8229600" cy="3459162"/>
          </a:xfrm>
        </p:spPr>
        <p:txBody>
          <a:bodyPr/>
          <a:lstStyle/>
          <a:p>
            <a:pPr>
              <a:defRPr/>
            </a:pPr>
            <a:r>
              <a:rPr lang="ru-RU" sz="2800"/>
              <a:t>Создать граф</a:t>
            </a:r>
            <a:endParaRPr lang="tr-TR" sz="2800"/>
          </a:p>
          <a:p>
            <a:pPr>
              <a:defRPr/>
            </a:pPr>
            <a:r>
              <a:rPr lang="ru-RU" sz="2800"/>
              <a:t>Разрезать граф</a:t>
            </a:r>
            <a:endParaRPr lang="tr-TR" sz="2800"/>
          </a:p>
          <a:p>
            <a:pPr>
              <a:defRPr/>
            </a:pPr>
            <a:r>
              <a:rPr lang="ru-RU" sz="2800"/>
              <a:t>Каждую связную компоненту после разреза рассматривать как отдельную область</a:t>
            </a:r>
            <a:endParaRPr lang="tr-TR" sz="2800"/>
          </a:p>
        </p:txBody>
      </p:sp>
      <p:sp>
        <p:nvSpPr>
          <p:cNvPr id="124932" name="Rectangle 4"/>
          <p:cNvSpPr>
            <a:spLocks noChangeArrowheads="1" noRot="1"/>
          </p:cNvSpPr>
          <p:nvPr/>
        </p:nvSpPr>
        <p:spPr bwMode="auto">
          <a:xfrm>
            <a:off x="323850" y="274638"/>
            <a:ext cx="7416800" cy="1143000"/>
          </a:xfrm>
          <a:prstGeom prst="rect">
            <a:avLst/>
          </a:prstGeom>
          <a:noFill/>
          <a:ln w="9525">
            <a:noFill/>
            <a:miter lim="800000"/>
            <a:headEnd/>
            <a:tailEnd/>
          </a:ln>
          <a:effectLst/>
        </p:spPr>
        <p:txBody>
          <a:bodyPr anchor="ctr"/>
          <a:lstStyle/>
          <a:p>
            <a:pPr>
              <a:defRPr/>
            </a:pPr>
            <a:r>
              <a:rPr lang="ru-RU" sz="3600" b="1">
                <a:solidFill>
                  <a:schemeClr val="tx2"/>
                </a:solidFill>
                <a:latin typeface="Arial"/>
              </a:rPr>
              <a:t>Сегментация с помощью разрезов графа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9746" name="Rectangle 2"/>
          <p:cNvSpPr>
            <a:spLocks noChangeArrowheads="1" noGrp="1" noRot="1"/>
          </p:cNvSpPr>
          <p:nvPr>
            <p:ph type="title"/>
          </p:nvPr>
        </p:nvSpPr>
        <p:spPr bwMode="auto"/>
        <p:txBody>
          <a:bodyPr/>
          <a:lstStyle/>
          <a:p>
            <a:pPr>
              <a:defRPr/>
            </a:pPr>
            <a:r>
              <a:rPr lang="ru-RU"/>
              <a:t>Разрез графа</a:t>
            </a:r>
            <a:endParaRPr lang="en-US"/>
          </a:p>
        </p:txBody>
      </p:sp>
      <p:sp>
        <p:nvSpPr>
          <p:cNvPr id="159747" name="Rectangle 3"/>
          <p:cNvSpPr>
            <a:spLocks noChangeArrowheads="1" noGrp="1"/>
          </p:cNvSpPr>
          <p:nvPr>
            <p:ph type="body" idx="1"/>
          </p:nvPr>
        </p:nvSpPr>
        <p:spPr bwMode="auto"/>
        <p:txBody>
          <a:bodyPr/>
          <a:lstStyle/>
          <a:p>
            <a:pPr>
              <a:defRPr/>
            </a:pPr>
            <a:r>
              <a:rPr lang="ru-RU"/>
              <a:t>Разрез графа превращает граф в два несвязанных друг с другом подграфа</a:t>
            </a:r>
            <a:endParaRPr lang="en-US">
              <a:cs typeface="Arial"/>
            </a:endParaRPr>
          </a:p>
        </p:txBody>
      </p:sp>
      <p:pic>
        <p:nvPicPr>
          <p:cNvPr id="89092" name="Picture 6" descr="cut"/>
          <p:cNvPicPr>
            <a:picLocks noChangeAspect="1" noChangeArrowheads="1"/>
          </p:cNvPicPr>
          <p:nvPr/>
        </p:nvPicPr>
        <p:blipFill>
          <a:blip r:embed="rId3"/>
          <a:stretch/>
        </p:blipFill>
        <p:spPr bwMode="auto">
          <a:xfrm>
            <a:off x="2411413" y="3136900"/>
            <a:ext cx="3933824" cy="2524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7698" name="Rectangle 2"/>
          <p:cNvSpPr>
            <a:spLocks noChangeArrowheads="1" noGrp="1" noRot="1"/>
          </p:cNvSpPr>
          <p:nvPr>
            <p:ph type="title"/>
          </p:nvPr>
        </p:nvSpPr>
        <p:spPr bwMode="auto"/>
        <p:txBody>
          <a:bodyPr/>
          <a:lstStyle/>
          <a:p>
            <a:pPr>
              <a:defRPr/>
            </a:pPr>
            <a:r>
              <a:rPr lang="ru-RU"/>
              <a:t>Разрез графа</a:t>
            </a:r>
            <a:endParaRPr lang="en-US"/>
          </a:p>
        </p:txBody>
      </p:sp>
      <p:sp>
        <p:nvSpPr>
          <p:cNvPr id="157699" name="Rectangle 3"/>
          <p:cNvSpPr>
            <a:spLocks noChangeArrowheads="1" noGrp="1"/>
          </p:cNvSpPr>
          <p:nvPr>
            <p:ph type="body" idx="1"/>
          </p:nvPr>
        </p:nvSpPr>
        <p:spPr bwMode="auto"/>
        <p:txBody>
          <a:bodyPr/>
          <a:lstStyle/>
          <a:p>
            <a:pPr>
              <a:lnSpc>
                <a:spcPct val="90000"/>
              </a:lnSpc>
              <a:defRPr/>
            </a:pPr>
            <a:r>
              <a:rPr lang="en-US"/>
              <a:t>G=(V,E)</a:t>
            </a:r>
            <a:endParaRPr/>
          </a:p>
          <a:p>
            <a:pPr lvl="1">
              <a:lnSpc>
                <a:spcPct val="90000"/>
              </a:lnSpc>
              <a:defRPr/>
            </a:pPr>
            <a:r>
              <a:rPr lang="ru-RU"/>
              <a:t>Непересекающиеся подмножества вершин</a:t>
            </a:r>
            <a:r>
              <a:rPr lang="en-US"/>
              <a:t> A </a:t>
            </a:r>
            <a:r>
              <a:rPr lang="ru-RU"/>
              <a:t>и</a:t>
            </a:r>
            <a:r>
              <a:rPr lang="en-US"/>
              <a:t> B </a:t>
            </a:r>
            <a:r>
              <a:rPr lang="ru-RU"/>
              <a:t>из</a:t>
            </a:r>
            <a:r>
              <a:rPr lang="en-US"/>
              <a:t> V</a:t>
            </a:r>
            <a:endParaRPr lang="ru-RU"/>
          </a:p>
          <a:p>
            <a:pPr lvl="1">
              <a:lnSpc>
                <a:spcPct val="90000"/>
              </a:lnSpc>
              <a:defRPr/>
            </a:pPr>
            <a:r>
              <a:rPr lang="ru-RU"/>
              <a:t>Удаляем все ребра, связывающие </a:t>
            </a:r>
            <a:r>
              <a:rPr lang="en-US"/>
              <a:t>A </a:t>
            </a:r>
            <a:r>
              <a:rPr lang="ru-RU"/>
              <a:t>и </a:t>
            </a:r>
            <a:r>
              <a:rPr lang="en-US"/>
              <a:t>B</a:t>
            </a:r>
            <a:endParaRPr/>
          </a:p>
          <a:p>
            <a:pPr>
              <a:lnSpc>
                <a:spcPct val="90000"/>
              </a:lnSpc>
              <a:buFont typeface="Wingdings"/>
              <a:buNone/>
              <a:defRPr/>
            </a:pPr>
            <a:r>
              <a:rPr lang="en-US"/>
              <a:t>		</a:t>
            </a:r>
            <a:endParaRPr/>
          </a:p>
          <a:p>
            <a:pPr>
              <a:lnSpc>
                <a:spcPct val="90000"/>
              </a:lnSpc>
              <a:buFont typeface="Wingdings"/>
              <a:buNone/>
              <a:defRPr/>
            </a:pPr>
            <a:endParaRPr lang="en-US">
              <a:cs typeface="Arial"/>
            </a:endParaRPr>
          </a:p>
          <a:p>
            <a:pPr>
              <a:lnSpc>
                <a:spcPct val="90000"/>
              </a:lnSpc>
              <a:buFont typeface="Wingdings"/>
              <a:buNone/>
              <a:defRPr/>
            </a:pPr>
            <a:endParaRPr lang="en-US">
              <a:cs typeface="Arial"/>
            </a:endParaRPr>
          </a:p>
          <a:p>
            <a:pPr>
              <a:lnSpc>
                <a:spcPct val="90000"/>
              </a:lnSpc>
              <a:buFont typeface="Wingdings"/>
              <a:buNone/>
              <a:defRPr/>
            </a:pPr>
            <a:r>
              <a:rPr lang="en-US">
                <a:cs typeface="Arial"/>
              </a:rPr>
              <a:t>	Cut(A,B) </a:t>
            </a:r>
            <a:r>
              <a:rPr lang="ru-RU">
                <a:cs typeface="Arial"/>
              </a:rPr>
              <a:t>– мера «силы связности» множеств </a:t>
            </a:r>
            <a:r>
              <a:rPr lang="en-US">
                <a:cs typeface="Arial"/>
              </a:rPr>
              <a:t>A </a:t>
            </a:r>
            <a:r>
              <a:rPr lang="ru-RU">
                <a:cs typeface="Arial"/>
              </a:rPr>
              <a:t>и </a:t>
            </a:r>
            <a:r>
              <a:rPr lang="en-US">
                <a:cs typeface="Arial"/>
              </a:rPr>
              <a:t>B</a:t>
            </a:r>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590800" y="3754438"/>
          <a:ext cx="3429000" cy="827087"/>
        </p:xfrm>
        <a:graphic>
          <a:graphicData uri="http://schemas.openxmlformats.org/presentationml/2006/ole">
            <p:oleObj name="oleObj" r:id="rId4" imgW="1466850" imgH="342265" progId="Equation.3">
              <p:embed/>
              <p:pic>
                <p:nvPicPr>
                  <p:cNvPr id="305172" name=""/>
                  <p:cNvPicPr/>
                  <p:nvPr/>
                </p:nvPicPr>
                <p:blipFill>
                  <a:blip r:embed="rId3"/>
                  <a:stretch/>
                </p:blipFill>
                <p:spPr bwMode="auto">
                  <a:xfrm>
                    <a:off x="2590800" y="3754438"/>
                    <a:ext cx="3429000" cy="82708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1794" name="Rectangle 2"/>
          <p:cNvSpPr>
            <a:spLocks noChangeArrowheads="1" noGrp="1" noRot="1"/>
          </p:cNvSpPr>
          <p:nvPr>
            <p:ph type="title"/>
          </p:nvPr>
        </p:nvSpPr>
        <p:spPr bwMode="auto"/>
        <p:txBody>
          <a:bodyPr/>
          <a:lstStyle/>
          <a:p>
            <a:pPr>
              <a:defRPr/>
            </a:pPr>
            <a:r>
              <a:rPr lang="ru-RU"/>
              <a:t>Разрез графа</a:t>
            </a:r>
            <a:endParaRPr lang="en-US"/>
          </a:p>
        </p:txBody>
      </p:sp>
      <p:sp>
        <p:nvSpPr>
          <p:cNvPr id="161795" name="Rectangle 3"/>
          <p:cNvSpPr>
            <a:spLocks noChangeArrowheads="1" noGrp="1"/>
          </p:cNvSpPr>
          <p:nvPr>
            <p:ph type="body" idx="1"/>
          </p:nvPr>
        </p:nvSpPr>
        <p:spPr bwMode="auto"/>
        <p:txBody>
          <a:bodyPr/>
          <a:lstStyle/>
          <a:p>
            <a:pPr>
              <a:defRPr/>
            </a:pPr>
            <a:r>
              <a:rPr lang="en-US" sz="2800"/>
              <a:t>Если </a:t>
            </a:r>
            <a:r>
              <a:rPr lang="ru-RU" sz="2800"/>
              <a:t>множества </a:t>
            </a:r>
            <a:r>
              <a:rPr lang="en-US" sz="2800"/>
              <a:t>A </a:t>
            </a:r>
            <a:r>
              <a:rPr lang="ru-RU" sz="2800"/>
              <a:t>и </a:t>
            </a:r>
            <a:r>
              <a:rPr lang="en-US" sz="2800"/>
              <a:t>B не </a:t>
            </a:r>
            <a:r>
              <a:rPr lang="ru-RU" sz="2800"/>
              <a:t>заданы заранее – разрезать граф можно по-разному:</a:t>
            </a:r>
            <a:endParaRPr lang="en-US" sz="2800"/>
          </a:p>
          <a:p>
            <a:pPr lvl="1">
              <a:defRPr/>
            </a:pPr>
            <a:r>
              <a:rPr lang="ru-RU" sz="2400" b="1"/>
              <a:t>Минимальный разрез</a:t>
            </a:r>
            <a:r>
              <a:rPr lang="ru-RU" sz="2400"/>
              <a:t> – разрез, превращающий граф в несвязный, с минимальной суммой весов удаленных ребер </a:t>
            </a:r>
            <a:endParaRPr lang="en-US" sz="2400"/>
          </a:p>
          <a:p>
            <a:pPr>
              <a:buFont typeface="Wingdings"/>
              <a:buNone/>
              <a:defRPr/>
            </a:pPr>
            <a:endParaRPr lang="en-US" sz="2800"/>
          </a:p>
        </p:txBody>
      </p:sp>
      <p:pic>
        <p:nvPicPr>
          <p:cNvPr id="10245" name="Picture 5" descr="cut2"/>
          <p:cNvPicPr>
            <a:picLocks noChangeAspect="1" noChangeArrowheads="1"/>
          </p:cNvPicPr>
          <p:nvPr/>
        </p:nvPicPr>
        <p:blipFill>
          <a:blip r:embed="rId3"/>
          <a:stretch/>
        </p:blipFill>
        <p:spPr bwMode="auto">
          <a:xfrm>
            <a:off x="1258888" y="3860800"/>
            <a:ext cx="2736850" cy="2592388"/>
          </a:xfrm>
          <a:prstGeom prst="rect">
            <a:avLst/>
          </a:prstGeom>
          <a:noFill/>
          <a:ln w="9525">
            <a:solidFill>
              <a:schemeClr val="tx1"/>
            </a:solidFill>
            <a:miter lim="800000"/>
            <a:headEnd/>
            <a:tailEnd/>
          </a:ln>
        </p:spPr>
      </p:pic>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003800" y="4581525"/>
          <a:ext cx="3429000" cy="827088"/>
        </p:xfrm>
        <a:graphic>
          <a:graphicData uri="http://schemas.openxmlformats.org/presentationml/2006/ole">
            <p:oleObj name="oleObj" r:id="rId5" imgW="1466850" imgH="342265" progId="Equation.3">
              <p:embed/>
              <p:pic>
                <p:nvPicPr>
                  <p:cNvPr id="305173" name=""/>
                  <p:cNvPicPr/>
                  <p:nvPr/>
                </p:nvPicPr>
                <p:blipFill>
                  <a:blip r:embed="rId4"/>
                  <a:stretch/>
                </p:blipFill>
                <p:spPr bwMode="auto">
                  <a:xfrm>
                    <a:off x="5003800" y="4581525"/>
                    <a:ext cx="3429000" cy="82708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6194" name="Rectangle 2"/>
          <p:cNvSpPr>
            <a:spLocks noChangeArrowheads="1" noGrp="1" noRot="1"/>
          </p:cNvSpPr>
          <p:nvPr>
            <p:ph type="title"/>
          </p:nvPr>
        </p:nvSpPr>
        <p:spPr bwMode="auto"/>
        <p:txBody>
          <a:bodyPr>
            <a:normAutofit fontScale="90000"/>
          </a:bodyPr>
          <a:lstStyle/>
          <a:p>
            <a:pPr>
              <a:defRPr/>
            </a:pPr>
            <a:r>
              <a:rPr lang="ru-RU" sz="3200"/>
              <a:t>Минимальный разрез хорош </a:t>
            </a:r>
            <a:br>
              <a:rPr lang="ru-RU" sz="3200"/>
            </a:br>
            <a:r>
              <a:rPr lang="ru-RU" sz="3200"/>
              <a:t>не всегда</a:t>
            </a:r>
            <a:endParaRPr lang="tr-TR" sz="3200"/>
          </a:p>
        </p:txBody>
      </p:sp>
      <p:pic>
        <p:nvPicPr>
          <p:cNvPr id="90115" name="Picture 3"/>
          <p:cNvPicPr>
            <a:picLocks noChangeAspect="1" noChangeArrowheads="1"/>
          </p:cNvPicPr>
          <p:nvPr>
            <p:ph idx="1"/>
          </p:nvPr>
        </p:nvPicPr>
        <p:blipFill>
          <a:blip r:embed="rId2"/>
          <a:stretch/>
        </p:blipFill>
        <p:spPr bwMode="auto">
          <a:xfrm>
            <a:off x="1187450" y="2636838"/>
            <a:ext cx="6586538" cy="3757612"/>
          </a:xfrm>
          <a:prstGeom prst="rect">
            <a:avLst/>
          </a:prstGeom>
          <a:noFill/>
        </p:spPr>
      </p:pic>
      <p:sp>
        <p:nvSpPr>
          <p:cNvPr id="136196" name="Rectangle 4"/>
          <p:cNvSpPr>
            <a:spLocks noChangeArrowheads="1"/>
          </p:cNvSpPr>
          <p:nvPr/>
        </p:nvSpPr>
        <p:spPr bwMode="auto">
          <a:xfrm>
            <a:off x="457200" y="1600200"/>
            <a:ext cx="8229600" cy="4525963"/>
          </a:xfrm>
          <a:prstGeom prst="rect">
            <a:avLst/>
          </a:prstGeom>
          <a:noFill/>
          <a:ln w="9525">
            <a:noFill/>
            <a:miter lim="800000"/>
            <a:headEnd/>
            <a:tailEnd/>
          </a:ln>
          <a:effectLst/>
        </p:spPr>
        <p:txBody>
          <a:bodyPr/>
          <a:lstStyle/>
          <a:p>
            <a:pPr marL="342900" indent="-342900">
              <a:spcBef>
                <a:spcPts val="0"/>
              </a:spcBef>
              <a:buClr>
                <a:schemeClr val="hlink"/>
              </a:buClr>
              <a:buSzPct val="70000"/>
              <a:buFont typeface="Wingdings"/>
              <a:buChar char="n"/>
              <a:defRPr/>
            </a:pPr>
            <a:r>
              <a:rPr lang="ru-RU" sz="2400">
                <a:latin typeface="Arial"/>
              </a:rPr>
              <a:t>На данном рисунке вес ребер графа показан расстоянием между вершинами</a:t>
            </a:r>
            <a:endParaRPr lang="en-US" sz="240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7938" name="Rectangle 2"/>
          <p:cNvSpPr>
            <a:spLocks noChangeArrowheads="1" noGrp="1" noRot="1"/>
          </p:cNvSpPr>
          <p:nvPr>
            <p:ph type="title"/>
          </p:nvPr>
        </p:nvSpPr>
        <p:spPr bwMode="auto"/>
        <p:txBody>
          <a:bodyPr>
            <a:normAutofit fontScale="90000"/>
          </a:bodyPr>
          <a:lstStyle/>
          <a:p>
            <a:pPr>
              <a:defRPr/>
            </a:pPr>
            <a:r>
              <a:rPr lang="ru-RU" sz="3600"/>
              <a:t>Н</a:t>
            </a:r>
            <a:r>
              <a:rPr lang="ru-RU" sz="3200"/>
              <a:t>ормализованный разрез графа</a:t>
            </a:r>
            <a:br>
              <a:rPr lang="ru-RU" sz="3200"/>
            </a:br>
            <a:r>
              <a:rPr lang="en-US" sz="3200"/>
              <a:t>(Normalized cut)</a:t>
            </a:r>
            <a:endParaRPr/>
          </a:p>
        </p:txBody>
      </p:sp>
      <p:sp>
        <p:nvSpPr>
          <p:cNvPr id="167939" name="Rectangle 3"/>
          <p:cNvSpPr>
            <a:spLocks noChangeArrowheads="1" noGrp="1"/>
          </p:cNvSpPr>
          <p:nvPr>
            <p:ph type="body" idx="1"/>
          </p:nvPr>
        </p:nvSpPr>
        <p:spPr bwMode="auto"/>
        <p:txBody>
          <a:bodyPr/>
          <a:lstStyle/>
          <a:p>
            <a:pPr lvl="1">
              <a:defRPr/>
            </a:pPr>
            <a:r>
              <a:rPr lang="ru-RU" sz="2400" b="1"/>
              <a:t>Другая мера разреза</a:t>
            </a:r>
            <a:r>
              <a:rPr lang="ru-RU" sz="2400"/>
              <a:t> – измеряет «похожесть» двух групп вершин, нормированную на «объем», занимаемый ими в графе </a:t>
            </a:r>
            <a:endParaRPr lang="en-US" sz="2400"/>
          </a:p>
          <a:p>
            <a:pPr>
              <a:buFont typeface="Wingdings"/>
              <a:buNone/>
              <a:defRPr/>
            </a:pPr>
            <a:endParaRPr lang="en-US" sz="28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531937" y="3051175"/>
          <a:ext cx="6013450" cy="2724150"/>
        </p:xfrm>
        <a:graphic>
          <a:graphicData uri="http://schemas.openxmlformats.org/presentationml/2006/ole">
            <p:oleObj name="oleObj" r:id="rId4" imgW="2819400" imgH="1275715" progId="Equation.3">
              <p:embed/>
              <p:pic>
                <p:nvPicPr>
                  <p:cNvPr id="305174" name=""/>
                  <p:cNvPicPr/>
                  <p:nvPr/>
                </p:nvPicPr>
                <p:blipFill>
                  <a:blip r:embed="rId3"/>
                  <a:stretch/>
                </p:blipFill>
                <p:spPr bwMode="auto">
                  <a:xfrm>
                    <a:off x="1531937" y="3051175"/>
                    <a:ext cx="6013450" cy="2724150"/>
                  </a:xfrm>
                  <a:prstGeom prst="rect">
                    <a:avLst/>
                  </a:prstGeom>
                </p:spPr>
              </p:pic>
            </p:oleObj>
          </a:graphicData>
        </a:graphic>
      </p:graphicFrame>
      <p:grpSp>
        <p:nvGrpSpPr>
          <p:cNvPr id="2" name="Group 8"/>
          <p:cNvGrpSpPr/>
          <p:nvPr/>
        </p:nvGrpSpPr>
        <p:grpSpPr bwMode="auto">
          <a:xfrm>
            <a:off x="642938" y="5438774"/>
            <a:ext cx="2211387" cy="798513"/>
            <a:chOff x="625" y="3249"/>
            <a:chExt cx="1392" cy="503"/>
          </a:xfrm>
        </p:grpSpPr>
        <p:sp>
          <p:nvSpPr>
            <p:cNvPr id="11270" name="Text Box 5"/>
            <p:cNvSpPr txBox="1">
              <a:spLocks noChangeArrowheads="1"/>
            </p:cNvSpPr>
            <p:nvPr/>
          </p:nvSpPr>
          <p:spPr bwMode="auto">
            <a:xfrm>
              <a:off x="625" y="3521"/>
              <a:ext cx="1257" cy="231"/>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ru-RU"/>
                <a:t>Все ребра графа</a:t>
              </a:r>
              <a:endParaRPr/>
            </a:p>
          </p:txBody>
        </p:sp>
        <p:sp>
          <p:nvSpPr>
            <p:cNvPr id="11271" name="Line 6"/>
            <p:cNvSpPr>
              <a:spLocks noChangeShapeType="1"/>
            </p:cNvSpPr>
            <p:nvPr/>
          </p:nvSpPr>
          <p:spPr bwMode="auto">
            <a:xfrm>
              <a:off x="1882" y="3657"/>
              <a:ext cx="136" cy="0"/>
            </a:xfrm>
            <a:prstGeom prst="line">
              <a:avLst/>
            </a:prstGeom>
            <a:noFill/>
            <a:ln w="9525">
              <a:solidFill>
                <a:schemeClr val="tx1"/>
              </a:solidFill>
              <a:miter lim="800000"/>
              <a:headEnd/>
              <a:tailEnd/>
            </a:ln>
          </p:spPr>
          <p:txBody>
            <a:bodyPr wrap="none"/>
            <a:lstStyle/>
            <a:p>
              <a:pPr>
                <a:defRPr/>
              </a:pPr>
              <a:endParaRPr lang="ru-RU"/>
            </a:p>
          </p:txBody>
        </p:sp>
        <p:sp>
          <p:nvSpPr>
            <p:cNvPr id="11272" name="Line 7"/>
            <p:cNvSpPr>
              <a:spLocks noChangeShapeType="1"/>
            </p:cNvSpPr>
            <p:nvPr/>
          </p:nvSpPr>
          <p:spPr bwMode="auto">
            <a:xfrm flipV="1">
              <a:off x="2018" y="3249"/>
              <a:ext cx="0" cy="408"/>
            </a:xfrm>
            <a:prstGeom prst="line">
              <a:avLst/>
            </a:prstGeom>
            <a:noFill/>
            <a:ln w="9525">
              <a:solidFill>
                <a:schemeClr val="tx1"/>
              </a:solidFill>
              <a:miter lim="800000"/>
              <a:headEnd/>
              <a:tailEnd type="triangle" w="med" len="med"/>
            </a:ln>
          </p:spPr>
          <p:txBody>
            <a:bodyPr wrap="none"/>
            <a:lstStyle/>
            <a:p>
              <a:pPr>
                <a:defRPr/>
              </a:pPr>
              <a:endParaRPr lang="ru-RU"/>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5890" name="Rectangle 2"/>
          <p:cNvSpPr>
            <a:spLocks noChangeArrowheads="1" noGrp="1" noRot="1"/>
          </p:cNvSpPr>
          <p:nvPr>
            <p:ph type="title"/>
          </p:nvPr>
        </p:nvSpPr>
        <p:spPr bwMode="auto"/>
        <p:txBody>
          <a:bodyPr/>
          <a:lstStyle/>
          <a:p>
            <a:pPr>
              <a:defRPr/>
            </a:pPr>
            <a:r>
              <a:rPr lang="ru-RU" sz="3200"/>
              <a:t>Минимальный нормализованный разрез</a:t>
            </a:r>
            <a:endParaRPr lang="en-US" sz="3200"/>
          </a:p>
        </p:txBody>
      </p:sp>
      <p:sp>
        <p:nvSpPr>
          <p:cNvPr id="165891" name="Rectangle 3"/>
          <p:cNvSpPr>
            <a:spLocks noChangeArrowheads="1" noGrp="1"/>
          </p:cNvSpPr>
          <p:nvPr>
            <p:ph type="body" idx="1"/>
          </p:nvPr>
        </p:nvSpPr>
        <p:spPr bwMode="auto"/>
        <p:txBody>
          <a:bodyPr/>
          <a:lstStyle/>
          <a:p>
            <a:pPr lvl="1">
              <a:defRPr/>
            </a:pPr>
            <a:r>
              <a:rPr lang="ru-RU" sz="2400" b="1"/>
              <a:t>Минимальный нормализованный разрез</a:t>
            </a:r>
            <a:r>
              <a:rPr lang="ru-RU" sz="2400"/>
              <a:t> – разрез, превращающий граф в несвязный, с минимальной величиной </a:t>
            </a:r>
            <a:r>
              <a:rPr lang="en-US" sz="2400" i="1"/>
              <a:t>NCut</a:t>
            </a:r>
            <a:r>
              <a:rPr lang="ru-RU" sz="2400"/>
              <a:t> </a:t>
            </a:r>
            <a:endParaRPr/>
          </a:p>
          <a:p>
            <a:pPr lvl="1">
              <a:defRPr/>
            </a:pPr>
            <a:endParaRPr lang="ru-RU" sz="2400"/>
          </a:p>
          <a:p>
            <a:pPr lvl="1">
              <a:defRPr/>
            </a:pPr>
            <a:r>
              <a:rPr lang="ru-RU" sz="2400" i="1"/>
              <a:t>Как его найти?</a:t>
            </a:r>
            <a:endParaRPr lang="en-US" sz="2400" i="1"/>
          </a:p>
          <a:p>
            <a:pPr lvl="1">
              <a:defRPr/>
            </a:pPr>
            <a:endParaRPr lang="en-US" sz="2400"/>
          </a:p>
          <a:p>
            <a:pPr>
              <a:buFont typeface="Wingdings"/>
              <a:buNone/>
              <a:defRPr/>
            </a:pPr>
            <a:endParaRPr lang="en-US" sz="2800"/>
          </a:p>
        </p:txBody>
      </p:sp>
      <p:grpSp>
        <p:nvGrpSpPr>
          <p:cNvPr id="91140" name="Group 6"/>
          <p:cNvGrpSpPr/>
          <p:nvPr/>
        </p:nvGrpSpPr>
        <p:grpSpPr bwMode="auto">
          <a:xfrm>
            <a:off x="2771775" y="3933824"/>
            <a:ext cx="3094038" cy="2176463"/>
            <a:chOff x="3288" y="562"/>
            <a:chExt cx="1632" cy="1104"/>
          </a:xfrm>
        </p:grpSpPr>
        <p:pic>
          <p:nvPicPr>
            <p:cNvPr id="91141" name="Picture 7"/>
            <p:cNvPicPr>
              <a:picLocks noChangeAspect="1" noChangeArrowheads="1"/>
            </p:cNvPicPr>
            <p:nvPr/>
          </p:nvPicPr>
          <p:blipFill>
            <a:blip r:embed="rId3"/>
            <a:stretch/>
          </p:blipFill>
          <p:spPr bwMode="auto">
            <a:xfrm>
              <a:off x="3364" y="654"/>
              <a:ext cx="1508" cy="1012"/>
            </a:xfrm>
            <a:prstGeom prst="rect">
              <a:avLst/>
            </a:prstGeom>
            <a:noFill/>
            <a:ln>
              <a:noFill/>
            </a:ln>
          </p:spPr>
        </p:pic>
        <p:sp>
          <p:nvSpPr>
            <p:cNvPr id="91142" name="Oval 8"/>
            <p:cNvSpPr>
              <a:spLocks noChangeArrowheads="1"/>
            </p:cNvSpPr>
            <p:nvPr/>
          </p:nvSpPr>
          <p:spPr bwMode="auto">
            <a:xfrm>
              <a:off x="3288" y="754"/>
              <a:ext cx="672" cy="816"/>
            </a:xfrm>
            <a:prstGeom prst="ellipse">
              <a:avLst/>
            </a:prstGeom>
            <a:noFill/>
            <a:ln w="9525">
              <a:solidFill>
                <a:srgbClr val="990000"/>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1143" name="Oval 9"/>
            <p:cNvSpPr>
              <a:spLocks noChangeArrowheads="1"/>
            </p:cNvSpPr>
            <p:nvPr/>
          </p:nvSpPr>
          <p:spPr bwMode="auto">
            <a:xfrm>
              <a:off x="4008" y="562"/>
              <a:ext cx="864" cy="1008"/>
            </a:xfrm>
            <a:prstGeom prst="ellipse">
              <a:avLst/>
            </a:prstGeom>
            <a:noFill/>
            <a:ln w="9525">
              <a:solidFill>
                <a:srgbClr val="990000"/>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1144" name="Text Box 10"/>
            <p:cNvSpPr txBox="1">
              <a:spLocks noChangeArrowheads="1"/>
            </p:cNvSpPr>
            <p:nvPr/>
          </p:nvSpPr>
          <p:spPr bwMode="auto">
            <a:xfrm>
              <a:off x="3302" y="1426"/>
              <a:ext cx="177" cy="186"/>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r">
                <a:defRPr/>
              </a:pPr>
              <a:r>
                <a:rPr lang="en-US">
                  <a:solidFill>
                    <a:srgbClr val="990000"/>
                  </a:solidFill>
                </a:rPr>
                <a:t>A</a:t>
              </a:r>
              <a:endParaRPr/>
            </a:p>
          </p:txBody>
        </p:sp>
        <p:sp>
          <p:nvSpPr>
            <p:cNvPr id="91145" name="Text Box 11"/>
            <p:cNvSpPr txBox="1">
              <a:spLocks noChangeArrowheads="1"/>
            </p:cNvSpPr>
            <p:nvPr/>
          </p:nvSpPr>
          <p:spPr bwMode="auto">
            <a:xfrm>
              <a:off x="4742" y="1378"/>
              <a:ext cx="177" cy="186"/>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r">
                <a:defRPr/>
              </a:pPr>
              <a:r>
                <a:rPr lang="en-US">
                  <a:solidFill>
                    <a:srgbClr val="990000"/>
                  </a:solidFill>
                </a:rPr>
                <a:t>B</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2162" name="Picture 4"/>
          <p:cNvPicPr>
            <a:picLocks noChangeAspect="1" noChangeArrowheads="1"/>
          </p:cNvPicPr>
          <p:nvPr/>
        </p:nvPicPr>
        <p:blipFill>
          <a:blip r:embed="rId2"/>
          <a:stretch/>
        </p:blipFill>
        <p:spPr bwMode="auto">
          <a:xfrm>
            <a:off x="214313" y="3429000"/>
            <a:ext cx="5021262" cy="1928813"/>
          </a:xfrm>
          <a:prstGeom prst="rect">
            <a:avLst/>
          </a:prstGeom>
          <a:noFill/>
          <a:ln>
            <a:noFill/>
          </a:ln>
        </p:spPr>
      </p:pic>
      <p:sp>
        <p:nvSpPr>
          <p:cNvPr id="2" name="Заголовок 1"/>
          <p:cNvSpPr>
            <a:spLocks noGrp="1"/>
          </p:cNvSpPr>
          <p:nvPr>
            <p:ph type="title"/>
          </p:nvPr>
        </p:nvSpPr>
        <p:spPr bwMode="auto"/>
        <p:txBody>
          <a:bodyPr/>
          <a:lstStyle/>
          <a:p>
            <a:pPr>
              <a:defRPr/>
            </a:pPr>
            <a:r>
              <a:rPr lang="en-US" sz="3600"/>
              <a:t>New 2-step algorithm</a:t>
            </a:r>
            <a:r>
              <a:rPr lang="en-US" sz="2400"/>
              <a:t> (GC-2011, </a:t>
            </a:r>
            <a:r>
              <a:rPr lang="en-US" sz="2400"/>
              <a:t>local</a:t>
            </a:r>
            <a:r>
              <a:rPr lang="en-US" sz="2400"/>
              <a:t>)</a:t>
            </a:r>
            <a:endParaRPr lang="ru-RU"/>
          </a:p>
        </p:txBody>
      </p:sp>
      <p:pic>
        <p:nvPicPr>
          <p:cNvPr id="92164" name="Picture 2"/>
          <p:cNvPicPr>
            <a:picLocks noChangeAspect="1" noChangeArrowheads="1"/>
          </p:cNvPicPr>
          <p:nvPr/>
        </p:nvPicPr>
        <p:blipFill>
          <a:blip r:embed="rId3"/>
          <a:stretch/>
        </p:blipFill>
        <p:spPr bwMode="auto">
          <a:xfrm>
            <a:off x="214313" y="1285875"/>
            <a:ext cx="5124450" cy="2138363"/>
          </a:xfrm>
          <a:prstGeom prst="rect">
            <a:avLst/>
          </a:prstGeom>
          <a:noFill/>
          <a:ln>
            <a:noFill/>
          </a:ln>
        </p:spPr>
      </p:pic>
      <p:pic>
        <p:nvPicPr>
          <p:cNvPr id="92165" name="Picture 3"/>
          <p:cNvPicPr>
            <a:picLocks noChangeAspect="1" noChangeArrowheads="1"/>
          </p:cNvPicPr>
          <p:nvPr/>
        </p:nvPicPr>
        <p:blipFill>
          <a:blip r:embed="rId4"/>
          <a:stretch/>
        </p:blipFill>
        <p:spPr bwMode="auto">
          <a:xfrm>
            <a:off x="4976813" y="2500313"/>
            <a:ext cx="4095750" cy="1038225"/>
          </a:xfrm>
          <a:prstGeom prst="rect">
            <a:avLst/>
          </a:prstGeom>
          <a:noFill/>
          <a:ln>
            <a:noFill/>
          </a:ln>
        </p:spPr>
      </p:pic>
      <p:pic>
        <p:nvPicPr>
          <p:cNvPr id="92166" name="Picture 7"/>
          <p:cNvPicPr>
            <a:picLocks noChangeAspect="1" noChangeArrowheads="1"/>
          </p:cNvPicPr>
          <p:nvPr/>
        </p:nvPicPr>
        <p:blipFill>
          <a:blip r:embed="rId5"/>
          <a:stretch/>
        </p:blipFill>
        <p:spPr bwMode="auto">
          <a:xfrm>
            <a:off x="357188" y="5429250"/>
            <a:ext cx="4610100" cy="1243013"/>
          </a:xfrm>
          <a:prstGeom prst="rect">
            <a:avLst/>
          </a:prstGeom>
          <a:noFill/>
          <a:ln>
            <a:noFill/>
          </a:ln>
        </p:spPr>
      </p:pic>
      <p:pic>
        <p:nvPicPr>
          <p:cNvPr id="92167" name="Picture 5"/>
          <p:cNvPicPr>
            <a:picLocks noChangeAspect="1" noChangeArrowheads="1"/>
          </p:cNvPicPr>
          <p:nvPr/>
        </p:nvPicPr>
        <p:blipFill>
          <a:blip r:embed="rId6"/>
          <a:stretch/>
        </p:blipFill>
        <p:spPr bwMode="auto">
          <a:xfrm>
            <a:off x="5214938" y="4429125"/>
            <a:ext cx="3857625" cy="230028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ru-RU"/>
              <a:t>Шумоподавление</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285750" y="214313"/>
            <a:ext cx="7416800" cy="1143000"/>
          </a:xfrm>
        </p:spPr>
        <p:txBody>
          <a:bodyPr/>
          <a:lstStyle/>
          <a:p>
            <a:pPr>
              <a:defRPr/>
            </a:pPr>
            <a:r>
              <a:rPr lang="en-US"/>
              <a:t>Morphological amoebas</a:t>
            </a:r>
            <a:endParaRPr lang="ru-RU"/>
          </a:p>
        </p:txBody>
      </p:sp>
      <p:pic>
        <p:nvPicPr>
          <p:cNvPr id="93187" name="Picture 2"/>
          <p:cNvPicPr>
            <a:picLocks noChangeAspect="1" noChangeArrowheads="1"/>
          </p:cNvPicPr>
          <p:nvPr/>
        </p:nvPicPr>
        <p:blipFill>
          <a:blip r:embed="rId2"/>
          <a:stretch/>
        </p:blipFill>
        <p:spPr bwMode="auto">
          <a:xfrm>
            <a:off x="71438" y="1285875"/>
            <a:ext cx="4643437" cy="3690938"/>
          </a:xfrm>
          <a:prstGeom prst="rect">
            <a:avLst/>
          </a:prstGeom>
          <a:noFill/>
          <a:ln>
            <a:noFill/>
          </a:ln>
        </p:spPr>
      </p:pic>
      <p:pic>
        <p:nvPicPr>
          <p:cNvPr id="93188" name="Picture 3"/>
          <p:cNvPicPr>
            <a:picLocks noChangeAspect="1" noChangeArrowheads="1"/>
          </p:cNvPicPr>
          <p:nvPr/>
        </p:nvPicPr>
        <p:blipFill>
          <a:blip r:embed="rId3"/>
          <a:stretch/>
        </p:blipFill>
        <p:spPr bwMode="auto">
          <a:xfrm>
            <a:off x="71438" y="4929188"/>
            <a:ext cx="4500562" cy="752475"/>
          </a:xfrm>
          <a:prstGeom prst="rect">
            <a:avLst/>
          </a:prstGeom>
          <a:noFill/>
          <a:ln>
            <a:noFill/>
          </a:ln>
        </p:spPr>
      </p:pic>
      <p:pic>
        <p:nvPicPr>
          <p:cNvPr id="93189" name="Picture 4"/>
          <p:cNvPicPr>
            <a:picLocks noChangeAspect="1" noChangeArrowheads="1"/>
          </p:cNvPicPr>
          <p:nvPr/>
        </p:nvPicPr>
        <p:blipFill>
          <a:blip r:embed="rId4"/>
          <a:stretch/>
        </p:blipFill>
        <p:spPr bwMode="auto">
          <a:xfrm>
            <a:off x="4572000" y="4105275"/>
            <a:ext cx="4000500" cy="2667000"/>
          </a:xfrm>
          <a:prstGeom prst="rect">
            <a:avLst/>
          </a:prstGeom>
          <a:noFill/>
          <a:ln>
            <a:noFill/>
          </a:ln>
        </p:spPr>
      </p:pic>
      <p:pic>
        <p:nvPicPr>
          <p:cNvPr id="93190" name="Picture 6"/>
          <p:cNvPicPr>
            <a:picLocks noChangeAspect="1" noChangeArrowheads="1"/>
          </p:cNvPicPr>
          <p:nvPr/>
        </p:nvPicPr>
        <p:blipFill>
          <a:blip r:embed="rId5"/>
          <a:stretch/>
        </p:blipFill>
        <p:spPr bwMode="auto">
          <a:xfrm>
            <a:off x="4786313" y="2143125"/>
            <a:ext cx="4357687" cy="1285875"/>
          </a:xfrm>
          <a:prstGeom prst="rect">
            <a:avLst/>
          </a:prstGeom>
          <a:noFill/>
          <a:ln>
            <a:noFill/>
          </a:ln>
        </p:spPr>
      </p:pic>
      <p:sp>
        <p:nvSpPr>
          <p:cNvPr id="93191" name="TextBox 6"/>
          <p:cNvSpPr txBox="1">
            <a:spLocks noChangeArrowheads="1"/>
          </p:cNvSpPr>
          <p:nvPr/>
        </p:nvSpPr>
        <p:spPr bwMode="auto">
          <a:xfrm>
            <a:off x="2071688" y="6000750"/>
            <a:ext cx="2441575" cy="369888"/>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a:t>Gabor filtering (</a:t>
            </a:r>
            <a:r>
              <a:rPr lang="en-US"/>
              <a:t>ru</a:t>
            </a:r>
            <a:r>
              <a:rPr lang="en-US"/>
              <a:t>, </a:t>
            </a:r>
            <a:r>
              <a:rPr lang="en-US"/>
              <a:t>en</a:t>
            </a:r>
            <a:r>
              <a:rPr lang="en-US"/>
              <a:t>)</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458" name="Rectangle 2"/>
          <p:cNvSpPr>
            <a:spLocks noChangeArrowheads="1" noGrp="1" noRot="1"/>
          </p:cNvSpPr>
          <p:nvPr>
            <p:ph type="title"/>
          </p:nvPr>
        </p:nvSpPr>
        <p:spPr bwMode="auto"/>
        <p:txBody>
          <a:bodyPr/>
          <a:lstStyle/>
          <a:p>
            <a:pPr>
              <a:defRPr/>
            </a:pPr>
            <a:r>
              <a:rPr lang="ru-RU"/>
              <a:t>Подытожим:</a:t>
            </a:r>
            <a:endParaRPr/>
          </a:p>
        </p:txBody>
      </p:sp>
      <p:sp>
        <p:nvSpPr>
          <p:cNvPr id="19459" name="Rectangle 3"/>
          <p:cNvSpPr>
            <a:spLocks noChangeArrowheads="1" noGrp="1"/>
          </p:cNvSpPr>
          <p:nvPr>
            <p:ph type="body" idx="1"/>
          </p:nvPr>
        </p:nvSpPr>
        <p:spPr bwMode="auto"/>
        <p:txBody>
          <a:bodyPr/>
          <a:lstStyle/>
          <a:p>
            <a:pPr>
              <a:lnSpc>
                <a:spcPct val="80000"/>
              </a:lnSpc>
              <a:defRPr/>
            </a:pPr>
            <a:r>
              <a:rPr lang="ru-RU" sz="2400"/>
              <a:t>Рассмотрели следующие методы</a:t>
            </a:r>
            <a:endParaRPr/>
          </a:p>
          <a:p>
            <a:pPr lvl="1">
              <a:lnSpc>
                <a:spcPct val="80000"/>
              </a:lnSpc>
              <a:defRPr/>
            </a:pPr>
            <a:r>
              <a:rPr lang="ru-RU" sz="2000"/>
              <a:t>Использующие края</a:t>
            </a:r>
            <a:endParaRPr/>
          </a:p>
          <a:p>
            <a:pPr lvl="2">
              <a:lnSpc>
                <a:spcPct val="80000"/>
              </a:lnSpc>
              <a:defRPr/>
            </a:pPr>
            <a:r>
              <a:rPr lang="en-US" sz="1800"/>
              <a:t>Edge-based</a:t>
            </a:r>
            <a:endParaRPr/>
          </a:p>
          <a:p>
            <a:pPr lvl="1">
              <a:lnSpc>
                <a:spcPct val="80000"/>
              </a:lnSpc>
              <a:defRPr/>
            </a:pPr>
            <a:r>
              <a:rPr lang="ru-RU" sz="2000"/>
              <a:t>Пороговой фильтрации</a:t>
            </a:r>
            <a:endParaRPr/>
          </a:p>
          <a:p>
            <a:pPr lvl="2">
              <a:lnSpc>
                <a:spcPct val="80000"/>
              </a:lnSpc>
              <a:defRPr/>
            </a:pPr>
            <a:r>
              <a:rPr lang="en-US" sz="1800"/>
              <a:t>Thresholding</a:t>
            </a:r>
            <a:endParaRPr lang="ru-RU" sz="1800"/>
          </a:p>
          <a:p>
            <a:pPr lvl="1">
              <a:lnSpc>
                <a:spcPct val="80000"/>
              </a:lnSpc>
              <a:defRPr/>
            </a:pPr>
            <a:r>
              <a:rPr lang="en-US" sz="2000"/>
              <a:t>k-</a:t>
            </a:r>
            <a:r>
              <a:rPr lang="ru-RU" sz="2000"/>
              <a:t>средних</a:t>
            </a:r>
            <a:endParaRPr lang="en-US" sz="2000"/>
          </a:p>
          <a:p>
            <a:pPr lvl="2">
              <a:lnSpc>
                <a:spcPct val="80000"/>
              </a:lnSpc>
              <a:defRPr/>
            </a:pPr>
            <a:r>
              <a:rPr lang="en-US" sz="1800"/>
              <a:t>k-means</a:t>
            </a:r>
            <a:endParaRPr lang="ru-RU" sz="1800"/>
          </a:p>
          <a:p>
            <a:pPr lvl="1">
              <a:lnSpc>
                <a:spcPct val="80000"/>
              </a:lnSpc>
              <a:defRPr/>
            </a:pPr>
            <a:r>
              <a:rPr lang="ru-RU" sz="2000"/>
              <a:t>Разрастания регионов</a:t>
            </a:r>
            <a:endParaRPr lang="en-US" sz="2000"/>
          </a:p>
          <a:p>
            <a:pPr lvl="2">
              <a:lnSpc>
                <a:spcPct val="80000"/>
              </a:lnSpc>
              <a:defRPr/>
            </a:pPr>
            <a:r>
              <a:rPr lang="en-US" sz="1800"/>
              <a:t>Region growing</a:t>
            </a:r>
            <a:endParaRPr lang="ru-RU" sz="1800"/>
          </a:p>
          <a:p>
            <a:pPr lvl="1">
              <a:lnSpc>
                <a:spcPct val="80000"/>
              </a:lnSpc>
              <a:defRPr/>
            </a:pPr>
            <a:r>
              <a:rPr lang="ru-RU" sz="2000"/>
              <a:t>Разделения </a:t>
            </a:r>
            <a:r>
              <a:rPr lang="en-US" sz="2000"/>
              <a:t>/</a:t>
            </a:r>
            <a:r>
              <a:rPr lang="ru-RU" sz="2000"/>
              <a:t> слияния</a:t>
            </a:r>
            <a:endParaRPr lang="en-US" sz="2000"/>
          </a:p>
          <a:p>
            <a:pPr lvl="2">
              <a:lnSpc>
                <a:spcPct val="80000"/>
              </a:lnSpc>
              <a:defRPr/>
            </a:pPr>
            <a:r>
              <a:rPr lang="en-US" sz="1800"/>
              <a:t>Split and merge</a:t>
            </a:r>
            <a:endParaRPr lang="ru-RU" sz="1800"/>
          </a:p>
          <a:p>
            <a:pPr lvl="1">
              <a:lnSpc>
                <a:spcPct val="80000"/>
              </a:lnSpc>
              <a:defRPr/>
            </a:pPr>
            <a:r>
              <a:rPr lang="ru-RU" sz="2000"/>
              <a:t>Водораздела</a:t>
            </a:r>
            <a:endParaRPr lang="en-US" sz="2000"/>
          </a:p>
          <a:p>
            <a:pPr lvl="2">
              <a:lnSpc>
                <a:spcPct val="80000"/>
              </a:lnSpc>
              <a:defRPr/>
            </a:pPr>
            <a:r>
              <a:rPr lang="en-US" sz="1800"/>
              <a:t>Watershed, tobogganing</a:t>
            </a:r>
            <a:endParaRPr/>
          </a:p>
          <a:p>
            <a:pPr lvl="1">
              <a:lnSpc>
                <a:spcPct val="80000"/>
              </a:lnSpc>
              <a:defRPr/>
            </a:pPr>
            <a:r>
              <a:rPr lang="ru-RU" sz="2000"/>
              <a:t>Нормализованный разрез графа</a:t>
            </a:r>
            <a:endParaRPr/>
          </a:p>
          <a:p>
            <a:pPr lvl="2">
              <a:lnSpc>
                <a:spcPct val="80000"/>
              </a:lnSpc>
              <a:defRPr/>
            </a:pPr>
            <a:r>
              <a:rPr lang="en-US" sz="1800"/>
              <a:t>Normalized cut</a:t>
            </a:r>
            <a:endParaRPr lang="ru-RU" sz="1800"/>
          </a:p>
          <a:p>
            <a:pPr lvl="1">
              <a:lnSpc>
                <a:spcPct val="80000"/>
              </a:lnSpc>
              <a:defRPr/>
            </a:pPr>
            <a:endParaRPr lang="ru-RU"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6178" name="Rectangle 2"/>
          <p:cNvSpPr>
            <a:spLocks noChangeArrowheads="1" noGrp="1"/>
          </p:cNvSpPr>
          <p:nvPr>
            <p:ph type="ctrTitle"/>
          </p:nvPr>
        </p:nvSpPr>
        <p:spPr bwMode="auto"/>
        <p:txBody>
          <a:bodyPr>
            <a:normAutofit fontScale="90000"/>
          </a:bodyPr>
          <a:lstStyle/>
          <a:p>
            <a:pPr algn="ctr">
              <a:defRPr/>
            </a:pPr>
            <a:r>
              <a:rPr lang="ru-RU"/>
              <a:t>Анализ областей после сегментации</a:t>
            </a:r>
            <a:endParaRPr/>
          </a:p>
        </p:txBody>
      </p:sp>
      <p:sp>
        <p:nvSpPr>
          <p:cNvPr id="95235" name="Text Box 3"/>
          <p:cNvSpPr txBox="1">
            <a:spLocks noChangeArrowheads="1"/>
          </p:cNvSpPr>
          <p:nvPr/>
        </p:nvSpPr>
        <p:spPr bwMode="auto">
          <a:xfrm>
            <a:off x="1595438" y="4005263"/>
            <a:ext cx="5924550" cy="8223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cs typeface="Arial"/>
              </a:rPr>
              <a:t>Владимир Вежневец, Антон Конушин</a:t>
            </a:r>
            <a:endParaRPr/>
          </a:p>
          <a:p>
            <a:pPr algn="ctr">
              <a:defRPr/>
            </a:pPr>
            <a:r>
              <a:rPr lang="ru-RU" sz="2400">
                <a:cs typeface="Arial"/>
              </a:rPr>
              <a:t>Александр Вежневец</a:t>
            </a:r>
            <a:endParaRPr lang="en-US" sz="2400">
              <a:cs typeface="Arial"/>
            </a:endParaRPr>
          </a:p>
        </p:txBody>
      </p:sp>
      <p:sp>
        <p:nvSpPr>
          <p:cNvPr id="306180" name="Text Box 4"/>
          <p:cNvSpPr txBox="1">
            <a:spLocks noChangeArrowheads="1"/>
          </p:cNvSpPr>
          <p:nvPr/>
        </p:nvSpPr>
        <p:spPr bwMode="auto">
          <a:xfrm>
            <a:off x="142875" y="5045075"/>
            <a:ext cx="8893175" cy="1096963"/>
          </a:xfrm>
          <a:prstGeom prst="rect">
            <a:avLst/>
          </a:prstGeom>
          <a:noFill/>
          <a:ln w="9525">
            <a:noFill/>
            <a:miter lim="800000"/>
            <a:headEnd/>
            <a:tailEnd/>
          </a:ln>
          <a:effectLst/>
        </p:spPr>
        <p:txBody>
          <a:bodyPr>
            <a:spAutoFit/>
          </a:bodyPr>
          <a:lstStyle/>
          <a:p>
            <a:pPr algn="ctr">
              <a:defRPr/>
            </a:pPr>
            <a:r>
              <a:rPr lang="ru-RU" b="1">
                <a:solidFill>
                  <a:schemeClr val="tx2"/>
                </a:solidFill>
                <a:latin typeface="Arial"/>
              </a:rPr>
              <a:t>Курс – «Введение в компьютерное зрение»</a:t>
            </a:r>
            <a:endParaRPr lang="en-US" sz="2400">
              <a:latin typeface="Arial"/>
              <a:cs typeface="Arial"/>
            </a:endParaRPr>
          </a:p>
          <a:p>
            <a:pPr algn="ctr">
              <a:defRPr/>
            </a:pPr>
            <a:r>
              <a:rPr lang="ru-RU" sz="2400">
                <a:latin typeface="Arial"/>
                <a:cs typeface="Arial"/>
              </a:rPr>
              <a:t>МГУ ВМК, </a:t>
            </a:r>
            <a:r>
              <a:rPr lang="en-US" sz="2400">
                <a:latin typeface="Arial"/>
                <a:cs typeface="Arial"/>
              </a:rPr>
              <a:t>Graphics &amp; Media Lab, </a:t>
            </a:r>
            <a:br>
              <a:rPr lang="ru-RU" sz="2400">
                <a:latin typeface="Arial"/>
                <a:cs typeface="Arial"/>
              </a:rPr>
            </a:br>
            <a:r>
              <a:rPr lang="ru-RU" sz="2400">
                <a:latin typeface="Arial"/>
                <a:cs typeface="Arial"/>
              </a:rPr>
              <a:t>Осень</a:t>
            </a:r>
            <a:r>
              <a:rPr lang="en-US" sz="2400">
                <a:latin typeface="Arial"/>
                <a:cs typeface="Arial"/>
              </a:rPr>
              <a:t> 200</a:t>
            </a:r>
            <a:r>
              <a:rPr lang="ru-RU" sz="2400">
                <a:latin typeface="Arial"/>
                <a:cs typeface="Arial"/>
              </a:rPr>
              <a:t>6</a:t>
            </a:r>
            <a:endParaRPr lang="en-US" sz="2400">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6258" name="Text Box 2"/>
          <p:cNvSpPr txBox="1">
            <a:spLocks noChangeArrowheads="1"/>
          </p:cNvSpPr>
          <p:nvPr/>
        </p:nvSpPr>
        <p:spPr bwMode="auto">
          <a:xfrm>
            <a:off x="539750" y="898525"/>
            <a:ext cx="7620000" cy="94615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spcBef>
                <a:spcPts val="0"/>
              </a:spcBef>
              <a:defRPr/>
            </a:pPr>
            <a:r>
              <a:rPr lang="ru-RU" sz="2800">
                <a:cs typeface="Arial"/>
              </a:rPr>
              <a:t>Какие параметры формы областей помогут различить объекты на этом примере?</a:t>
            </a:r>
            <a:endParaRPr lang="en-US" sz="2800">
              <a:cs typeface="Arial"/>
            </a:endParaRPr>
          </a:p>
        </p:txBody>
      </p:sp>
      <p:sp>
        <p:nvSpPr>
          <p:cNvPr id="96259" name="Rectangle 3"/>
          <p:cNvSpPr>
            <a:spLocks noChangeArrowheads="1"/>
          </p:cNvSpPr>
          <p:nvPr/>
        </p:nvSpPr>
        <p:spPr bwMode="auto">
          <a:xfrm>
            <a:off x="0" y="2809875"/>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6260" name="Rectangle 4"/>
          <p:cNvSpPr>
            <a:spLocks noChangeArrowheads="1"/>
          </p:cNvSpPr>
          <p:nvPr/>
        </p:nvSpPr>
        <p:spPr bwMode="auto">
          <a:xfrm>
            <a:off x="0" y="2795588"/>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pic>
        <p:nvPicPr>
          <p:cNvPr id="96261" name="Picture 5" descr="Parts Binary"/>
          <p:cNvPicPr>
            <a:picLocks noChangeAspect="1" noChangeArrowheads="1"/>
          </p:cNvPicPr>
          <p:nvPr>
            <p:ph/>
          </p:nvPr>
        </p:nvPicPr>
        <p:blipFill>
          <a:blip r:embed="rId2"/>
          <a:stretch/>
        </p:blipFill>
        <p:spPr bwMode="auto">
          <a:xfrm>
            <a:off x="1403350" y="2209800"/>
            <a:ext cx="5730875" cy="3759200"/>
          </a:xfrm>
          <a:prstGeom prst="rect">
            <a:avLst/>
          </a:prstGeom>
          <a:noFill/>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9314" name="Rectangle 2"/>
          <p:cNvSpPr>
            <a:spLocks noChangeArrowheads="1" noGrp="1" noRot="1"/>
          </p:cNvSpPr>
          <p:nvPr>
            <p:ph type="title"/>
          </p:nvPr>
        </p:nvSpPr>
        <p:spPr bwMode="auto"/>
        <p:txBody>
          <a:bodyPr/>
          <a:lstStyle/>
          <a:p>
            <a:pPr>
              <a:defRPr/>
            </a:pPr>
            <a:r>
              <a:rPr lang="ru-RU"/>
              <a:t>Свойства области</a:t>
            </a:r>
            <a:endParaRPr lang="en-US"/>
          </a:p>
        </p:txBody>
      </p:sp>
      <p:sp>
        <p:nvSpPr>
          <p:cNvPr id="269315" name="Rectangle 3"/>
          <p:cNvSpPr>
            <a:spLocks noChangeArrowheads="1" noGrp="1"/>
          </p:cNvSpPr>
          <p:nvPr>
            <p:ph type="body" idx="1"/>
          </p:nvPr>
        </p:nvSpPr>
        <p:spPr bwMode="auto"/>
        <p:txBody>
          <a:bodyPr/>
          <a:lstStyle/>
          <a:p>
            <a:pPr>
              <a:lnSpc>
                <a:spcPct val="80000"/>
              </a:lnSpc>
              <a:defRPr/>
            </a:pPr>
            <a:r>
              <a:rPr lang="ru-RU" sz="2800"/>
              <a:t>Характеристики границы области</a:t>
            </a:r>
            <a:endParaRPr/>
          </a:p>
          <a:p>
            <a:pPr lvl="1">
              <a:lnSpc>
                <a:spcPct val="80000"/>
              </a:lnSpc>
              <a:defRPr/>
            </a:pPr>
            <a:r>
              <a:rPr lang="ru-RU" sz="2400"/>
              <a:t>См. предыдущую лекцию</a:t>
            </a:r>
            <a:endParaRPr/>
          </a:p>
          <a:p>
            <a:pPr>
              <a:lnSpc>
                <a:spcPct val="80000"/>
              </a:lnSpc>
              <a:defRPr/>
            </a:pPr>
            <a:r>
              <a:rPr lang="ru-RU" sz="2800"/>
              <a:t>Площадь</a:t>
            </a:r>
            <a:endParaRPr lang="en-US" sz="2800"/>
          </a:p>
          <a:p>
            <a:pPr>
              <a:lnSpc>
                <a:spcPct val="80000"/>
              </a:lnSpc>
              <a:defRPr/>
            </a:pPr>
            <a:r>
              <a:rPr lang="ru-RU" sz="2800"/>
              <a:t>Кол-во «дырок» внутри</a:t>
            </a:r>
            <a:endParaRPr/>
          </a:p>
          <a:p>
            <a:pPr>
              <a:lnSpc>
                <a:spcPct val="80000"/>
              </a:lnSpc>
              <a:defRPr/>
            </a:pPr>
            <a:r>
              <a:rPr lang="ru-RU" sz="2800"/>
              <a:t>Центр масс</a:t>
            </a:r>
            <a:endParaRPr/>
          </a:p>
          <a:p>
            <a:pPr>
              <a:lnSpc>
                <a:spcPct val="80000"/>
              </a:lnSpc>
              <a:defRPr/>
            </a:pPr>
            <a:r>
              <a:rPr lang="ru-RU" sz="2800"/>
              <a:t>Периметр</a:t>
            </a:r>
            <a:endParaRPr lang="en-US" sz="2800"/>
          </a:p>
          <a:p>
            <a:pPr>
              <a:lnSpc>
                <a:spcPct val="80000"/>
              </a:lnSpc>
              <a:defRPr/>
            </a:pPr>
            <a:r>
              <a:rPr lang="ru-RU" sz="2800"/>
              <a:t>Компактность</a:t>
            </a:r>
            <a:endParaRPr lang="en-US" sz="2800"/>
          </a:p>
          <a:p>
            <a:pPr>
              <a:lnSpc>
                <a:spcPct val="80000"/>
              </a:lnSpc>
              <a:defRPr/>
            </a:pPr>
            <a:r>
              <a:rPr lang="ru-RU" sz="2800"/>
              <a:t>Моменты</a:t>
            </a:r>
            <a:endParaRPr lang="en-US" sz="2800"/>
          </a:p>
          <a:p>
            <a:pPr>
              <a:lnSpc>
                <a:spcPct val="80000"/>
              </a:lnSpc>
              <a:defRPr/>
            </a:pPr>
            <a:r>
              <a:rPr lang="ru-RU" sz="2800"/>
              <a:t>Ориентация главной оси</a:t>
            </a:r>
            <a:endParaRPr/>
          </a:p>
          <a:p>
            <a:pPr>
              <a:lnSpc>
                <a:spcPct val="80000"/>
              </a:lnSpc>
              <a:defRPr/>
            </a:pPr>
            <a:r>
              <a:rPr lang="ru-RU" sz="2800"/>
              <a:t>Цвет</a:t>
            </a:r>
            <a:r>
              <a:rPr lang="en-US" sz="2800"/>
              <a:t>/</a:t>
            </a:r>
            <a:r>
              <a:rPr lang="ru-RU" sz="2800"/>
              <a:t>яркость</a:t>
            </a:r>
            <a:endParaRPr lang="en-US" sz="28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0338" name="Rectangle 2"/>
          <p:cNvSpPr>
            <a:spLocks noChangeArrowheads="1" noGrp="1" noRot="1"/>
          </p:cNvSpPr>
          <p:nvPr>
            <p:ph type="title"/>
          </p:nvPr>
        </p:nvSpPr>
        <p:spPr bwMode="auto"/>
        <p:txBody>
          <a:bodyPr/>
          <a:lstStyle/>
          <a:p>
            <a:pPr>
              <a:defRPr/>
            </a:pPr>
            <a:r>
              <a:rPr lang="ru-RU"/>
              <a:t>Площадь</a:t>
            </a:r>
            <a:endParaRPr lang="en-US"/>
          </a:p>
        </p:txBody>
      </p:sp>
      <p:sp>
        <p:nvSpPr>
          <p:cNvPr id="270339" name="Rectangle 3"/>
          <p:cNvSpPr>
            <a:spLocks noChangeArrowheads="1" noGrp="1"/>
          </p:cNvSpPr>
          <p:nvPr>
            <p:ph type="body" idx="1"/>
          </p:nvPr>
        </p:nvSpPr>
        <p:spPr bwMode="auto"/>
        <p:txBody>
          <a:bodyPr/>
          <a:lstStyle/>
          <a:p>
            <a:pPr>
              <a:defRPr/>
            </a:pPr>
            <a:r>
              <a:rPr lang="ru-RU"/>
              <a:t>Кол-во пикселей в области</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181099" y="2492375"/>
          <a:ext cx="2743200" cy="1117600"/>
        </p:xfrm>
        <a:graphic>
          <a:graphicData uri="http://schemas.openxmlformats.org/presentationml/2006/ole">
            <p:oleObj name="oleObj" r:id="rId3" imgW="1085215" imgH="438150" progId="Equation.3">
              <p:embed/>
              <p:pic>
                <p:nvPicPr>
                  <p:cNvPr id="306181" name=""/>
                  <p:cNvPicPr/>
                  <p:nvPr/>
                </p:nvPicPr>
                <p:blipFill>
                  <a:blip r:embed="rId2"/>
                  <a:stretch/>
                </p:blipFill>
                <p:spPr bwMode="auto">
                  <a:xfrm>
                    <a:off x="1181099" y="2492375"/>
                    <a:ext cx="2743200" cy="1117600"/>
                  </a:xfrm>
                  <a:prstGeom prst="rect">
                    <a:avLst/>
                  </a:prstGeom>
                </p:spPr>
              </p:pic>
            </p:oleObj>
          </a:graphicData>
        </a:graphic>
      </p:graphicFrame>
      <p:grpSp>
        <p:nvGrpSpPr>
          <p:cNvPr id="12293" name="Group 5"/>
          <p:cNvGrpSpPr/>
          <p:nvPr/>
        </p:nvGrpSpPr>
        <p:grpSpPr bwMode="auto">
          <a:xfrm>
            <a:off x="5334000" y="2492375"/>
            <a:ext cx="2578100" cy="1930400"/>
            <a:chOff x="3360" y="2064"/>
            <a:chExt cx="1624" cy="1216"/>
          </a:xfrm>
        </p:grpSpPr>
        <p:sp>
          <p:nvSpPr>
            <p:cNvPr id="12294" name="Freeform 6"/>
            <p:cNvSpPr/>
            <p:nvPr/>
          </p:nvSpPr>
          <p:spPr bwMode="auto">
            <a:xfrm>
              <a:off x="3360" y="2064"/>
              <a:ext cx="1624" cy="1216"/>
            </a:xfrm>
            <a:custGeom>
              <a:avLst/>
              <a:gdLst>
                <a:gd name="T0" fmla="*/ 304 w 1624"/>
                <a:gd name="T1" fmla="*/ 728 h 1216"/>
                <a:gd name="T2" fmla="*/ 64 w 1624"/>
                <a:gd name="T3" fmla="*/ 344 h 1216"/>
                <a:gd name="T4" fmla="*/ 688 w 1624"/>
                <a:gd name="T5" fmla="*/ 56 h 1216"/>
                <a:gd name="T6" fmla="*/ 1552 w 1624"/>
                <a:gd name="T7" fmla="*/ 680 h 1216"/>
                <a:gd name="T8" fmla="*/ 256 w 1624"/>
                <a:gd name="T9" fmla="*/ 1208 h 1216"/>
                <a:gd name="T10" fmla="*/ 304 w 1624"/>
                <a:gd name="T11" fmla="*/ 728 h 1216"/>
                <a:gd name="T12" fmla="*/ 0 60000 65536"/>
                <a:gd name="T13" fmla="*/ 0 60000 65536"/>
                <a:gd name="T14" fmla="*/ 0 60000 65536"/>
                <a:gd name="T15" fmla="*/ 0 60000 65536"/>
                <a:gd name="T16" fmla="*/ 0 60000 65536"/>
                <a:gd name="T17" fmla="*/ 0 60000 65536"/>
                <a:gd name="T18" fmla="*/ 0 w 1624"/>
                <a:gd name="T19" fmla="*/ 0 h 1216"/>
                <a:gd name="T20" fmla="*/ 1624 w 1624"/>
                <a:gd name="T21" fmla="*/ 1216 h 1216"/>
              </a:gdLst>
              <a:ahLst/>
              <a:cxnLst>
                <a:cxn ang="T12">
                  <a:pos x="T0" y="T1"/>
                </a:cxn>
                <a:cxn ang="T13">
                  <a:pos x="T2" y="T3"/>
                </a:cxn>
                <a:cxn ang="T14">
                  <a:pos x="T4" y="T5"/>
                </a:cxn>
                <a:cxn ang="T15">
                  <a:pos x="T6" y="T7"/>
                </a:cxn>
                <a:cxn ang="T16">
                  <a:pos x="T8" y="T9"/>
                </a:cxn>
                <a:cxn ang="T17">
                  <a:pos x="T10" y="T11"/>
                </a:cxn>
              </a:cxnLst>
              <a:rect l="T18" t="T19" r="T20" b="T21"/>
              <a:pathLst>
                <a:path w="1624" h="1216" fill="norm" stroke="1" extrusionOk="0">
                  <a:moveTo>
                    <a:pt x="304" y="728"/>
                  </a:moveTo>
                  <a:cubicBezTo>
                    <a:pt x="272" y="584"/>
                    <a:pt x="0" y="456"/>
                    <a:pt x="64" y="344"/>
                  </a:cubicBezTo>
                  <a:cubicBezTo>
                    <a:pt x="128" y="232"/>
                    <a:pt x="440" y="0"/>
                    <a:pt x="688" y="56"/>
                  </a:cubicBezTo>
                  <a:cubicBezTo>
                    <a:pt x="936" y="112"/>
                    <a:pt x="1624" y="488"/>
                    <a:pt x="1552" y="680"/>
                  </a:cubicBezTo>
                  <a:cubicBezTo>
                    <a:pt x="1480" y="872"/>
                    <a:pt x="464" y="1200"/>
                    <a:pt x="256" y="1208"/>
                  </a:cubicBezTo>
                  <a:cubicBezTo>
                    <a:pt x="48" y="1216"/>
                    <a:pt x="336" y="872"/>
                    <a:pt x="304" y="728"/>
                  </a:cubicBezTo>
                  <a:close/>
                </a:path>
              </a:pathLst>
            </a:custGeom>
            <a:solidFill>
              <a:schemeClr val="accent1"/>
            </a:solidFill>
            <a:ln w="9525">
              <a:solidFill>
                <a:schemeClr val="tx1"/>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295" name="Oval 7"/>
            <p:cNvSpPr>
              <a:spLocks noChangeArrowheads="1"/>
            </p:cNvSpPr>
            <p:nvPr/>
          </p:nvSpPr>
          <p:spPr bwMode="auto">
            <a:xfrm>
              <a:off x="3936" y="216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296" name="Oval 8"/>
            <p:cNvSpPr>
              <a:spLocks noChangeArrowheads="1"/>
            </p:cNvSpPr>
            <p:nvPr/>
          </p:nvSpPr>
          <p:spPr bwMode="auto">
            <a:xfrm>
              <a:off x="3696"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297" name="Oval 9"/>
            <p:cNvSpPr>
              <a:spLocks noChangeArrowheads="1"/>
            </p:cNvSpPr>
            <p:nvPr/>
          </p:nvSpPr>
          <p:spPr bwMode="auto">
            <a:xfrm>
              <a:off x="3792"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298" name="Oval 10"/>
            <p:cNvSpPr>
              <a:spLocks noChangeArrowheads="1"/>
            </p:cNvSpPr>
            <p:nvPr/>
          </p:nvSpPr>
          <p:spPr bwMode="auto">
            <a:xfrm>
              <a:off x="3888"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299" name="Oval 11"/>
            <p:cNvSpPr>
              <a:spLocks noChangeArrowheads="1"/>
            </p:cNvSpPr>
            <p:nvPr/>
          </p:nvSpPr>
          <p:spPr bwMode="auto">
            <a:xfrm>
              <a:off x="3984"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0" name="Oval 12"/>
            <p:cNvSpPr>
              <a:spLocks noChangeArrowheads="1"/>
            </p:cNvSpPr>
            <p:nvPr/>
          </p:nvSpPr>
          <p:spPr bwMode="auto">
            <a:xfrm>
              <a:off x="4080"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1" name="Oval 13"/>
            <p:cNvSpPr>
              <a:spLocks noChangeArrowheads="1"/>
            </p:cNvSpPr>
            <p:nvPr/>
          </p:nvSpPr>
          <p:spPr bwMode="auto">
            <a:xfrm>
              <a:off x="3552"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2" name="Oval 14"/>
            <p:cNvSpPr>
              <a:spLocks noChangeArrowheads="1"/>
            </p:cNvSpPr>
            <p:nvPr/>
          </p:nvSpPr>
          <p:spPr bwMode="auto">
            <a:xfrm>
              <a:off x="3648"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3" name="Oval 15"/>
            <p:cNvSpPr>
              <a:spLocks noChangeArrowheads="1"/>
            </p:cNvSpPr>
            <p:nvPr/>
          </p:nvSpPr>
          <p:spPr bwMode="auto">
            <a:xfrm>
              <a:off x="3744"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4" name="Oval 16"/>
            <p:cNvSpPr>
              <a:spLocks noChangeArrowheads="1"/>
            </p:cNvSpPr>
            <p:nvPr/>
          </p:nvSpPr>
          <p:spPr bwMode="auto">
            <a:xfrm>
              <a:off x="3840"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5" name="Oval 17"/>
            <p:cNvSpPr>
              <a:spLocks noChangeArrowheads="1"/>
            </p:cNvSpPr>
            <p:nvPr/>
          </p:nvSpPr>
          <p:spPr bwMode="auto">
            <a:xfrm>
              <a:off x="3936"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6" name="Oval 18"/>
            <p:cNvSpPr>
              <a:spLocks noChangeArrowheads="1"/>
            </p:cNvSpPr>
            <p:nvPr/>
          </p:nvSpPr>
          <p:spPr bwMode="auto">
            <a:xfrm>
              <a:off x="4032"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7" name="Oval 19"/>
            <p:cNvSpPr>
              <a:spLocks noChangeArrowheads="1"/>
            </p:cNvSpPr>
            <p:nvPr/>
          </p:nvSpPr>
          <p:spPr bwMode="auto">
            <a:xfrm>
              <a:off x="4128"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8" name="Oval 20"/>
            <p:cNvSpPr>
              <a:spLocks noChangeArrowheads="1"/>
            </p:cNvSpPr>
            <p:nvPr/>
          </p:nvSpPr>
          <p:spPr bwMode="auto">
            <a:xfrm>
              <a:off x="4224"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09" name="Oval 21"/>
            <p:cNvSpPr>
              <a:spLocks noChangeArrowheads="1"/>
            </p:cNvSpPr>
            <p:nvPr/>
          </p:nvSpPr>
          <p:spPr bwMode="auto">
            <a:xfrm>
              <a:off x="4320"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0" name="Oval 22"/>
            <p:cNvSpPr>
              <a:spLocks noChangeArrowheads="1"/>
            </p:cNvSpPr>
            <p:nvPr/>
          </p:nvSpPr>
          <p:spPr bwMode="auto">
            <a:xfrm>
              <a:off x="4416"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1" name="Oval 23"/>
            <p:cNvSpPr>
              <a:spLocks noChangeArrowheads="1"/>
            </p:cNvSpPr>
            <p:nvPr/>
          </p:nvSpPr>
          <p:spPr bwMode="auto">
            <a:xfrm>
              <a:off x="355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2" name="Oval 24"/>
            <p:cNvSpPr>
              <a:spLocks noChangeArrowheads="1"/>
            </p:cNvSpPr>
            <p:nvPr/>
          </p:nvSpPr>
          <p:spPr bwMode="auto">
            <a:xfrm>
              <a:off x="3648"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3" name="Oval 25"/>
            <p:cNvSpPr>
              <a:spLocks noChangeArrowheads="1"/>
            </p:cNvSpPr>
            <p:nvPr/>
          </p:nvSpPr>
          <p:spPr bwMode="auto">
            <a:xfrm>
              <a:off x="3744"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4" name="Oval 26"/>
            <p:cNvSpPr>
              <a:spLocks noChangeArrowheads="1"/>
            </p:cNvSpPr>
            <p:nvPr/>
          </p:nvSpPr>
          <p:spPr bwMode="auto">
            <a:xfrm>
              <a:off x="3840"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5" name="Oval 27"/>
            <p:cNvSpPr>
              <a:spLocks noChangeArrowheads="1"/>
            </p:cNvSpPr>
            <p:nvPr/>
          </p:nvSpPr>
          <p:spPr bwMode="auto">
            <a:xfrm>
              <a:off x="3936"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6" name="Oval 28"/>
            <p:cNvSpPr>
              <a:spLocks noChangeArrowheads="1"/>
            </p:cNvSpPr>
            <p:nvPr/>
          </p:nvSpPr>
          <p:spPr bwMode="auto">
            <a:xfrm>
              <a:off x="403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7" name="Oval 29"/>
            <p:cNvSpPr>
              <a:spLocks noChangeArrowheads="1"/>
            </p:cNvSpPr>
            <p:nvPr/>
          </p:nvSpPr>
          <p:spPr bwMode="auto">
            <a:xfrm>
              <a:off x="4128"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8" name="Oval 30"/>
            <p:cNvSpPr>
              <a:spLocks noChangeArrowheads="1"/>
            </p:cNvSpPr>
            <p:nvPr/>
          </p:nvSpPr>
          <p:spPr bwMode="auto">
            <a:xfrm>
              <a:off x="4224"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19" name="Oval 31"/>
            <p:cNvSpPr>
              <a:spLocks noChangeArrowheads="1"/>
            </p:cNvSpPr>
            <p:nvPr/>
          </p:nvSpPr>
          <p:spPr bwMode="auto">
            <a:xfrm>
              <a:off x="4320"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0" name="Oval 32"/>
            <p:cNvSpPr>
              <a:spLocks noChangeArrowheads="1"/>
            </p:cNvSpPr>
            <p:nvPr/>
          </p:nvSpPr>
          <p:spPr bwMode="auto">
            <a:xfrm>
              <a:off x="4416"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1" name="Oval 33"/>
            <p:cNvSpPr>
              <a:spLocks noChangeArrowheads="1"/>
            </p:cNvSpPr>
            <p:nvPr/>
          </p:nvSpPr>
          <p:spPr bwMode="auto">
            <a:xfrm>
              <a:off x="364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2" name="Oval 34"/>
            <p:cNvSpPr>
              <a:spLocks noChangeArrowheads="1"/>
            </p:cNvSpPr>
            <p:nvPr/>
          </p:nvSpPr>
          <p:spPr bwMode="auto">
            <a:xfrm>
              <a:off x="3744"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3" name="Oval 35"/>
            <p:cNvSpPr>
              <a:spLocks noChangeArrowheads="1"/>
            </p:cNvSpPr>
            <p:nvPr/>
          </p:nvSpPr>
          <p:spPr bwMode="auto">
            <a:xfrm>
              <a:off x="3840"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4" name="Oval 36"/>
            <p:cNvSpPr>
              <a:spLocks noChangeArrowheads="1"/>
            </p:cNvSpPr>
            <p:nvPr/>
          </p:nvSpPr>
          <p:spPr bwMode="auto">
            <a:xfrm>
              <a:off x="3936"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5" name="Oval 37"/>
            <p:cNvSpPr>
              <a:spLocks noChangeArrowheads="1"/>
            </p:cNvSpPr>
            <p:nvPr/>
          </p:nvSpPr>
          <p:spPr bwMode="auto">
            <a:xfrm>
              <a:off x="4032"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6" name="Oval 38"/>
            <p:cNvSpPr>
              <a:spLocks noChangeArrowheads="1"/>
            </p:cNvSpPr>
            <p:nvPr/>
          </p:nvSpPr>
          <p:spPr bwMode="auto">
            <a:xfrm>
              <a:off x="412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7" name="Oval 39"/>
            <p:cNvSpPr>
              <a:spLocks noChangeArrowheads="1"/>
            </p:cNvSpPr>
            <p:nvPr/>
          </p:nvSpPr>
          <p:spPr bwMode="auto">
            <a:xfrm>
              <a:off x="4224"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8" name="Oval 40"/>
            <p:cNvSpPr>
              <a:spLocks noChangeArrowheads="1"/>
            </p:cNvSpPr>
            <p:nvPr/>
          </p:nvSpPr>
          <p:spPr bwMode="auto">
            <a:xfrm>
              <a:off x="4320"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29" name="Oval 41"/>
            <p:cNvSpPr>
              <a:spLocks noChangeArrowheads="1"/>
            </p:cNvSpPr>
            <p:nvPr/>
          </p:nvSpPr>
          <p:spPr bwMode="auto">
            <a:xfrm>
              <a:off x="4416"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0" name="Oval 42"/>
            <p:cNvSpPr>
              <a:spLocks noChangeArrowheads="1"/>
            </p:cNvSpPr>
            <p:nvPr/>
          </p:nvSpPr>
          <p:spPr bwMode="auto">
            <a:xfrm>
              <a:off x="4512"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1" name="Oval 43"/>
            <p:cNvSpPr>
              <a:spLocks noChangeArrowheads="1"/>
            </p:cNvSpPr>
            <p:nvPr/>
          </p:nvSpPr>
          <p:spPr bwMode="auto">
            <a:xfrm>
              <a:off x="369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2" name="Oval 44"/>
            <p:cNvSpPr>
              <a:spLocks noChangeArrowheads="1"/>
            </p:cNvSpPr>
            <p:nvPr/>
          </p:nvSpPr>
          <p:spPr bwMode="auto">
            <a:xfrm>
              <a:off x="379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3" name="Oval 45"/>
            <p:cNvSpPr>
              <a:spLocks noChangeArrowheads="1"/>
            </p:cNvSpPr>
            <p:nvPr/>
          </p:nvSpPr>
          <p:spPr bwMode="auto">
            <a:xfrm>
              <a:off x="3888"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4" name="Oval 46"/>
            <p:cNvSpPr>
              <a:spLocks noChangeArrowheads="1"/>
            </p:cNvSpPr>
            <p:nvPr/>
          </p:nvSpPr>
          <p:spPr bwMode="auto">
            <a:xfrm>
              <a:off x="3984"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5" name="Oval 47"/>
            <p:cNvSpPr>
              <a:spLocks noChangeArrowheads="1"/>
            </p:cNvSpPr>
            <p:nvPr/>
          </p:nvSpPr>
          <p:spPr bwMode="auto">
            <a:xfrm>
              <a:off x="4080"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6" name="Oval 48"/>
            <p:cNvSpPr>
              <a:spLocks noChangeArrowheads="1"/>
            </p:cNvSpPr>
            <p:nvPr/>
          </p:nvSpPr>
          <p:spPr bwMode="auto">
            <a:xfrm>
              <a:off x="417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7" name="Oval 49"/>
            <p:cNvSpPr>
              <a:spLocks noChangeArrowheads="1"/>
            </p:cNvSpPr>
            <p:nvPr/>
          </p:nvSpPr>
          <p:spPr bwMode="auto">
            <a:xfrm>
              <a:off x="427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8" name="Oval 50"/>
            <p:cNvSpPr>
              <a:spLocks noChangeArrowheads="1"/>
            </p:cNvSpPr>
            <p:nvPr/>
          </p:nvSpPr>
          <p:spPr bwMode="auto">
            <a:xfrm>
              <a:off x="4368"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39" name="Oval 51"/>
            <p:cNvSpPr>
              <a:spLocks noChangeArrowheads="1"/>
            </p:cNvSpPr>
            <p:nvPr/>
          </p:nvSpPr>
          <p:spPr bwMode="auto">
            <a:xfrm>
              <a:off x="4464"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0" name="Oval 52"/>
            <p:cNvSpPr>
              <a:spLocks noChangeArrowheads="1"/>
            </p:cNvSpPr>
            <p:nvPr/>
          </p:nvSpPr>
          <p:spPr bwMode="auto">
            <a:xfrm>
              <a:off x="4560"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1" name="Oval 53"/>
            <p:cNvSpPr>
              <a:spLocks noChangeArrowheads="1"/>
            </p:cNvSpPr>
            <p:nvPr/>
          </p:nvSpPr>
          <p:spPr bwMode="auto">
            <a:xfrm>
              <a:off x="3744"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2" name="Oval 54"/>
            <p:cNvSpPr>
              <a:spLocks noChangeArrowheads="1"/>
            </p:cNvSpPr>
            <p:nvPr/>
          </p:nvSpPr>
          <p:spPr bwMode="auto">
            <a:xfrm>
              <a:off x="384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3" name="Oval 55"/>
            <p:cNvSpPr>
              <a:spLocks noChangeArrowheads="1"/>
            </p:cNvSpPr>
            <p:nvPr/>
          </p:nvSpPr>
          <p:spPr bwMode="auto">
            <a:xfrm>
              <a:off x="3936"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4" name="Oval 56"/>
            <p:cNvSpPr>
              <a:spLocks noChangeArrowheads="1"/>
            </p:cNvSpPr>
            <p:nvPr/>
          </p:nvSpPr>
          <p:spPr bwMode="auto">
            <a:xfrm>
              <a:off x="4032"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5" name="Oval 57"/>
            <p:cNvSpPr>
              <a:spLocks noChangeArrowheads="1"/>
            </p:cNvSpPr>
            <p:nvPr/>
          </p:nvSpPr>
          <p:spPr bwMode="auto">
            <a:xfrm>
              <a:off x="4128"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6" name="Oval 58"/>
            <p:cNvSpPr>
              <a:spLocks noChangeArrowheads="1"/>
            </p:cNvSpPr>
            <p:nvPr/>
          </p:nvSpPr>
          <p:spPr bwMode="auto">
            <a:xfrm>
              <a:off x="4224"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7" name="Oval 59"/>
            <p:cNvSpPr>
              <a:spLocks noChangeArrowheads="1"/>
            </p:cNvSpPr>
            <p:nvPr/>
          </p:nvSpPr>
          <p:spPr bwMode="auto">
            <a:xfrm>
              <a:off x="432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8" name="Oval 60"/>
            <p:cNvSpPr>
              <a:spLocks noChangeArrowheads="1"/>
            </p:cNvSpPr>
            <p:nvPr/>
          </p:nvSpPr>
          <p:spPr bwMode="auto">
            <a:xfrm>
              <a:off x="4416"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49" name="Oval 61"/>
            <p:cNvSpPr>
              <a:spLocks noChangeArrowheads="1"/>
            </p:cNvSpPr>
            <p:nvPr/>
          </p:nvSpPr>
          <p:spPr bwMode="auto">
            <a:xfrm>
              <a:off x="4512"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0" name="Oval 62"/>
            <p:cNvSpPr>
              <a:spLocks noChangeArrowheads="1"/>
            </p:cNvSpPr>
            <p:nvPr/>
          </p:nvSpPr>
          <p:spPr bwMode="auto">
            <a:xfrm>
              <a:off x="4608"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1" name="Oval 63"/>
            <p:cNvSpPr>
              <a:spLocks noChangeArrowheads="1"/>
            </p:cNvSpPr>
            <p:nvPr/>
          </p:nvSpPr>
          <p:spPr bwMode="auto">
            <a:xfrm>
              <a:off x="3696"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2" name="Oval 64"/>
            <p:cNvSpPr>
              <a:spLocks noChangeArrowheads="1"/>
            </p:cNvSpPr>
            <p:nvPr/>
          </p:nvSpPr>
          <p:spPr bwMode="auto">
            <a:xfrm>
              <a:off x="3792"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3" name="Oval 65"/>
            <p:cNvSpPr>
              <a:spLocks noChangeArrowheads="1"/>
            </p:cNvSpPr>
            <p:nvPr/>
          </p:nvSpPr>
          <p:spPr bwMode="auto">
            <a:xfrm>
              <a:off x="3888"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4" name="Oval 66"/>
            <p:cNvSpPr>
              <a:spLocks noChangeArrowheads="1"/>
            </p:cNvSpPr>
            <p:nvPr/>
          </p:nvSpPr>
          <p:spPr bwMode="auto">
            <a:xfrm>
              <a:off x="3984"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5" name="Oval 67"/>
            <p:cNvSpPr>
              <a:spLocks noChangeArrowheads="1"/>
            </p:cNvSpPr>
            <p:nvPr/>
          </p:nvSpPr>
          <p:spPr bwMode="auto">
            <a:xfrm>
              <a:off x="4080"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6" name="Oval 68"/>
            <p:cNvSpPr>
              <a:spLocks noChangeArrowheads="1"/>
            </p:cNvSpPr>
            <p:nvPr/>
          </p:nvSpPr>
          <p:spPr bwMode="auto">
            <a:xfrm>
              <a:off x="4176"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7" name="Oval 69"/>
            <p:cNvSpPr>
              <a:spLocks noChangeArrowheads="1"/>
            </p:cNvSpPr>
            <p:nvPr/>
          </p:nvSpPr>
          <p:spPr bwMode="auto">
            <a:xfrm>
              <a:off x="4272"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8" name="Oval 70"/>
            <p:cNvSpPr>
              <a:spLocks noChangeArrowheads="1"/>
            </p:cNvSpPr>
            <p:nvPr/>
          </p:nvSpPr>
          <p:spPr bwMode="auto">
            <a:xfrm>
              <a:off x="4368"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59" name="Oval 71"/>
            <p:cNvSpPr>
              <a:spLocks noChangeArrowheads="1"/>
            </p:cNvSpPr>
            <p:nvPr/>
          </p:nvSpPr>
          <p:spPr bwMode="auto">
            <a:xfrm>
              <a:off x="4464"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0" name="Oval 72"/>
            <p:cNvSpPr>
              <a:spLocks noChangeArrowheads="1"/>
            </p:cNvSpPr>
            <p:nvPr/>
          </p:nvSpPr>
          <p:spPr bwMode="auto">
            <a:xfrm>
              <a:off x="4560"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1" name="Oval 73"/>
            <p:cNvSpPr>
              <a:spLocks noChangeArrowheads="1"/>
            </p:cNvSpPr>
            <p:nvPr/>
          </p:nvSpPr>
          <p:spPr bwMode="auto">
            <a:xfrm>
              <a:off x="3696"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2" name="Oval 74"/>
            <p:cNvSpPr>
              <a:spLocks noChangeArrowheads="1"/>
            </p:cNvSpPr>
            <p:nvPr/>
          </p:nvSpPr>
          <p:spPr bwMode="auto">
            <a:xfrm>
              <a:off x="3792"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3" name="Oval 75"/>
            <p:cNvSpPr>
              <a:spLocks noChangeArrowheads="1"/>
            </p:cNvSpPr>
            <p:nvPr/>
          </p:nvSpPr>
          <p:spPr bwMode="auto">
            <a:xfrm>
              <a:off x="3888"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4" name="Oval 76"/>
            <p:cNvSpPr>
              <a:spLocks noChangeArrowheads="1"/>
            </p:cNvSpPr>
            <p:nvPr/>
          </p:nvSpPr>
          <p:spPr bwMode="auto">
            <a:xfrm>
              <a:off x="3984"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5" name="Oval 77"/>
            <p:cNvSpPr>
              <a:spLocks noChangeArrowheads="1"/>
            </p:cNvSpPr>
            <p:nvPr/>
          </p:nvSpPr>
          <p:spPr bwMode="auto">
            <a:xfrm>
              <a:off x="4080"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6" name="Oval 78"/>
            <p:cNvSpPr>
              <a:spLocks noChangeArrowheads="1"/>
            </p:cNvSpPr>
            <p:nvPr/>
          </p:nvSpPr>
          <p:spPr bwMode="auto">
            <a:xfrm>
              <a:off x="4176"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7" name="Oval 79"/>
            <p:cNvSpPr>
              <a:spLocks noChangeArrowheads="1"/>
            </p:cNvSpPr>
            <p:nvPr/>
          </p:nvSpPr>
          <p:spPr bwMode="auto">
            <a:xfrm>
              <a:off x="4272"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8" name="Oval 80"/>
            <p:cNvSpPr>
              <a:spLocks noChangeArrowheads="1"/>
            </p:cNvSpPr>
            <p:nvPr/>
          </p:nvSpPr>
          <p:spPr bwMode="auto">
            <a:xfrm>
              <a:off x="4368"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69" name="Oval 81"/>
            <p:cNvSpPr>
              <a:spLocks noChangeArrowheads="1"/>
            </p:cNvSpPr>
            <p:nvPr/>
          </p:nvSpPr>
          <p:spPr bwMode="auto">
            <a:xfrm>
              <a:off x="4464"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0" name="Oval 82"/>
            <p:cNvSpPr>
              <a:spLocks noChangeArrowheads="1"/>
            </p:cNvSpPr>
            <p:nvPr/>
          </p:nvSpPr>
          <p:spPr bwMode="auto">
            <a:xfrm>
              <a:off x="3648"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1" name="Oval 83"/>
            <p:cNvSpPr>
              <a:spLocks noChangeArrowheads="1"/>
            </p:cNvSpPr>
            <p:nvPr/>
          </p:nvSpPr>
          <p:spPr bwMode="auto">
            <a:xfrm>
              <a:off x="3744"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2" name="Oval 84"/>
            <p:cNvSpPr>
              <a:spLocks noChangeArrowheads="1"/>
            </p:cNvSpPr>
            <p:nvPr/>
          </p:nvSpPr>
          <p:spPr bwMode="auto">
            <a:xfrm>
              <a:off x="3840"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3" name="Oval 85"/>
            <p:cNvSpPr>
              <a:spLocks noChangeArrowheads="1"/>
            </p:cNvSpPr>
            <p:nvPr/>
          </p:nvSpPr>
          <p:spPr bwMode="auto">
            <a:xfrm>
              <a:off x="3936"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4" name="Oval 86"/>
            <p:cNvSpPr>
              <a:spLocks noChangeArrowheads="1"/>
            </p:cNvSpPr>
            <p:nvPr/>
          </p:nvSpPr>
          <p:spPr bwMode="auto">
            <a:xfrm>
              <a:off x="4032"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5" name="Oval 87"/>
            <p:cNvSpPr>
              <a:spLocks noChangeArrowheads="1"/>
            </p:cNvSpPr>
            <p:nvPr/>
          </p:nvSpPr>
          <p:spPr bwMode="auto">
            <a:xfrm>
              <a:off x="4128"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6" name="Oval 88"/>
            <p:cNvSpPr>
              <a:spLocks noChangeArrowheads="1"/>
            </p:cNvSpPr>
            <p:nvPr/>
          </p:nvSpPr>
          <p:spPr bwMode="auto">
            <a:xfrm>
              <a:off x="4224"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7" name="Oval 89"/>
            <p:cNvSpPr>
              <a:spLocks noChangeArrowheads="1"/>
            </p:cNvSpPr>
            <p:nvPr/>
          </p:nvSpPr>
          <p:spPr bwMode="auto">
            <a:xfrm>
              <a:off x="3600"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8" name="Oval 90"/>
            <p:cNvSpPr>
              <a:spLocks noChangeArrowheads="1"/>
            </p:cNvSpPr>
            <p:nvPr/>
          </p:nvSpPr>
          <p:spPr bwMode="auto">
            <a:xfrm>
              <a:off x="3696"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79" name="Oval 91"/>
            <p:cNvSpPr>
              <a:spLocks noChangeArrowheads="1"/>
            </p:cNvSpPr>
            <p:nvPr/>
          </p:nvSpPr>
          <p:spPr bwMode="auto">
            <a:xfrm>
              <a:off x="3792"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0" name="Oval 92"/>
            <p:cNvSpPr>
              <a:spLocks noChangeArrowheads="1"/>
            </p:cNvSpPr>
            <p:nvPr/>
          </p:nvSpPr>
          <p:spPr bwMode="auto">
            <a:xfrm>
              <a:off x="465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1" name="Oval 93"/>
            <p:cNvSpPr>
              <a:spLocks noChangeArrowheads="1"/>
            </p:cNvSpPr>
            <p:nvPr/>
          </p:nvSpPr>
          <p:spPr bwMode="auto">
            <a:xfrm>
              <a:off x="475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2" name="Oval 94"/>
            <p:cNvSpPr>
              <a:spLocks noChangeArrowheads="1"/>
            </p:cNvSpPr>
            <p:nvPr/>
          </p:nvSpPr>
          <p:spPr bwMode="auto">
            <a:xfrm>
              <a:off x="4703"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3" name="Oval 95"/>
            <p:cNvSpPr>
              <a:spLocks noChangeArrowheads="1"/>
            </p:cNvSpPr>
            <p:nvPr/>
          </p:nvSpPr>
          <p:spPr bwMode="auto">
            <a:xfrm>
              <a:off x="480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4" name="Oval 96"/>
            <p:cNvSpPr>
              <a:spLocks noChangeArrowheads="1"/>
            </p:cNvSpPr>
            <p:nvPr/>
          </p:nvSpPr>
          <p:spPr bwMode="auto">
            <a:xfrm>
              <a:off x="460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5" name="Oval 97"/>
            <p:cNvSpPr>
              <a:spLocks noChangeArrowheads="1"/>
            </p:cNvSpPr>
            <p:nvPr/>
          </p:nvSpPr>
          <p:spPr bwMode="auto">
            <a:xfrm>
              <a:off x="4703"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6" name="Oval 98"/>
            <p:cNvSpPr>
              <a:spLocks noChangeArrowheads="1"/>
            </p:cNvSpPr>
            <p:nvPr/>
          </p:nvSpPr>
          <p:spPr bwMode="auto">
            <a:xfrm>
              <a:off x="451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7" name="Oval 99"/>
            <p:cNvSpPr>
              <a:spLocks noChangeArrowheads="1"/>
            </p:cNvSpPr>
            <p:nvPr/>
          </p:nvSpPr>
          <p:spPr bwMode="auto">
            <a:xfrm>
              <a:off x="4176"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2388" name="Oval 100"/>
            <p:cNvSpPr>
              <a:spLocks noChangeArrowheads="1"/>
            </p:cNvSpPr>
            <p:nvPr/>
          </p:nvSpPr>
          <p:spPr bwMode="auto">
            <a:xfrm>
              <a:off x="4272"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1362" name="Rectangle 2"/>
          <p:cNvSpPr>
            <a:spLocks noChangeArrowheads="1" noGrp="1" noRot="1"/>
          </p:cNvSpPr>
          <p:nvPr>
            <p:ph type="title"/>
          </p:nvPr>
        </p:nvSpPr>
        <p:spPr bwMode="auto"/>
        <p:txBody>
          <a:bodyPr/>
          <a:lstStyle/>
          <a:p>
            <a:pPr>
              <a:defRPr/>
            </a:pPr>
            <a:r>
              <a:rPr lang="ru-RU"/>
              <a:t>Центр масс</a:t>
            </a:r>
            <a:endParaRPr lang="en-US"/>
          </a:p>
        </p:txBody>
      </p:sp>
      <p:sp>
        <p:nvSpPr>
          <p:cNvPr id="271363" name="Rectangle 3"/>
          <p:cNvSpPr>
            <a:spLocks noChangeArrowheads="1" noGrp="1"/>
          </p:cNvSpPr>
          <p:nvPr>
            <p:ph type="body" idx="1"/>
          </p:nvPr>
        </p:nvSpPr>
        <p:spPr bwMode="auto"/>
        <p:txBody>
          <a:bodyPr/>
          <a:lstStyle/>
          <a:p>
            <a:pPr>
              <a:defRPr/>
            </a:pPr>
            <a:r>
              <a:rPr lang="ru-RU"/>
              <a:t>Центр масс:</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331913" y="2492375"/>
          <a:ext cx="2673350" cy="2846388"/>
        </p:xfrm>
        <a:graphic>
          <a:graphicData uri="http://schemas.openxmlformats.org/presentationml/2006/ole">
            <p:oleObj name="oleObj" r:id="rId3" imgW="1181100" imgH="1256665" progId="Equation.3">
              <p:embed/>
              <p:pic>
                <p:nvPicPr>
                  <p:cNvPr id="306182" name=""/>
                  <p:cNvPicPr/>
                  <p:nvPr/>
                </p:nvPicPr>
                <p:blipFill>
                  <a:blip r:embed="rId2"/>
                  <a:stretch/>
                </p:blipFill>
                <p:spPr bwMode="auto">
                  <a:xfrm>
                    <a:off x="1331913" y="2492375"/>
                    <a:ext cx="2673350" cy="2846388"/>
                  </a:xfrm>
                  <a:prstGeom prst="rect">
                    <a:avLst/>
                  </a:prstGeom>
                </p:spPr>
              </p:pic>
            </p:oleObj>
          </a:graphicData>
        </a:graphic>
      </p:graphicFrame>
      <p:grpSp>
        <p:nvGrpSpPr>
          <p:cNvPr id="13317" name="Group 5"/>
          <p:cNvGrpSpPr/>
          <p:nvPr/>
        </p:nvGrpSpPr>
        <p:grpSpPr bwMode="auto">
          <a:xfrm>
            <a:off x="5334000" y="2565400"/>
            <a:ext cx="2578100" cy="1930400"/>
            <a:chOff x="3360" y="2064"/>
            <a:chExt cx="1624" cy="1216"/>
          </a:xfrm>
        </p:grpSpPr>
        <p:sp>
          <p:nvSpPr>
            <p:cNvPr id="13318" name="Freeform 6"/>
            <p:cNvSpPr/>
            <p:nvPr/>
          </p:nvSpPr>
          <p:spPr bwMode="auto">
            <a:xfrm>
              <a:off x="3360" y="2064"/>
              <a:ext cx="1624" cy="1216"/>
            </a:xfrm>
            <a:custGeom>
              <a:avLst/>
              <a:gdLst>
                <a:gd name="T0" fmla="*/ 304 w 1624"/>
                <a:gd name="T1" fmla="*/ 728 h 1216"/>
                <a:gd name="T2" fmla="*/ 64 w 1624"/>
                <a:gd name="T3" fmla="*/ 344 h 1216"/>
                <a:gd name="T4" fmla="*/ 688 w 1624"/>
                <a:gd name="T5" fmla="*/ 56 h 1216"/>
                <a:gd name="T6" fmla="*/ 1552 w 1624"/>
                <a:gd name="T7" fmla="*/ 680 h 1216"/>
                <a:gd name="T8" fmla="*/ 256 w 1624"/>
                <a:gd name="T9" fmla="*/ 1208 h 1216"/>
                <a:gd name="T10" fmla="*/ 304 w 1624"/>
                <a:gd name="T11" fmla="*/ 728 h 1216"/>
                <a:gd name="T12" fmla="*/ 0 60000 65536"/>
                <a:gd name="T13" fmla="*/ 0 60000 65536"/>
                <a:gd name="T14" fmla="*/ 0 60000 65536"/>
                <a:gd name="T15" fmla="*/ 0 60000 65536"/>
                <a:gd name="T16" fmla="*/ 0 60000 65536"/>
                <a:gd name="T17" fmla="*/ 0 60000 65536"/>
                <a:gd name="T18" fmla="*/ 0 w 1624"/>
                <a:gd name="T19" fmla="*/ 0 h 1216"/>
                <a:gd name="T20" fmla="*/ 1624 w 1624"/>
                <a:gd name="T21" fmla="*/ 1216 h 1216"/>
              </a:gdLst>
              <a:ahLst/>
              <a:cxnLst>
                <a:cxn ang="T12">
                  <a:pos x="T0" y="T1"/>
                </a:cxn>
                <a:cxn ang="T13">
                  <a:pos x="T2" y="T3"/>
                </a:cxn>
                <a:cxn ang="T14">
                  <a:pos x="T4" y="T5"/>
                </a:cxn>
                <a:cxn ang="T15">
                  <a:pos x="T6" y="T7"/>
                </a:cxn>
                <a:cxn ang="T16">
                  <a:pos x="T8" y="T9"/>
                </a:cxn>
                <a:cxn ang="T17">
                  <a:pos x="T10" y="T11"/>
                </a:cxn>
              </a:cxnLst>
              <a:rect l="T18" t="T19" r="T20" b="T21"/>
              <a:pathLst>
                <a:path w="1624" h="1216" fill="norm" stroke="1" extrusionOk="0">
                  <a:moveTo>
                    <a:pt x="304" y="728"/>
                  </a:moveTo>
                  <a:cubicBezTo>
                    <a:pt x="272" y="584"/>
                    <a:pt x="0" y="456"/>
                    <a:pt x="64" y="344"/>
                  </a:cubicBezTo>
                  <a:cubicBezTo>
                    <a:pt x="128" y="232"/>
                    <a:pt x="440" y="0"/>
                    <a:pt x="688" y="56"/>
                  </a:cubicBezTo>
                  <a:cubicBezTo>
                    <a:pt x="936" y="112"/>
                    <a:pt x="1624" y="488"/>
                    <a:pt x="1552" y="680"/>
                  </a:cubicBezTo>
                  <a:cubicBezTo>
                    <a:pt x="1480" y="872"/>
                    <a:pt x="464" y="1200"/>
                    <a:pt x="256" y="1208"/>
                  </a:cubicBezTo>
                  <a:cubicBezTo>
                    <a:pt x="48" y="1216"/>
                    <a:pt x="336" y="872"/>
                    <a:pt x="304" y="728"/>
                  </a:cubicBezTo>
                  <a:close/>
                </a:path>
              </a:pathLst>
            </a:custGeom>
            <a:solidFill>
              <a:schemeClr val="accent1"/>
            </a:solidFill>
            <a:ln w="9525">
              <a:solidFill>
                <a:schemeClr val="tx1"/>
              </a:solidFill>
              <a:round/>
              <a:headEnd/>
              <a:tailEnd/>
            </a:ln>
          </p:spPr>
          <p:txBody>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19" name="Oval 7"/>
            <p:cNvSpPr>
              <a:spLocks noChangeArrowheads="1"/>
            </p:cNvSpPr>
            <p:nvPr/>
          </p:nvSpPr>
          <p:spPr bwMode="auto">
            <a:xfrm>
              <a:off x="3936" y="216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0" name="Oval 8"/>
            <p:cNvSpPr>
              <a:spLocks noChangeArrowheads="1"/>
            </p:cNvSpPr>
            <p:nvPr/>
          </p:nvSpPr>
          <p:spPr bwMode="auto">
            <a:xfrm>
              <a:off x="3696"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1" name="Oval 9"/>
            <p:cNvSpPr>
              <a:spLocks noChangeArrowheads="1"/>
            </p:cNvSpPr>
            <p:nvPr/>
          </p:nvSpPr>
          <p:spPr bwMode="auto">
            <a:xfrm>
              <a:off x="3792"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2" name="Oval 10"/>
            <p:cNvSpPr>
              <a:spLocks noChangeArrowheads="1"/>
            </p:cNvSpPr>
            <p:nvPr/>
          </p:nvSpPr>
          <p:spPr bwMode="auto">
            <a:xfrm>
              <a:off x="3888"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3" name="Oval 11"/>
            <p:cNvSpPr>
              <a:spLocks noChangeArrowheads="1"/>
            </p:cNvSpPr>
            <p:nvPr/>
          </p:nvSpPr>
          <p:spPr bwMode="auto">
            <a:xfrm>
              <a:off x="3984"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4" name="Oval 12"/>
            <p:cNvSpPr>
              <a:spLocks noChangeArrowheads="1"/>
            </p:cNvSpPr>
            <p:nvPr/>
          </p:nvSpPr>
          <p:spPr bwMode="auto">
            <a:xfrm>
              <a:off x="4080"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5" name="Oval 13"/>
            <p:cNvSpPr>
              <a:spLocks noChangeArrowheads="1"/>
            </p:cNvSpPr>
            <p:nvPr/>
          </p:nvSpPr>
          <p:spPr bwMode="auto">
            <a:xfrm>
              <a:off x="3552"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6" name="Oval 14"/>
            <p:cNvSpPr>
              <a:spLocks noChangeArrowheads="1"/>
            </p:cNvSpPr>
            <p:nvPr/>
          </p:nvSpPr>
          <p:spPr bwMode="auto">
            <a:xfrm>
              <a:off x="3648"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7" name="Oval 15"/>
            <p:cNvSpPr>
              <a:spLocks noChangeArrowheads="1"/>
            </p:cNvSpPr>
            <p:nvPr/>
          </p:nvSpPr>
          <p:spPr bwMode="auto">
            <a:xfrm>
              <a:off x="3744"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8" name="Oval 16"/>
            <p:cNvSpPr>
              <a:spLocks noChangeArrowheads="1"/>
            </p:cNvSpPr>
            <p:nvPr/>
          </p:nvSpPr>
          <p:spPr bwMode="auto">
            <a:xfrm>
              <a:off x="3840"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29" name="Oval 17"/>
            <p:cNvSpPr>
              <a:spLocks noChangeArrowheads="1"/>
            </p:cNvSpPr>
            <p:nvPr/>
          </p:nvSpPr>
          <p:spPr bwMode="auto">
            <a:xfrm>
              <a:off x="3936"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0" name="Oval 18"/>
            <p:cNvSpPr>
              <a:spLocks noChangeArrowheads="1"/>
            </p:cNvSpPr>
            <p:nvPr/>
          </p:nvSpPr>
          <p:spPr bwMode="auto">
            <a:xfrm>
              <a:off x="4032"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1" name="Oval 19"/>
            <p:cNvSpPr>
              <a:spLocks noChangeArrowheads="1"/>
            </p:cNvSpPr>
            <p:nvPr/>
          </p:nvSpPr>
          <p:spPr bwMode="auto">
            <a:xfrm>
              <a:off x="4128"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2" name="Oval 20"/>
            <p:cNvSpPr>
              <a:spLocks noChangeArrowheads="1"/>
            </p:cNvSpPr>
            <p:nvPr/>
          </p:nvSpPr>
          <p:spPr bwMode="auto">
            <a:xfrm>
              <a:off x="4224"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3" name="Oval 21"/>
            <p:cNvSpPr>
              <a:spLocks noChangeArrowheads="1"/>
            </p:cNvSpPr>
            <p:nvPr/>
          </p:nvSpPr>
          <p:spPr bwMode="auto">
            <a:xfrm>
              <a:off x="4320"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4" name="Oval 22"/>
            <p:cNvSpPr>
              <a:spLocks noChangeArrowheads="1"/>
            </p:cNvSpPr>
            <p:nvPr/>
          </p:nvSpPr>
          <p:spPr bwMode="auto">
            <a:xfrm>
              <a:off x="4416" y="2351"/>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5" name="Oval 23"/>
            <p:cNvSpPr>
              <a:spLocks noChangeArrowheads="1"/>
            </p:cNvSpPr>
            <p:nvPr/>
          </p:nvSpPr>
          <p:spPr bwMode="auto">
            <a:xfrm>
              <a:off x="355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6" name="Oval 24"/>
            <p:cNvSpPr>
              <a:spLocks noChangeArrowheads="1"/>
            </p:cNvSpPr>
            <p:nvPr/>
          </p:nvSpPr>
          <p:spPr bwMode="auto">
            <a:xfrm>
              <a:off x="3648"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7" name="Oval 25"/>
            <p:cNvSpPr>
              <a:spLocks noChangeArrowheads="1"/>
            </p:cNvSpPr>
            <p:nvPr/>
          </p:nvSpPr>
          <p:spPr bwMode="auto">
            <a:xfrm>
              <a:off x="3744"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8" name="Oval 26"/>
            <p:cNvSpPr>
              <a:spLocks noChangeArrowheads="1"/>
            </p:cNvSpPr>
            <p:nvPr/>
          </p:nvSpPr>
          <p:spPr bwMode="auto">
            <a:xfrm>
              <a:off x="3840"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39" name="Oval 27"/>
            <p:cNvSpPr>
              <a:spLocks noChangeArrowheads="1"/>
            </p:cNvSpPr>
            <p:nvPr/>
          </p:nvSpPr>
          <p:spPr bwMode="auto">
            <a:xfrm>
              <a:off x="3936"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0" name="Oval 28"/>
            <p:cNvSpPr>
              <a:spLocks noChangeArrowheads="1"/>
            </p:cNvSpPr>
            <p:nvPr/>
          </p:nvSpPr>
          <p:spPr bwMode="auto">
            <a:xfrm>
              <a:off x="403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1" name="Oval 29"/>
            <p:cNvSpPr>
              <a:spLocks noChangeArrowheads="1"/>
            </p:cNvSpPr>
            <p:nvPr/>
          </p:nvSpPr>
          <p:spPr bwMode="auto">
            <a:xfrm>
              <a:off x="4128"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2" name="Oval 30"/>
            <p:cNvSpPr>
              <a:spLocks noChangeArrowheads="1"/>
            </p:cNvSpPr>
            <p:nvPr/>
          </p:nvSpPr>
          <p:spPr bwMode="auto">
            <a:xfrm>
              <a:off x="4224"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3" name="Oval 31"/>
            <p:cNvSpPr>
              <a:spLocks noChangeArrowheads="1"/>
            </p:cNvSpPr>
            <p:nvPr/>
          </p:nvSpPr>
          <p:spPr bwMode="auto">
            <a:xfrm>
              <a:off x="4320"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4" name="Oval 32"/>
            <p:cNvSpPr>
              <a:spLocks noChangeArrowheads="1"/>
            </p:cNvSpPr>
            <p:nvPr/>
          </p:nvSpPr>
          <p:spPr bwMode="auto">
            <a:xfrm>
              <a:off x="4416"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5" name="Oval 33"/>
            <p:cNvSpPr>
              <a:spLocks noChangeArrowheads="1"/>
            </p:cNvSpPr>
            <p:nvPr/>
          </p:nvSpPr>
          <p:spPr bwMode="auto">
            <a:xfrm>
              <a:off x="364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6" name="Oval 34"/>
            <p:cNvSpPr>
              <a:spLocks noChangeArrowheads="1"/>
            </p:cNvSpPr>
            <p:nvPr/>
          </p:nvSpPr>
          <p:spPr bwMode="auto">
            <a:xfrm>
              <a:off x="3744"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7" name="Oval 35"/>
            <p:cNvSpPr>
              <a:spLocks noChangeArrowheads="1"/>
            </p:cNvSpPr>
            <p:nvPr/>
          </p:nvSpPr>
          <p:spPr bwMode="auto">
            <a:xfrm>
              <a:off x="3840"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8" name="Oval 36"/>
            <p:cNvSpPr>
              <a:spLocks noChangeArrowheads="1"/>
            </p:cNvSpPr>
            <p:nvPr/>
          </p:nvSpPr>
          <p:spPr bwMode="auto">
            <a:xfrm>
              <a:off x="3936"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49" name="Oval 37"/>
            <p:cNvSpPr>
              <a:spLocks noChangeArrowheads="1"/>
            </p:cNvSpPr>
            <p:nvPr/>
          </p:nvSpPr>
          <p:spPr bwMode="auto">
            <a:xfrm>
              <a:off x="4032"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0" name="Oval 38"/>
            <p:cNvSpPr>
              <a:spLocks noChangeArrowheads="1"/>
            </p:cNvSpPr>
            <p:nvPr/>
          </p:nvSpPr>
          <p:spPr bwMode="auto">
            <a:xfrm>
              <a:off x="412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1" name="Oval 39"/>
            <p:cNvSpPr>
              <a:spLocks noChangeArrowheads="1"/>
            </p:cNvSpPr>
            <p:nvPr/>
          </p:nvSpPr>
          <p:spPr bwMode="auto">
            <a:xfrm>
              <a:off x="4224"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2" name="Oval 40"/>
            <p:cNvSpPr>
              <a:spLocks noChangeArrowheads="1"/>
            </p:cNvSpPr>
            <p:nvPr/>
          </p:nvSpPr>
          <p:spPr bwMode="auto">
            <a:xfrm>
              <a:off x="4320"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3" name="Oval 41"/>
            <p:cNvSpPr>
              <a:spLocks noChangeArrowheads="1"/>
            </p:cNvSpPr>
            <p:nvPr/>
          </p:nvSpPr>
          <p:spPr bwMode="auto">
            <a:xfrm>
              <a:off x="4416"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4" name="Oval 42"/>
            <p:cNvSpPr>
              <a:spLocks noChangeArrowheads="1"/>
            </p:cNvSpPr>
            <p:nvPr/>
          </p:nvSpPr>
          <p:spPr bwMode="auto">
            <a:xfrm>
              <a:off x="4512"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5" name="Oval 43"/>
            <p:cNvSpPr>
              <a:spLocks noChangeArrowheads="1"/>
            </p:cNvSpPr>
            <p:nvPr/>
          </p:nvSpPr>
          <p:spPr bwMode="auto">
            <a:xfrm>
              <a:off x="369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6" name="Oval 44"/>
            <p:cNvSpPr>
              <a:spLocks noChangeArrowheads="1"/>
            </p:cNvSpPr>
            <p:nvPr/>
          </p:nvSpPr>
          <p:spPr bwMode="auto">
            <a:xfrm>
              <a:off x="379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7" name="Oval 45"/>
            <p:cNvSpPr>
              <a:spLocks noChangeArrowheads="1"/>
            </p:cNvSpPr>
            <p:nvPr/>
          </p:nvSpPr>
          <p:spPr bwMode="auto">
            <a:xfrm>
              <a:off x="3888"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8" name="Oval 46"/>
            <p:cNvSpPr>
              <a:spLocks noChangeArrowheads="1"/>
            </p:cNvSpPr>
            <p:nvPr/>
          </p:nvSpPr>
          <p:spPr bwMode="auto">
            <a:xfrm>
              <a:off x="3984"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59" name="Oval 47"/>
            <p:cNvSpPr>
              <a:spLocks noChangeArrowheads="1"/>
            </p:cNvSpPr>
            <p:nvPr/>
          </p:nvSpPr>
          <p:spPr bwMode="auto">
            <a:xfrm>
              <a:off x="4080"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0" name="Oval 48"/>
            <p:cNvSpPr>
              <a:spLocks noChangeArrowheads="1"/>
            </p:cNvSpPr>
            <p:nvPr/>
          </p:nvSpPr>
          <p:spPr bwMode="auto">
            <a:xfrm>
              <a:off x="417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1" name="Oval 49"/>
            <p:cNvSpPr>
              <a:spLocks noChangeArrowheads="1"/>
            </p:cNvSpPr>
            <p:nvPr/>
          </p:nvSpPr>
          <p:spPr bwMode="auto">
            <a:xfrm>
              <a:off x="427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2" name="Oval 50"/>
            <p:cNvSpPr>
              <a:spLocks noChangeArrowheads="1"/>
            </p:cNvSpPr>
            <p:nvPr/>
          </p:nvSpPr>
          <p:spPr bwMode="auto">
            <a:xfrm>
              <a:off x="4368"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3" name="Oval 51"/>
            <p:cNvSpPr>
              <a:spLocks noChangeArrowheads="1"/>
            </p:cNvSpPr>
            <p:nvPr/>
          </p:nvSpPr>
          <p:spPr bwMode="auto">
            <a:xfrm>
              <a:off x="4464"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4" name="Oval 52"/>
            <p:cNvSpPr>
              <a:spLocks noChangeArrowheads="1"/>
            </p:cNvSpPr>
            <p:nvPr/>
          </p:nvSpPr>
          <p:spPr bwMode="auto">
            <a:xfrm>
              <a:off x="4560"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5" name="Oval 53"/>
            <p:cNvSpPr>
              <a:spLocks noChangeArrowheads="1"/>
            </p:cNvSpPr>
            <p:nvPr/>
          </p:nvSpPr>
          <p:spPr bwMode="auto">
            <a:xfrm>
              <a:off x="3744"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6" name="Oval 54"/>
            <p:cNvSpPr>
              <a:spLocks noChangeArrowheads="1"/>
            </p:cNvSpPr>
            <p:nvPr/>
          </p:nvSpPr>
          <p:spPr bwMode="auto">
            <a:xfrm>
              <a:off x="384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7" name="Oval 55"/>
            <p:cNvSpPr>
              <a:spLocks noChangeArrowheads="1"/>
            </p:cNvSpPr>
            <p:nvPr/>
          </p:nvSpPr>
          <p:spPr bwMode="auto">
            <a:xfrm>
              <a:off x="3936"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8" name="Oval 56"/>
            <p:cNvSpPr>
              <a:spLocks noChangeArrowheads="1"/>
            </p:cNvSpPr>
            <p:nvPr/>
          </p:nvSpPr>
          <p:spPr bwMode="auto">
            <a:xfrm>
              <a:off x="4032"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69" name="Oval 57"/>
            <p:cNvSpPr>
              <a:spLocks noChangeArrowheads="1"/>
            </p:cNvSpPr>
            <p:nvPr/>
          </p:nvSpPr>
          <p:spPr bwMode="auto">
            <a:xfrm>
              <a:off x="4128"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0" name="Oval 58"/>
            <p:cNvSpPr>
              <a:spLocks noChangeArrowheads="1"/>
            </p:cNvSpPr>
            <p:nvPr/>
          </p:nvSpPr>
          <p:spPr bwMode="auto">
            <a:xfrm>
              <a:off x="4224"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1" name="Oval 59"/>
            <p:cNvSpPr>
              <a:spLocks noChangeArrowheads="1"/>
            </p:cNvSpPr>
            <p:nvPr/>
          </p:nvSpPr>
          <p:spPr bwMode="auto">
            <a:xfrm>
              <a:off x="432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2" name="Oval 60"/>
            <p:cNvSpPr>
              <a:spLocks noChangeArrowheads="1"/>
            </p:cNvSpPr>
            <p:nvPr/>
          </p:nvSpPr>
          <p:spPr bwMode="auto">
            <a:xfrm>
              <a:off x="4416"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3" name="Oval 61"/>
            <p:cNvSpPr>
              <a:spLocks noChangeArrowheads="1"/>
            </p:cNvSpPr>
            <p:nvPr/>
          </p:nvSpPr>
          <p:spPr bwMode="auto">
            <a:xfrm>
              <a:off x="4512"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4" name="Oval 62"/>
            <p:cNvSpPr>
              <a:spLocks noChangeArrowheads="1"/>
            </p:cNvSpPr>
            <p:nvPr/>
          </p:nvSpPr>
          <p:spPr bwMode="auto">
            <a:xfrm>
              <a:off x="4608"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5" name="Oval 63"/>
            <p:cNvSpPr>
              <a:spLocks noChangeArrowheads="1"/>
            </p:cNvSpPr>
            <p:nvPr/>
          </p:nvSpPr>
          <p:spPr bwMode="auto">
            <a:xfrm>
              <a:off x="3696"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6" name="Oval 64"/>
            <p:cNvSpPr>
              <a:spLocks noChangeArrowheads="1"/>
            </p:cNvSpPr>
            <p:nvPr/>
          </p:nvSpPr>
          <p:spPr bwMode="auto">
            <a:xfrm>
              <a:off x="3792"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7" name="Oval 65"/>
            <p:cNvSpPr>
              <a:spLocks noChangeArrowheads="1"/>
            </p:cNvSpPr>
            <p:nvPr/>
          </p:nvSpPr>
          <p:spPr bwMode="auto">
            <a:xfrm>
              <a:off x="3888"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8" name="Oval 66"/>
            <p:cNvSpPr>
              <a:spLocks noChangeArrowheads="1"/>
            </p:cNvSpPr>
            <p:nvPr/>
          </p:nvSpPr>
          <p:spPr bwMode="auto">
            <a:xfrm>
              <a:off x="3984"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79" name="Oval 67"/>
            <p:cNvSpPr>
              <a:spLocks noChangeArrowheads="1"/>
            </p:cNvSpPr>
            <p:nvPr/>
          </p:nvSpPr>
          <p:spPr bwMode="auto">
            <a:xfrm>
              <a:off x="4080"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0" name="Oval 68"/>
            <p:cNvSpPr>
              <a:spLocks noChangeArrowheads="1"/>
            </p:cNvSpPr>
            <p:nvPr/>
          </p:nvSpPr>
          <p:spPr bwMode="auto">
            <a:xfrm>
              <a:off x="4176"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1" name="Oval 69"/>
            <p:cNvSpPr>
              <a:spLocks noChangeArrowheads="1"/>
            </p:cNvSpPr>
            <p:nvPr/>
          </p:nvSpPr>
          <p:spPr bwMode="auto">
            <a:xfrm>
              <a:off x="4272"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2" name="Oval 70"/>
            <p:cNvSpPr>
              <a:spLocks noChangeArrowheads="1"/>
            </p:cNvSpPr>
            <p:nvPr/>
          </p:nvSpPr>
          <p:spPr bwMode="auto">
            <a:xfrm>
              <a:off x="4368"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3" name="Oval 71"/>
            <p:cNvSpPr>
              <a:spLocks noChangeArrowheads="1"/>
            </p:cNvSpPr>
            <p:nvPr/>
          </p:nvSpPr>
          <p:spPr bwMode="auto">
            <a:xfrm>
              <a:off x="4464"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4" name="Oval 72"/>
            <p:cNvSpPr>
              <a:spLocks noChangeArrowheads="1"/>
            </p:cNvSpPr>
            <p:nvPr/>
          </p:nvSpPr>
          <p:spPr bwMode="auto">
            <a:xfrm>
              <a:off x="4560" y="2832"/>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5" name="Oval 73"/>
            <p:cNvSpPr>
              <a:spLocks noChangeArrowheads="1"/>
            </p:cNvSpPr>
            <p:nvPr/>
          </p:nvSpPr>
          <p:spPr bwMode="auto">
            <a:xfrm>
              <a:off x="3696"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6" name="Oval 74"/>
            <p:cNvSpPr>
              <a:spLocks noChangeArrowheads="1"/>
            </p:cNvSpPr>
            <p:nvPr/>
          </p:nvSpPr>
          <p:spPr bwMode="auto">
            <a:xfrm>
              <a:off x="3792"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7" name="Oval 75"/>
            <p:cNvSpPr>
              <a:spLocks noChangeArrowheads="1"/>
            </p:cNvSpPr>
            <p:nvPr/>
          </p:nvSpPr>
          <p:spPr bwMode="auto">
            <a:xfrm>
              <a:off x="3888"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8" name="Oval 76"/>
            <p:cNvSpPr>
              <a:spLocks noChangeArrowheads="1"/>
            </p:cNvSpPr>
            <p:nvPr/>
          </p:nvSpPr>
          <p:spPr bwMode="auto">
            <a:xfrm>
              <a:off x="3984"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89" name="Oval 77"/>
            <p:cNvSpPr>
              <a:spLocks noChangeArrowheads="1"/>
            </p:cNvSpPr>
            <p:nvPr/>
          </p:nvSpPr>
          <p:spPr bwMode="auto">
            <a:xfrm>
              <a:off x="4080"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0" name="Oval 78"/>
            <p:cNvSpPr>
              <a:spLocks noChangeArrowheads="1"/>
            </p:cNvSpPr>
            <p:nvPr/>
          </p:nvSpPr>
          <p:spPr bwMode="auto">
            <a:xfrm>
              <a:off x="4176"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1" name="Oval 79"/>
            <p:cNvSpPr>
              <a:spLocks noChangeArrowheads="1"/>
            </p:cNvSpPr>
            <p:nvPr/>
          </p:nvSpPr>
          <p:spPr bwMode="auto">
            <a:xfrm>
              <a:off x="4272"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2" name="Oval 80"/>
            <p:cNvSpPr>
              <a:spLocks noChangeArrowheads="1"/>
            </p:cNvSpPr>
            <p:nvPr/>
          </p:nvSpPr>
          <p:spPr bwMode="auto">
            <a:xfrm>
              <a:off x="4368"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3" name="Oval 81"/>
            <p:cNvSpPr>
              <a:spLocks noChangeArrowheads="1"/>
            </p:cNvSpPr>
            <p:nvPr/>
          </p:nvSpPr>
          <p:spPr bwMode="auto">
            <a:xfrm>
              <a:off x="4464" y="2927"/>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4" name="Oval 82"/>
            <p:cNvSpPr>
              <a:spLocks noChangeArrowheads="1"/>
            </p:cNvSpPr>
            <p:nvPr/>
          </p:nvSpPr>
          <p:spPr bwMode="auto">
            <a:xfrm>
              <a:off x="3648"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5" name="Oval 83"/>
            <p:cNvSpPr>
              <a:spLocks noChangeArrowheads="1"/>
            </p:cNvSpPr>
            <p:nvPr/>
          </p:nvSpPr>
          <p:spPr bwMode="auto">
            <a:xfrm>
              <a:off x="3744"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6" name="Oval 84"/>
            <p:cNvSpPr>
              <a:spLocks noChangeArrowheads="1"/>
            </p:cNvSpPr>
            <p:nvPr/>
          </p:nvSpPr>
          <p:spPr bwMode="auto">
            <a:xfrm>
              <a:off x="3840"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7" name="Oval 85"/>
            <p:cNvSpPr>
              <a:spLocks noChangeArrowheads="1"/>
            </p:cNvSpPr>
            <p:nvPr/>
          </p:nvSpPr>
          <p:spPr bwMode="auto">
            <a:xfrm>
              <a:off x="3936"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8" name="Oval 86"/>
            <p:cNvSpPr>
              <a:spLocks noChangeArrowheads="1"/>
            </p:cNvSpPr>
            <p:nvPr/>
          </p:nvSpPr>
          <p:spPr bwMode="auto">
            <a:xfrm>
              <a:off x="4032"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399" name="Oval 87"/>
            <p:cNvSpPr>
              <a:spLocks noChangeArrowheads="1"/>
            </p:cNvSpPr>
            <p:nvPr/>
          </p:nvSpPr>
          <p:spPr bwMode="auto">
            <a:xfrm>
              <a:off x="4128"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0" name="Oval 88"/>
            <p:cNvSpPr>
              <a:spLocks noChangeArrowheads="1"/>
            </p:cNvSpPr>
            <p:nvPr/>
          </p:nvSpPr>
          <p:spPr bwMode="auto">
            <a:xfrm>
              <a:off x="4224" y="302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1" name="Oval 89"/>
            <p:cNvSpPr>
              <a:spLocks noChangeArrowheads="1"/>
            </p:cNvSpPr>
            <p:nvPr/>
          </p:nvSpPr>
          <p:spPr bwMode="auto">
            <a:xfrm>
              <a:off x="3600"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2" name="Oval 90"/>
            <p:cNvSpPr>
              <a:spLocks noChangeArrowheads="1"/>
            </p:cNvSpPr>
            <p:nvPr/>
          </p:nvSpPr>
          <p:spPr bwMode="auto">
            <a:xfrm>
              <a:off x="3696"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3" name="Oval 91"/>
            <p:cNvSpPr>
              <a:spLocks noChangeArrowheads="1"/>
            </p:cNvSpPr>
            <p:nvPr/>
          </p:nvSpPr>
          <p:spPr bwMode="auto">
            <a:xfrm>
              <a:off x="3792" y="312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4" name="Oval 92"/>
            <p:cNvSpPr>
              <a:spLocks noChangeArrowheads="1"/>
            </p:cNvSpPr>
            <p:nvPr/>
          </p:nvSpPr>
          <p:spPr bwMode="auto">
            <a:xfrm>
              <a:off x="4656"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5" name="Oval 93"/>
            <p:cNvSpPr>
              <a:spLocks noChangeArrowheads="1"/>
            </p:cNvSpPr>
            <p:nvPr/>
          </p:nvSpPr>
          <p:spPr bwMode="auto">
            <a:xfrm>
              <a:off x="4752" y="2640"/>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6" name="Oval 94"/>
            <p:cNvSpPr>
              <a:spLocks noChangeArrowheads="1"/>
            </p:cNvSpPr>
            <p:nvPr/>
          </p:nvSpPr>
          <p:spPr bwMode="auto">
            <a:xfrm>
              <a:off x="4703"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7" name="Oval 95"/>
            <p:cNvSpPr>
              <a:spLocks noChangeArrowheads="1"/>
            </p:cNvSpPr>
            <p:nvPr/>
          </p:nvSpPr>
          <p:spPr bwMode="auto">
            <a:xfrm>
              <a:off x="4800" y="273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8" name="Oval 96"/>
            <p:cNvSpPr>
              <a:spLocks noChangeArrowheads="1"/>
            </p:cNvSpPr>
            <p:nvPr/>
          </p:nvSpPr>
          <p:spPr bwMode="auto">
            <a:xfrm>
              <a:off x="4608"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09" name="Oval 97"/>
            <p:cNvSpPr>
              <a:spLocks noChangeArrowheads="1"/>
            </p:cNvSpPr>
            <p:nvPr/>
          </p:nvSpPr>
          <p:spPr bwMode="auto">
            <a:xfrm>
              <a:off x="4703" y="2544"/>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10" name="Oval 98"/>
            <p:cNvSpPr>
              <a:spLocks noChangeArrowheads="1"/>
            </p:cNvSpPr>
            <p:nvPr/>
          </p:nvSpPr>
          <p:spPr bwMode="auto">
            <a:xfrm>
              <a:off x="4512" y="2448"/>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11" name="Oval 99"/>
            <p:cNvSpPr>
              <a:spLocks noChangeArrowheads="1"/>
            </p:cNvSpPr>
            <p:nvPr/>
          </p:nvSpPr>
          <p:spPr bwMode="auto">
            <a:xfrm>
              <a:off x="4176"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3412" name="Oval 100"/>
            <p:cNvSpPr>
              <a:spLocks noChangeArrowheads="1"/>
            </p:cNvSpPr>
            <p:nvPr/>
          </p:nvSpPr>
          <p:spPr bwMode="auto">
            <a:xfrm>
              <a:off x="4272" y="2256"/>
              <a:ext cx="48" cy="48"/>
            </a:xfrm>
            <a:prstGeom prst="ellipse">
              <a:avLst/>
            </a:prstGeom>
            <a:solidFill>
              <a:srgbClr val="CC3300"/>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9554" name="Rectangle 2"/>
          <p:cNvSpPr>
            <a:spLocks noChangeArrowheads="1" noGrp="1" noRot="1"/>
          </p:cNvSpPr>
          <p:nvPr>
            <p:ph type="title"/>
          </p:nvPr>
        </p:nvSpPr>
        <p:spPr bwMode="auto"/>
        <p:txBody>
          <a:bodyPr/>
          <a:lstStyle/>
          <a:p>
            <a:pPr>
              <a:defRPr/>
            </a:pPr>
            <a:r>
              <a:rPr lang="ru-RU"/>
              <a:t>Периметр и компактность</a:t>
            </a:r>
            <a:endParaRPr lang="en-US"/>
          </a:p>
        </p:txBody>
      </p:sp>
      <p:sp>
        <p:nvSpPr>
          <p:cNvPr id="279555" name="Rectangle 3"/>
          <p:cNvSpPr>
            <a:spLocks noChangeArrowheads="1" noGrp="1"/>
          </p:cNvSpPr>
          <p:nvPr>
            <p:ph type="body" idx="1"/>
          </p:nvPr>
        </p:nvSpPr>
        <p:spPr bwMode="auto"/>
        <p:txBody>
          <a:bodyPr/>
          <a:lstStyle/>
          <a:p>
            <a:pPr>
              <a:defRPr/>
            </a:pPr>
            <a:r>
              <a:rPr lang="ru-RU" sz="2800" b="1"/>
              <a:t>Периметр</a:t>
            </a:r>
            <a:r>
              <a:rPr lang="ru-RU" sz="2800"/>
              <a:t> -</a:t>
            </a:r>
            <a:r>
              <a:rPr lang="en-US" sz="2800"/>
              <a:t> </a:t>
            </a:r>
            <a:r>
              <a:rPr lang="ru-RU" sz="2800"/>
              <a:t>количество пикселей принадлежащих границе области</a:t>
            </a:r>
            <a:endParaRPr/>
          </a:p>
          <a:p>
            <a:pPr>
              <a:defRPr/>
            </a:pPr>
            <a:endParaRPr lang="en-US" sz="2800"/>
          </a:p>
          <a:p>
            <a:pPr>
              <a:defRPr/>
            </a:pPr>
            <a:r>
              <a:rPr lang="ru-RU" sz="2800" b="1"/>
              <a:t>Компактность</a:t>
            </a:r>
            <a:endParaRPr/>
          </a:p>
          <a:p>
            <a:pPr>
              <a:defRPr/>
            </a:pPr>
            <a:endParaRPr lang="ru-RU" sz="2800" b="1"/>
          </a:p>
          <a:p>
            <a:pPr>
              <a:defRPr/>
            </a:pPr>
            <a:endParaRPr lang="en-US" sz="2800" b="1"/>
          </a:p>
          <a:p>
            <a:pPr lvl="1">
              <a:defRPr/>
            </a:pPr>
            <a:r>
              <a:rPr lang="ru-RU" sz="2400"/>
              <a:t>Наиболее компактная фигура – круг,</a:t>
            </a:r>
            <a:endParaRPr lang="en-US" sz="2400"/>
          </a:p>
        </p:txBody>
      </p:sp>
      <p:grpSp>
        <p:nvGrpSpPr>
          <p:cNvPr id="14342" name="Group 4"/>
          <p:cNvGrpSpPr/>
          <p:nvPr/>
        </p:nvGrpSpPr>
        <p:grpSpPr bwMode="auto">
          <a:xfrm>
            <a:off x="7086600" y="2133600"/>
            <a:ext cx="1066800" cy="914400"/>
            <a:chOff x="4464" y="1968"/>
            <a:chExt cx="672" cy="576"/>
          </a:xfrm>
        </p:grpSpPr>
        <p:grpSp>
          <p:nvGrpSpPr>
            <p:cNvPr id="14350" name="Group 5"/>
            <p:cNvGrpSpPr/>
            <p:nvPr/>
          </p:nvGrpSpPr>
          <p:grpSpPr bwMode="auto">
            <a:xfrm>
              <a:off x="4464" y="1968"/>
              <a:ext cx="672" cy="576"/>
              <a:chOff x="4272" y="1920"/>
              <a:chExt cx="672" cy="576"/>
            </a:xfrm>
          </p:grpSpPr>
          <p:sp>
            <p:nvSpPr>
              <p:cNvPr id="14359" name="Rectangle 6"/>
              <p:cNvSpPr>
                <a:spLocks noChangeArrowheads="1"/>
              </p:cNvSpPr>
              <p:nvPr/>
            </p:nvSpPr>
            <p:spPr bwMode="auto">
              <a:xfrm>
                <a:off x="4656" y="192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0" name="Rectangle 7"/>
              <p:cNvSpPr>
                <a:spLocks noChangeArrowheads="1"/>
              </p:cNvSpPr>
              <p:nvPr/>
            </p:nvSpPr>
            <p:spPr bwMode="auto">
              <a:xfrm>
                <a:off x="4752" y="2016"/>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1" name="Rectangle 8"/>
              <p:cNvSpPr>
                <a:spLocks noChangeArrowheads="1"/>
              </p:cNvSpPr>
              <p:nvPr/>
            </p:nvSpPr>
            <p:spPr bwMode="auto">
              <a:xfrm>
                <a:off x="4848" y="2112"/>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2" name="Rectangle 9"/>
              <p:cNvSpPr>
                <a:spLocks noChangeArrowheads="1"/>
              </p:cNvSpPr>
              <p:nvPr/>
            </p:nvSpPr>
            <p:spPr bwMode="auto">
              <a:xfrm>
                <a:off x="4848" y="2208"/>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3" name="Rectangle 10"/>
              <p:cNvSpPr>
                <a:spLocks noChangeArrowheads="1"/>
              </p:cNvSpPr>
              <p:nvPr/>
            </p:nvSpPr>
            <p:spPr bwMode="auto">
              <a:xfrm>
                <a:off x="4752" y="2304"/>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4" name="Rectangle 11"/>
              <p:cNvSpPr>
                <a:spLocks noChangeArrowheads="1"/>
              </p:cNvSpPr>
              <p:nvPr/>
            </p:nvSpPr>
            <p:spPr bwMode="auto">
              <a:xfrm>
                <a:off x="4656" y="240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5" name="Rectangle 12"/>
              <p:cNvSpPr>
                <a:spLocks noChangeArrowheads="1"/>
              </p:cNvSpPr>
              <p:nvPr/>
            </p:nvSpPr>
            <p:spPr bwMode="auto">
              <a:xfrm>
                <a:off x="4560" y="240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6" name="Rectangle 13"/>
              <p:cNvSpPr>
                <a:spLocks noChangeArrowheads="1"/>
              </p:cNvSpPr>
              <p:nvPr/>
            </p:nvSpPr>
            <p:spPr bwMode="auto">
              <a:xfrm>
                <a:off x="4464" y="240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7" name="Rectangle 14"/>
              <p:cNvSpPr>
                <a:spLocks noChangeArrowheads="1"/>
              </p:cNvSpPr>
              <p:nvPr/>
            </p:nvSpPr>
            <p:spPr bwMode="auto">
              <a:xfrm>
                <a:off x="4368" y="2304"/>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8" name="Rectangle 15"/>
              <p:cNvSpPr>
                <a:spLocks noChangeArrowheads="1"/>
              </p:cNvSpPr>
              <p:nvPr/>
            </p:nvSpPr>
            <p:spPr bwMode="auto">
              <a:xfrm>
                <a:off x="4464" y="2208"/>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69" name="Rectangle 16"/>
              <p:cNvSpPr>
                <a:spLocks noChangeArrowheads="1"/>
              </p:cNvSpPr>
              <p:nvPr/>
            </p:nvSpPr>
            <p:spPr bwMode="auto">
              <a:xfrm>
                <a:off x="4368" y="2112"/>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70" name="Rectangle 17"/>
              <p:cNvSpPr>
                <a:spLocks noChangeArrowheads="1"/>
              </p:cNvSpPr>
              <p:nvPr/>
            </p:nvSpPr>
            <p:spPr bwMode="auto">
              <a:xfrm>
                <a:off x="4272" y="2016"/>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71" name="Rectangle 18"/>
              <p:cNvSpPr>
                <a:spLocks noChangeArrowheads="1"/>
              </p:cNvSpPr>
              <p:nvPr/>
            </p:nvSpPr>
            <p:spPr bwMode="auto">
              <a:xfrm>
                <a:off x="4368" y="192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72" name="Rectangle 19"/>
              <p:cNvSpPr>
                <a:spLocks noChangeArrowheads="1"/>
              </p:cNvSpPr>
              <p:nvPr/>
            </p:nvSpPr>
            <p:spPr bwMode="auto">
              <a:xfrm>
                <a:off x="4464" y="1920"/>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73" name="Rectangle 20"/>
              <p:cNvSpPr>
                <a:spLocks noChangeArrowheads="1"/>
              </p:cNvSpPr>
              <p:nvPr/>
            </p:nvSpPr>
            <p:spPr bwMode="auto">
              <a:xfrm>
                <a:off x="4560" y="2016"/>
                <a:ext cx="9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14351" name="Rectangle 21"/>
            <p:cNvSpPr>
              <a:spLocks noChangeArrowheads="1"/>
            </p:cNvSpPr>
            <p:nvPr/>
          </p:nvSpPr>
          <p:spPr bwMode="auto">
            <a:xfrm>
              <a:off x="4560" y="2064"/>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2" name="Rectangle 22"/>
            <p:cNvSpPr>
              <a:spLocks noChangeArrowheads="1"/>
            </p:cNvSpPr>
            <p:nvPr/>
          </p:nvSpPr>
          <p:spPr bwMode="auto">
            <a:xfrm>
              <a:off x="4656" y="2064"/>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3" name="Rectangle 23"/>
            <p:cNvSpPr>
              <a:spLocks noChangeArrowheads="1"/>
            </p:cNvSpPr>
            <p:nvPr/>
          </p:nvSpPr>
          <p:spPr bwMode="auto">
            <a:xfrm>
              <a:off x="4752" y="2160"/>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4" name="Rectangle 24"/>
            <p:cNvSpPr>
              <a:spLocks noChangeArrowheads="1"/>
            </p:cNvSpPr>
            <p:nvPr/>
          </p:nvSpPr>
          <p:spPr bwMode="auto">
            <a:xfrm>
              <a:off x="4848" y="2160"/>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5" name="Rectangle 25"/>
            <p:cNvSpPr>
              <a:spLocks noChangeArrowheads="1"/>
            </p:cNvSpPr>
            <p:nvPr/>
          </p:nvSpPr>
          <p:spPr bwMode="auto">
            <a:xfrm>
              <a:off x="4944" y="2256"/>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6" name="Rectangle 26"/>
            <p:cNvSpPr>
              <a:spLocks noChangeArrowheads="1"/>
            </p:cNvSpPr>
            <p:nvPr/>
          </p:nvSpPr>
          <p:spPr bwMode="auto">
            <a:xfrm>
              <a:off x="4848" y="2351"/>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7" name="Rectangle 27"/>
            <p:cNvSpPr>
              <a:spLocks noChangeArrowheads="1"/>
            </p:cNvSpPr>
            <p:nvPr/>
          </p:nvSpPr>
          <p:spPr bwMode="auto">
            <a:xfrm>
              <a:off x="4752" y="2256"/>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58" name="Rectangle 28"/>
            <p:cNvSpPr>
              <a:spLocks noChangeArrowheads="1"/>
            </p:cNvSpPr>
            <p:nvPr/>
          </p:nvSpPr>
          <p:spPr bwMode="auto">
            <a:xfrm>
              <a:off x="4656" y="2351"/>
              <a:ext cx="96" cy="9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279582" name="Oval 30"/>
          <p:cNvSpPr>
            <a:spLocks noChangeArrowheads="1"/>
          </p:cNvSpPr>
          <p:nvPr/>
        </p:nvSpPr>
        <p:spPr bwMode="auto">
          <a:xfrm>
            <a:off x="1908175" y="5195888"/>
            <a:ext cx="609600" cy="6096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279583" name="Rectangle 31"/>
          <p:cNvSpPr>
            <a:spLocks noChangeArrowheads="1"/>
          </p:cNvSpPr>
          <p:nvPr/>
        </p:nvSpPr>
        <p:spPr bwMode="auto">
          <a:xfrm>
            <a:off x="3089275" y="5195888"/>
            <a:ext cx="685800" cy="609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nvGrpSpPr>
          <p:cNvPr id="14345" name="Group 32"/>
          <p:cNvGrpSpPr/>
          <p:nvPr/>
        </p:nvGrpSpPr>
        <p:grpSpPr bwMode="auto">
          <a:xfrm>
            <a:off x="4346575" y="5195888"/>
            <a:ext cx="609600" cy="609600"/>
            <a:chOff x="3600" y="3216"/>
            <a:chExt cx="384" cy="384"/>
          </a:xfrm>
        </p:grpSpPr>
        <p:sp>
          <p:nvSpPr>
            <p:cNvPr id="14348" name="Oval 33"/>
            <p:cNvSpPr>
              <a:spLocks noChangeArrowheads="1"/>
            </p:cNvSpPr>
            <p:nvPr/>
          </p:nvSpPr>
          <p:spPr bwMode="auto">
            <a:xfrm>
              <a:off x="3600" y="3216"/>
              <a:ext cx="384" cy="38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4349" name="Rectangle 34"/>
            <p:cNvSpPr>
              <a:spLocks noChangeArrowheads="1"/>
            </p:cNvSpPr>
            <p:nvPr/>
          </p:nvSpPr>
          <p:spPr bwMode="auto">
            <a:xfrm>
              <a:off x="3648" y="3264"/>
              <a:ext cx="288" cy="288"/>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sp>
        <p:nvSpPr>
          <p:cNvPr id="279587" name="Oval 35"/>
          <p:cNvSpPr>
            <a:spLocks noChangeArrowheads="1"/>
          </p:cNvSpPr>
          <p:nvPr/>
        </p:nvSpPr>
        <p:spPr bwMode="auto">
          <a:xfrm>
            <a:off x="5527675" y="5195888"/>
            <a:ext cx="228600" cy="6096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279588" name="Line 36"/>
          <p:cNvSpPr>
            <a:spLocks noChangeShapeType="1"/>
          </p:cNvSpPr>
          <p:nvPr/>
        </p:nvSpPr>
        <p:spPr bwMode="auto">
          <a:xfrm>
            <a:off x="6327775" y="5195888"/>
            <a:ext cx="0" cy="609600"/>
          </a:xfrm>
          <a:prstGeom prst="line">
            <a:avLst/>
          </a:prstGeom>
          <a:noFill/>
          <a:ln w="9525">
            <a:solidFill>
              <a:schemeClr val="tx1"/>
            </a:solidFill>
            <a:round/>
            <a:headEnd/>
            <a:tailEnd/>
          </a:ln>
        </p:spPr>
        <p:txBody>
          <a:bodyPr wrap="none" anchor="ct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550025" y="4619625"/>
          <a:ext cx="1008063" cy="382588"/>
        </p:xfrm>
        <a:graphic>
          <a:graphicData uri="http://schemas.openxmlformats.org/presentationml/2006/ole">
            <p:oleObj name="oleObj" r:id="rId3" imgW="457200" imgH="170815" progId="Equation.3">
              <p:embed/>
              <p:pic>
                <p:nvPicPr>
                  <p:cNvPr id="306183" name=""/>
                  <p:cNvPicPr/>
                  <p:nvPr/>
                </p:nvPicPr>
                <p:blipFill>
                  <a:blip r:embed="rId2"/>
                  <a:stretch/>
                </p:blipFill>
                <p:spPr bwMode="auto">
                  <a:xfrm>
                    <a:off x="6550025" y="4619625"/>
                    <a:ext cx="1008063" cy="38258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331913" y="3627438"/>
          <a:ext cx="1066800" cy="881062"/>
        </p:xfrm>
        <a:graphic>
          <a:graphicData uri="http://schemas.openxmlformats.org/presentationml/2006/ole">
            <p:oleObj name="oleObj" r:id="rId5" imgW="494665" imgH="409575" progId="Equation.3">
              <p:embed/>
              <p:pic>
                <p:nvPicPr>
                  <p:cNvPr id="306184" name=""/>
                  <p:cNvPicPr/>
                  <p:nvPr/>
                </p:nvPicPr>
                <p:blipFill>
                  <a:blip r:embed="rId4"/>
                  <a:stretch/>
                </p:blipFill>
                <p:spPr bwMode="auto">
                  <a:xfrm>
                    <a:off x="1331913" y="3627438"/>
                    <a:ext cx="1066800" cy="881062"/>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95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95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95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79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13346" name="Rectangle 2"/>
          <p:cNvSpPr>
            <a:spLocks noChangeArrowheads="1" noGrp="1" noRot="1"/>
          </p:cNvSpPr>
          <p:nvPr>
            <p:ph type="title"/>
          </p:nvPr>
        </p:nvSpPr>
        <p:spPr bwMode="auto"/>
        <p:txBody>
          <a:bodyPr/>
          <a:lstStyle/>
          <a:p>
            <a:pPr>
              <a:defRPr/>
            </a:pPr>
            <a:r>
              <a:rPr lang="ru-RU" sz="3600"/>
              <a:t>Подсчет периметра области</a:t>
            </a:r>
            <a:endParaRPr/>
          </a:p>
        </p:txBody>
      </p:sp>
      <p:sp>
        <p:nvSpPr>
          <p:cNvPr id="98307" name="Text Box 3"/>
          <p:cNvSpPr txBox="1">
            <a:spLocks noChangeArrowheads="1"/>
          </p:cNvSpPr>
          <p:nvPr/>
        </p:nvSpPr>
        <p:spPr bwMode="auto">
          <a:xfrm>
            <a:off x="468313" y="1557337"/>
            <a:ext cx="8453437" cy="3444875"/>
          </a:xfrm>
          <a:prstGeom prst="rect">
            <a:avLst/>
          </a:prstGeom>
          <a:noFill/>
          <a:ln>
            <a:noFill/>
          </a:ln>
        </p:spPr>
        <p:txBody>
          <a:bodyPr wrap="none">
            <a:spAutoFit/>
          </a:bodyPr>
          <a:lstStyle>
            <a:lvl1pPr marL="457200" indent="-457200">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buFontTx/>
              <a:buAutoNum type="arabicPeriod"/>
              <a:defRPr/>
            </a:pPr>
            <a:r>
              <a:rPr lang="ru-RU" sz="2000">
                <a:latin typeface="Tahoma"/>
              </a:rPr>
              <a:t>Пиксель лежит на границе области, если он сам принадлежит </a:t>
            </a:r>
            <a:br>
              <a:rPr lang="ru-RU" sz="2000">
                <a:latin typeface="Tahoma"/>
              </a:rPr>
            </a:br>
            <a:r>
              <a:rPr lang="ru-RU" sz="2000">
                <a:latin typeface="Tahoma"/>
              </a:rPr>
              <a:t>области и хотя бы один из его соседей области не принадлежит. </a:t>
            </a:r>
            <a:br>
              <a:rPr lang="ru-RU" sz="2000">
                <a:latin typeface="Tahoma"/>
              </a:rPr>
            </a:br>
            <a:r>
              <a:rPr lang="ru-RU" sz="2000">
                <a:latin typeface="Tahoma"/>
              </a:rPr>
              <a:t>(внутренняя граница)</a:t>
            </a:r>
            <a:endParaRPr/>
          </a:p>
          <a:p>
            <a:pPr>
              <a:buFontTx/>
              <a:buAutoNum type="arabicPeriod"/>
              <a:defRPr/>
            </a:pPr>
            <a:endParaRPr lang="ru-RU" sz="2000">
              <a:latin typeface="Tahoma"/>
            </a:endParaRPr>
          </a:p>
          <a:p>
            <a:pPr>
              <a:buFontTx/>
              <a:buAutoNum type="arabicPeriod"/>
              <a:defRPr/>
            </a:pPr>
            <a:r>
              <a:rPr lang="ru-RU" sz="2000">
                <a:latin typeface="Tahoma"/>
              </a:rPr>
              <a:t>Пиксель лежит на границе области, если он сам </a:t>
            </a:r>
            <a:r>
              <a:rPr lang="ru-RU" sz="2000" b="1">
                <a:latin typeface="Tahoma"/>
              </a:rPr>
              <a:t>не</a:t>
            </a:r>
            <a:r>
              <a:rPr lang="ru-RU" sz="2000">
                <a:latin typeface="Tahoma"/>
              </a:rPr>
              <a:t> принадлежит </a:t>
            </a:r>
            <a:br>
              <a:rPr lang="ru-RU" sz="2000">
                <a:latin typeface="Tahoma"/>
              </a:rPr>
            </a:br>
            <a:r>
              <a:rPr lang="ru-RU" sz="2000">
                <a:latin typeface="Tahoma"/>
              </a:rPr>
              <a:t>области и хотя бы один из его соседей области принадлежит.</a:t>
            </a:r>
            <a:br>
              <a:rPr lang="ru-RU" sz="2000">
                <a:latin typeface="Tahoma"/>
              </a:rPr>
            </a:br>
            <a:r>
              <a:rPr lang="ru-RU" sz="2000">
                <a:latin typeface="Tahoma"/>
              </a:rPr>
              <a:t>(внешняя граница)</a:t>
            </a:r>
            <a:endParaRPr/>
          </a:p>
          <a:p>
            <a:pPr>
              <a:defRPr/>
            </a:pPr>
            <a:endParaRPr lang="ru-RU" sz="2000">
              <a:latin typeface="Tahoma"/>
            </a:endParaRPr>
          </a:p>
          <a:p>
            <a:pPr>
              <a:defRPr/>
            </a:pPr>
            <a:r>
              <a:rPr lang="ru-RU" sz="2000">
                <a:latin typeface="Tahoma"/>
              </a:rPr>
              <a:t>Периметр зависит также от того 4-х или 8-ми связность используется</a:t>
            </a:r>
            <a:endParaRPr/>
          </a:p>
          <a:p>
            <a:pPr>
              <a:defRPr/>
            </a:pPr>
            <a:r>
              <a:rPr lang="ru-RU" sz="2000">
                <a:latin typeface="Tahoma"/>
              </a:rPr>
              <a:t>для определения соседей.</a:t>
            </a:r>
            <a:endParaRPr/>
          </a:p>
          <a:p>
            <a:pPr>
              <a:defRPr/>
            </a:pPr>
            <a:endParaRPr lang="ru-RU" sz="2000">
              <a:latin typeface="Tahoma"/>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365" name="Rectangle 3"/>
          <p:cNvSpPr>
            <a:spLocks noChangeArrowheads="1"/>
          </p:cNvSpPr>
          <p:nvPr/>
        </p:nvSpPr>
        <p:spPr bwMode="auto">
          <a:xfrm>
            <a:off x="0" y="2809875"/>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5366" name="Rectangle 4"/>
          <p:cNvSpPr>
            <a:spLocks noChangeArrowheads="1"/>
          </p:cNvSpPr>
          <p:nvPr/>
        </p:nvSpPr>
        <p:spPr bwMode="auto">
          <a:xfrm>
            <a:off x="0" y="2795588"/>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155825" y="2590800"/>
          <a:ext cx="4451350" cy="1516063"/>
        </p:xfrm>
        <a:graphic>
          <a:graphicData uri="http://schemas.openxmlformats.org/presentationml/2006/ole">
            <p:oleObj name="oleObj" r:id="rId3" imgW="1285240" imgH="438150" progId="Equation.3">
              <p:embed/>
              <p:pic>
                <p:nvPicPr>
                  <p:cNvPr id="313347" name=""/>
                  <p:cNvPicPr/>
                  <p:nvPr/>
                </p:nvPicPr>
                <p:blipFill>
                  <a:blip r:embed="rId2"/>
                  <a:stretch/>
                </p:blipFill>
                <p:spPr bwMode="auto">
                  <a:xfrm>
                    <a:off x="2155825" y="2590800"/>
                    <a:ext cx="4451350" cy="1516063"/>
                  </a:xfrm>
                  <a:prstGeom prst="rect">
                    <a:avLst/>
                  </a:prstGeom>
                </p:spPr>
              </p:pic>
            </p:oleObj>
          </a:graphicData>
        </a:graphic>
      </p:graphicFrame>
      <p:sp>
        <p:nvSpPr>
          <p:cNvPr id="15367" name="Text Box 6"/>
          <p:cNvSpPr txBox="1">
            <a:spLocks noChangeArrowheads="1"/>
          </p:cNvSpPr>
          <p:nvPr/>
        </p:nvSpPr>
        <p:spPr bwMode="auto">
          <a:xfrm>
            <a:off x="914400" y="1219200"/>
            <a:ext cx="7162800" cy="366713"/>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FontTx/>
              <a:buChar char="•"/>
              <a:defRPr/>
            </a:pPr>
            <a:endParaRPr lang="ru-RU" b="1">
              <a:cs typeface="Arial"/>
            </a:endParaRPr>
          </a:p>
        </p:txBody>
      </p:sp>
      <p:sp>
        <p:nvSpPr>
          <p:cNvPr id="15368" name="Text Box 7"/>
          <p:cNvSpPr txBox="1">
            <a:spLocks noChangeArrowheads="1"/>
          </p:cNvSpPr>
          <p:nvPr/>
        </p:nvSpPr>
        <p:spPr bwMode="auto">
          <a:xfrm>
            <a:off x="609600" y="1447800"/>
            <a:ext cx="7696200" cy="8223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Clr>
                <a:schemeClr val="folHlink"/>
              </a:buClr>
              <a:buSzPct val="60000"/>
              <a:buFont typeface="Wingdings"/>
              <a:buNone/>
              <a:defRPr/>
            </a:pPr>
            <a:r>
              <a:rPr lang="ru-RU" sz="2400">
                <a:latin typeface="Tahoma"/>
              </a:rPr>
              <a:t>Дискретный момент m</a:t>
            </a:r>
            <a:r>
              <a:rPr lang="ru-RU" sz="2400" baseline="-25000">
                <a:latin typeface="Tahoma"/>
              </a:rPr>
              <a:t>ij </a:t>
            </a:r>
            <a:r>
              <a:rPr lang="ru-RU" sz="2400">
                <a:latin typeface="Tahoma"/>
              </a:rPr>
              <a:t>области определяется следующим образом:</a:t>
            </a:r>
            <a:endParaRPr/>
          </a:p>
        </p:txBody>
      </p:sp>
      <p:sp>
        <p:nvSpPr>
          <p:cNvPr id="15369" name="Text Box 8"/>
          <p:cNvSpPr txBox="1">
            <a:spLocks noChangeArrowheads="1"/>
          </p:cNvSpPr>
          <p:nvPr/>
        </p:nvSpPr>
        <p:spPr bwMode="auto">
          <a:xfrm>
            <a:off x="609600" y="4495800"/>
            <a:ext cx="8001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sz="2400">
                <a:cs typeface="Arial"/>
              </a:rPr>
              <a:t>               - значение пикселя изображения </a:t>
            </a:r>
            <a:endParaRPr lang="en-US" sz="2400">
              <a:cs typeface="Arial"/>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42950" y="4457700"/>
          <a:ext cx="1223963" cy="515938"/>
        </p:xfrm>
        <a:graphic>
          <a:graphicData uri="http://schemas.openxmlformats.org/presentationml/2006/ole">
            <p:oleObj name="oleObj" r:id="rId5" imgW="475615" imgH="189865" progId="Equation.3">
              <p:embed/>
              <p:pic>
                <p:nvPicPr>
                  <p:cNvPr id="313348" name=""/>
                  <p:cNvPicPr/>
                  <p:nvPr/>
                </p:nvPicPr>
                <p:blipFill>
                  <a:blip r:embed="rId4"/>
                  <a:stretch/>
                </p:blipFill>
                <p:spPr bwMode="auto">
                  <a:xfrm>
                    <a:off x="742950" y="4457700"/>
                    <a:ext cx="1223963" cy="515938"/>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643688" y="4449763"/>
          <a:ext cx="935037" cy="515937"/>
        </p:xfrm>
        <a:graphic>
          <a:graphicData uri="http://schemas.openxmlformats.org/presentationml/2006/ole">
            <p:oleObj name="oleObj" r:id="rId7" imgW="361315" imgH="189865" progId="Equation.3">
              <p:embed/>
              <p:pic>
                <p:nvPicPr>
                  <p:cNvPr id="313349" name=""/>
                  <p:cNvPicPr/>
                  <p:nvPr/>
                </p:nvPicPr>
                <p:blipFill>
                  <a:blip r:embed="rId6"/>
                  <a:stretch/>
                </p:blipFill>
                <p:spPr bwMode="auto">
                  <a:xfrm>
                    <a:off x="6643688" y="4449763"/>
                    <a:ext cx="935037" cy="515937"/>
                  </a:xfrm>
                  <a:prstGeom prst="rect">
                    <a:avLst/>
                  </a:prstGeom>
                </p:spPr>
              </p:pic>
            </p:oleObj>
          </a:graphicData>
        </a:graphic>
      </p:graphicFrame>
      <p:sp>
        <p:nvSpPr>
          <p:cNvPr id="233484" name="Rectangle 12"/>
          <p:cNvSpPr>
            <a:spLocks noChangeArrowheads="1" noGrp="1" noRot="1"/>
          </p:cNvSpPr>
          <p:nvPr>
            <p:ph type="title"/>
          </p:nvPr>
        </p:nvSpPr>
        <p:spPr bwMode="auto"/>
        <p:txBody>
          <a:bodyPr/>
          <a:lstStyle/>
          <a:p>
            <a:pPr>
              <a:defRPr/>
            </a:pPr>
            <a:r>
              <a:rPr lang="ru-RU"/>
              <a:t>Моменты</a:t>
            </a: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Рассматриваемые вопросы</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p:txBody>
          <a:bodyPr/>
          <a:lstStyle/>
          <a:p>
            <a:pPr>
              <a:defRPr/>
            </a:pPr>
            <a:r>
              <a:rPr lang="ru-RU"/>
              <a:t>Цели удаления шума</a:t>
            </a:r>
            <a:endParaRPr/>
          </a:p>
          <a:p>
            <a:pPr>
              <a:defRPr/>
            </a:pPr>
            <a:r>
              <a:rPr lang="ru-RU"/>
              <a:t>Формирование изображений</a:t>
            </a:r>
            <a:endParaRPr/>
          </a:p>
          <a:p>
            <a:pPr>
              <a:defRPr/>
            </a:pPr>
            <a:r>
              <a:rPr lang="ru-RU"/>
              <a:t>Источники и типы шума</a:t>
            </a:r>
            <a:endParaRPr/>
          </a:p>
          <a:p>
            <a:pPr>
              <a:defRPr/>
            </a:pPr>
            <a:r>
              <a:rPr lang="ru-RU"/>
              <a:t>Моделирование шума</a:t>
            </a:r>
            <a:endParaRPr/>
          </a:p>
          <a:p>
            <a:pPr>
              <a:defRPr/>
            </a:pPr>
            <a:r>
              <a:rPr lang="ru-RU"/>
              <a:t>Модели шума</a:t>
            </a:r>
            <a:endParaRPr/>
          </a:p>
          <a:p>
            <a:pPr>
              <a:defRPr/>
            </a:pPr>
            <a:r>
              <a:rPr lang="ru-RU"/>
              <a:t>Алгоритмы удаления шума</a:t>
            </a:r>
            <a:endParaRPr/>
          </a:p>
          <a:p>
            <a:pPr>
              <a:defRPr/>
            </a:pPr>
            <a:r>
              <a:rPr lang="ru-RU"/>
              <a:t>Оценка качества алгоритмов удаления шума</a:t>
            </a:r>
            <a:endParaRPr/>
          </a:p>
          <a:p>
            <a:pPr>
              <a:defRPr/>
            </a:pPr>
            <a:endParaRPr lang="ru-RU"/>
          </a:p>
          <a:p>
            <a:pPr>
              <a:defRPr/>
            </a:pPr>
            <a:endParaRPr lang="ru-RU"/>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387" name="Rectangle 3"/>
          <p:cNvSpPr>
            <a:spLocks noChangeArrowheads="1"/>
          </p:cNvSpPr>
          <p:nvPr/>
        </p:nvSpPr>
        <p:spPr bwMode="auto">
          <a:xfrm>
            <a:off x="0" y="2809875"/>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6388" name="Rectangle 4"/>
          <p:cNvSpPr>
            <a:spLocks noChangeArrowheads="1"/>
          </p:cNvSpPr>
          <p:nvPr/>
        </p:nvSpPr>
        <p:spPr bwMode="auto">
          <a:xfrm>
            <a:off x="0" y="2795588"/>
            <a:ext cx="9144000" cy="0"/>
          </a:xfrm>
          <a:prstGeom prst="rect">
            <a:avLst/>
          </a:prstGeom>
          <a:noFill/>
          <a:ln>
            <a:noFill/>
          </a:ln>
        </p:spPr>
        <p:txBody>
          <a:bodyPr wrap="none" anchor="ct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aphicFrame>
        <p:nvGraphicFramePr>
          <p:cNvPr id="235525" name="Group 5"/>
          <p:cNvGraphicFramePr>
            <a:graphicFrameLocks xmlns:a="http://schemas.openxmlformats.org/drawingml/2006/main" noGrp="1"/>
          </p:cNvGraphicFramePr>
          <p:nvPr>
            <p:ph sz="half" idx="1"/>
          </p:nvPr>
        </p:nvGraphicFramePr>
        <p:xfrm>
          <a:off x="381000" y="2667000"/>
          <a:ext cx="3657600" cy="2971800"/>
        </p:xfrm>
        <a:graphic>
          <a:graphicData uri="http://schemas.openxmlformats.org/drawingml/2006/table">
            <a:tbl>
              <a:tblPr firstRow="0" firstCol="0" lastRow="0" lastCol="0" bandRow="0" bandCol="0"/>
              <a:tblGrid>
                <a:gridCol w="365125"/>
                <a:gridCol w="365125"/>
                <a:gridCol w="368300"/>
                <a:gridCol w="365125"/>
                <a:gridCol w="365125"/>
                <a:gridCol w="365125"/>
                <a:gridCol w="365125"/>
                <a:gridCol w="368300"/>
                <a:gridCol w="365125"/>
                <a:gridCol w="365125"/>
              </a:tblGrid>
              <a:tr h="423863">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0</a:t>
                      </a:r>
                      <a:endParaRPr/>
                    </a:p>
                  </a:txBody>
                  <a:tcPr marL="45720" marT="0" marB="0" anchor="ctr">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1</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2</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3</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4</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5</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6</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7</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8</a:t>
                      </a:r>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9</a:t>
                      </a:r>
                      <a:endParaRPr/>
                    </a:p>
                  </a:txBody>
                  <a:tcPr marL="45720" marT="0" marB="0" anchor="ctr">
                    <a:lnL w="12700" algn="ctr">
                      <a:solidFill>
                        <a:schemeClr val="tx1"/>
                      </a:solidFill>
                    </a:lnL>
                    <a:lnR w="28575" algn="ctr">
                      <a:solidFill>
                        <a:schemeClr val="tx1"/>
                      </a:solidFill>
                    </a:lnR>
                    <a:lnT w="28575" algn="ctr">
                      <a:solidFill>
                        <a:schemeClr val="tx1"/>
                      </a:solidFill>
                    </a:lnT>
                    <a:lnB w="12700" algn="ctr">
                      <a:solidFill>
                        <a:schemeClr val="tx1"/>
                      </a:solidFill>
                    </a:lnB>
                    <a:noFill/>
                  </a:tcPr>
                </a:tc>
              </a:tr>
              <a:tr h="425450">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1</a:t>
                      </a:r>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23863">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2</a:t>
                      </a:r>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23863">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3</a:t>
                      </a:r>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25450">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4</a:t>
                      </a:r>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25450">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5</a:t>
                      </a:r>
                      <a:endParaRPr/>
                    </a:p>
                  </a:txBody>
                  <a:tcPr marL="45720" marT="0" marB="0" anchor="ct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23863">
                <a:tc>
                  <a:txBody>
                    <a:bodyPr/>
                    <a:p>
                      <a:pPr marL="0" marR="0" lvl="0" indent="0" algn="l" defTabSz="914400">
                        <a:lnSpc>
                          <a:spcPct val="100000"/>
                        </a:lnSpc>
                        <a:spcBef>
                          <a:spcPts val="0"/>
                        </a:spcBef>
                        <a:spcAft>
                          <a:spcPts val="0"/>
                        </a:spcAft>
                        <a:buClr>
                          <a:schemeClr val="hlink"/>
                        </a:buClr>
                        <a:buSzPct val="70000"/>
                        <a:buFont typeface="Wingdings"/>
                        <a:buNone/>
                        <a:defRPr/>
                      </a:pPr>
                      <a:r>
                        <a:rPr lang="en-US" sz="2000" b="0" i="0" u="none" strike="noStrike" cap="none">
                          <a:ln>
                            <a:noFill/>
                          </a:ln>
                          <a:solidFill>
                            <a:schemeClr val="tx1"/>
                          </a:solidFill>
                          <a:latin typeface="Arial"/>
                        </a:rPr>
                        <a:t>6</a:t>
                      </a:r>
                      <a:endParaRPr/>
                    </a:p>
                  </a:txBody>
                  <a:tcPr marL="45720" marT="0" marB="0" anchor="ctr">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2000" b="0" i="0" u="none" strike="noStrike" cap="none">
                        <a:ln>
                          <a:noFill/>
                        </a:ln>
                        <a:solidFill>
                          <a:schemeClr val="tx1"/>
                        </a:solidFill>
                        <a:latin typeface="Arial"/>
                      </a:endParaRPr>
                    </a:p>
                  </a:txBody>
                  <a:tcPr marL="45720" marT="0" marB="0" anchor="ctr">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r>
            </a:tbl>
          </a:graphicData>
        </a:graphic>
      </p:graphicFrame>
      <p:sp>
        <p:nvSpPr>
          <p:cNvPr id="16495" name="Line 112"/>
          <p:cNvSpPr>
            <a:spLocks noChangeShapeType="1"/>
          </p:cNvSpPr>
          <p:nvPr/>
        </p:nvSpPr>
        <p:spPr bwMode="auto">
          <a:xfrm>
            <a:off x="381000" y="2667000"/>
            <a:ext cx="4114800" cy="0"/>
          </a:xfrm>
          <a:prstGeom prst="line">
            <a:avLst/>
          </a:prstGeom>
          <a:noFill/>
          <a:ln w="50800">
            <a:solidFill>
              <a:schemeClr val="tx1"/>
            </a:solidFill>
            <a:round/>
            <a:headEnd/>
            <a:tailEnd type="triangle" w="med" len="med"/>
          </a:ln>
        </p:spPr>
        <p:txBody>
          <a:bodyPr/>
          <a:lstStyle/>
          <a:p>
            <a:pPr>
              <a:defRPr/>
            </a:pPr>
            <a:endParaRPr lang="ru-RU"/>
          </a:p>
        </p:txBody>
      </p:sp>
      <p:sp>
        <p:nvSpPr>
          <p:cNvPr id="16496" name="Line 113"/>
          <p:cNvSpPr>
            <a:spLocks noChangeShapeType="1"/>
          </p:cNvSpPr>
          <p:nvPr/>
        </p:nvSpPr>
        <p:spPr bwMode="auto">
          <a:xfrm>
            <a:off x="381000" y="2667000"/>
            <a:ext cx="0" cy="3429000"/>
          </a:xfrm>
          <a:prstGeom prst="line">
            <a:avLst/>
          </a:prstGeom>
          <a:noFill/>
          <a:ln w="50800">
            <a:solidFill>
              <a:schemeClr val="tx1"/>
            </a:solidFill>
            <a:round/>
            <a:headEnd/>
            <a:tailEnd type="triangle" w="med" len="med"/>
          </a:ln>
        </p:spPr>
        <p:txBody>
          <a:bodyPr/>
          <a:lstStyle/>
          <a:p>
            <a:pPr>
              <a:defRPr/>
            </a:pPr>
            <a:endParaRPr lang="ru-RU"/>
          </a:p>
        </p:txBody>
      </p:sp>
      <p:sp>
        <p:nvSpPr>
          <p:cNvPr id="16497" name="Text Box 114"/>
          <p:cNvSpPr txBox="1">
            <a:spLocks noChangeArrowheads="1"/>
          </p:cNvSpPr>
          <p:nvPr/>
        </p:nvSpPr>
        <p:spPr bwMode="auto">
          <a:xfrm>
            <a:off x="3962400" y="2209800"/>
            <a:ext cx="381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a:cs typeface="Arial"/>
              </a:rPr>
              <a:t>X</a:t>
            </a:r>
            <a:endParaRPr/>
          </a:p>
        </p:txBody>
      </p:sp>
      <p:sp>
        <p:nvSpPr>
          <p:cNvPr id="16498" name="Text Box 115"/>
          <p:cNvSpPr txBox="1">
            <a:spLocks noChangeArrowheads="1"/>
          </p:cNvSpPr>
          <p:nvPr/>
        </p:nvSpPr>
        <p:spPr bwMode="auto">
          <a:xfrm>
            <a:off x="457200" y="5715000"/>
            <a:ext cx="381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a:cs typeface="Arial"/>
              </a:rPr>
              <a:t>Y</a:t>
            </a:r>
            <a:endParaRPr/>
          </a:p>
        </p:txBody>
      </p:sp>
      <p:graphicFrame>
        <p:nvGraphicFramePr>
          <p:cNvPr id="235636" name="Group 116"/>
          <p:cNvGraphicFramePr>
            <a:graphicFrameLocks xmlns:a="http://schemas.openxmlformats.org/drawingml/2006/main" noGrp="1"/>
          </p:cNvGraphicFramePr>
          <p:nvPr/>
        </p:nvGraphicFramePr>
        <p:xfrm>
          <a:off x="5105400" y="2438400"/>
          <a:ext cx="2438400" cy="3417888"/>
        </p:xfrm>
        <a:graphic>
          <a:graphicData uri="http://schemas.openxmlformats.org/drawingml/2006/table">
            <a:tbl>
              <a:tblPr firstRow="0" firstCol="0" lastRow="0" lastCol="0" bandRow="0" bandCol="0"/>
              <a:tblGrid>
                <a:gridCol w="812800"/>
                <a:gridCol w="812800"/>
                <a:gridCol w="812800"/>
              </a:tblGrid>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i</a:t>
                      </a:r>
                      <a:endParaRPr/>
                    </a:p>
                  </a:txBody>
                  <a:tcPr>
                    <a:lnL w="28575"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j</a:t>
                      </a:r>
                      <a:endParaRPr/>
                    </a:p>
                  </a:txBody>
                  <a:tcPr>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1" i="0" u="none" strike="noStrike" cap="none">
                          <a:ln>
                            <a:noFill/>
                          </a:ln>
                          <a:solidFill>
                            <a:schemeClr val="tx1"/>
                          </a:solidFill>
                          <a:latin typeface="Arial"/>
                        </a:rPr>
                        <a:t>M</a:t>
                      </a:r>
                      <a:r>
                        <a:rPr lang="en-US" sz="2400" b="1" i="0" u="none" strike="noStrike" cap="none" baseline="-25000">
                          <a:ln>
                            <a:noFill/>
                          </a:ln>
                          <a:solidFill>
                            <a:schemeClr val="tx1"/>
                          </a:solidFill>
                          <a:latin typeface="Arial"/>
                        </a:rPr>
                        <a:t>ij</a:t>
                      </a:r>
                      <a:endParaRPr lang="en-US" sz="2400" b="1" i="0" u="none" strike="noStrike" cap="none">
                        <a:ln>
                          <a:noFill/>
                        </a:ln>
                        <a:solidFill>
                          <a:schemeClr val="tx1"/>
                        </a:solidFill>
                        <a:latin typeface="Arial"/>
                      </a:endParaRPr>
                    </a:p>
                  </a:txBody>
                  <a:tcPr>
                    <a:lnL w="12700" algn="ctr">
                      <a:solidFill>
                        <a:schemeClr val="tx1"/>
                      </a:solidFill>
                    </a:lnL>
                    <a:lnR w="28575" algn="ctr">
                      <a:solidFill>
                        <a:schemeClr val="tx1"/>
                      </a:solidFill>
                    </a:lnR>
                    <a:lnT w="28575" algn="ctr">
                      <a:solidFill>
                        <a:schemeClr val="tx1"/>
                      </a:solidFill>
                    </a:lnT>
                    <a:lnB w="28575"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28575"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7363">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0</a:t>
                      </a:r>
                      <a:endParaRPr/>
                    </a:p>
                  </a:txBody>
                  <a:tcPr>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2</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488950">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r>
                        <a:rPr lang="en-US" sz="2400" b="0" i="0" u="none" strike="noStrike" cap="none">
                          <a:ln>
                            <a:noFill/>
                          </a:ln>
                          <a:solidFill>
                            <a:schemeClr val="tx1"/>
                          </a:solidFill>
                          <a:latin typeface="Arial"/>
                        </a:rPr>
                        <a:t>1</a:t>
                      </a:r>
                      <a:endParaRPr/>
                    </a:p>
                  </a:txBody>
                  <a:tcPr>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ctr" defTabSz="914400">
                        <a:lnSpc>
                          <a:spcPct val="100000"/>
                        </a:lnSpc>
                        <a:spcBef>
                          <a:spcPts val="0"/>
                        </a:spcBef>
                        <a:spcAft>
                          <a:spcPts val="0"/>
                        </a:spcAft>
                        <a:buClr>
                          <a:schemeClr val="hlink"/>
                        </a:buClr>
                        <a:buSzPct val="70000"/>
                        <a:buFont typeface="Wingdings"/>
                        <a:buNone/>
                        <a:defRPr/>
                      </a:pPr>
                      <a:endParaRPr lang="ru-RU" sz="2400" b="0" i="0" u="none" strike="noStrike" cap="none">
                        <a:ln>
                          <a:noFill/>
                        </a:ln>
                        <a:solidFill>
                          <a:schemeClr val="tx1"/>
                        </a:solidFill>
                        <a:latin typeface="Arial"/>
                      </a:endParaRPr>
                    </a:p>
                  </a:txBody>
                  <a:tcPr>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r>
            </a:tbl>
          </a:graphicData>
        </a:graphic>
      </p:graphicFrame>
      <p:sp>
        <p:nvSpPr>
          <p:cNvPr id="235674" name="Text Box 154"/>
          <p:cNvSpPr txBox="1">
            <a:spLocks noChangeArrowheads="1"/>
          </p:cNvSpPr>
          <p:nvPr/>
        </p:nvSpPr>
        <p:spPr bwMode="auto">
          <a:xfrm>
            <a:off x="6934200" y="2971800"/>
            <a:ext cx="358775"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7</a:t>
            </a:r>
            <a:endParaRPr/>
          </a:p>
        </p:txBody>
      </p:sp>
      <p:sp>
        <p:nvSpPr>
          <p:cNvPr id="235675" name="Text Box 155"/>
          <p:cNvSpPr txBox="1">
            <a:spLocks noChangeArrowheads="1"/>
          </p:cNvSpPr>
          <p:nvPr/>
        </p:nvSpPr>
        <p:spPr bwMode="auto">
          <a:xfrm>
            <a:off x="7772400" y="2971800"/>
            <a:ext cx="1371600" cy="338138"/>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sz="1600">
                <a:cs typeface="Arial"/>
              </a:rPr>
              <a:t>Площадь</a:t>
            </a:r>
            <a:endParaRPr lang="en-US" sz="1600">
              <a:cs typeface="Arial"/>
            </a:endParaRPr>
          </a:p>
        </p:txBody>
      </p:sp>
      <p:sp>
        <p:nvSpPr>
          <p:cNvPr id="235676" name="Line 156"/>
          <p:cNvSpPr>
            <a:spLocks noChangeShapeType="1"/>
          </p:cNvSpPr>
          <p:nvPr/>
        </p:nvSpPr>
        <p:spPr bwMode="auto">
          <a:xfrm flipH="1">
            <a:off x="7315200" y="3200400"/>
            <a:ext cx="381000" cy="1587"/>
          </a:xfrm>
          <a:prstGeom prst="line">
            <a:avLst/>
          </a:prstGeom>
          <a:noFill/>
          <a:ln w="50800">
            <a:solidFill>
              <a:schemeClr val="tx1"/>
            </a:solidFill>
            <a:round/>
            <a:headEnd/>
            <a:tailEnd type="triangle" w="med" len="med"/>
          </a:ln>
        </p:spPr>
        <p:txBody>
          <a:bodyPr/>
          <a:lstStyle/>
          <a:p>
            <a:pPr>
              <a:defRPr/>
            </a:pPr>
            <a:endParaRPr lang="ru-RU"/>
          </a:p>
        </p:txBody>
      </p:sp>
      <p:sp>
        <p:nvSpPr>
          <p:cNvPr id="235677" name="Text Box 157"/>
          <p:cNvSpPr txBox="1">
            <a:spLocks noChangeArrowheads="1"/>
          </p:cNvSpPr>
          <p:nvPr/>
        </p:nvSpPr>
        <p:spPr bwMode="auto">
          <a:xfrm>
            <a:off x="6858000" y="3886200"/>
            <a:ext cx="5334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20</a:t>
            </a:r>
            <a:endParaRPr/>
          </a:p>
        </p:txBody>
      </p:sp>
      <p:sp>
        <p:nvSpPr>
          <p:cNvPr id="235678" name="Text Box 158"/>
          <p:cNvSpPr txBox="1">
            <a:spLocks noChangeArrowheads="1"/>
          </p:cNvSpPr>
          <p:nvPr/>
        </p:nvSpPr>
        <p:spPr bwMode="auto">
          <a:xfrm>
            <a:off x="6858000" y="3429000"/>
            <a:ext cx="5334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33</a:t>
            </a:r>
            <a:endParaRPr/>
          </a:p>
        </p:txBody>
      </p:sp>
      <p:sp>
        <p:nvSpPr>
          <p:cNvPr id="235679" name="Text Box 159"/>
          <p:cNvSpPr txBox="1">
            <a:spLocks noChangeArrowheads="1"/>
          </p:cNvSpPr>
          <p:nvPr/>
        </p:nvSpPr>
        <p:spPr bwMode="auto">
          <a:xfrm>
            <a:off x="6781800" y="4419600"/>
            <a:ext cx="762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159</a:t>
            </a:r>
            <a:endParaRPr/>
          </a:p>
        </p:txBody>
      </p:sp>
      <p:sp>
        <p:nvSpPr>
          <p:cNvPr id="235680" name="Text Box 160"/>
          <p:cNvSpPr txBox="1">
            <a:spLocks noChangeArrowheads="1"/>
          </p:cNvSpPr>
          <p:nvPr/>
        </p:nvSpPr>
        <p:spPr bwMode="auto">
          <a:xfrm>
            <a:off x="7848600" y="4495800"/>
            <a:ext cx="1295400" cy="58102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sz="1600">
                <a:cs typeface="Arial"/>
              </a:rPr>
              <a:t>Моменты инерции</a:t>
            </a:r>
            <a:endParaRPr lang="en-US" sz="1600">
              <a:cs typeface="Arial"/>
            </a:endParaRPr>
          </a:p>
        </p:txBody>
      </p:sp>
      <p:sp>
        <p:nvSpPr>
          <p:cNvPr id="235681" name="Line 161"/>
          <p:cNvSpPr>
            <a:spLocks noChangeShapeType="1"/>
          </p:cNvSpPr>
          <p:nvPr/>
        </p:nvSpPr>
        <p:spPr bwMode="auto">
          <a:xfrm flipH="1">
            <a:off x="7467600" y="4724399"/>
            <a:ext cx="381000" cy="1587"/>
          </a:xfrm>
          <a:prstGeom prst="line">
            <a:avLst/>
          </a:prstGeom>
          <a:noFill/>
          <a:ln w="50800">
            <a:solidFill>
              <a:schemeClr val="tx1"/>
            </a:solidFill>
            <a:round/>
            <a:headEnd/>
            <a:tailEnd type="triangle" w="med" len="med"/>
          </a:ln>
        </p:spPr>
        <p:txBody>
          <a:bodyPr/>
          <a:lstStyle/>
          <a:p>
            <a:pPr>
              <a:defRPr/>
            </a:pPr>
            <a:endParaRPr lang="ru-RU"/>
          </a:p>
        </p:txBody>
      </p:sp>
      <p:sp>
        <p:nvSpPr>
          <p:cNvPr id="235682" name="Line 162"/>
          <p:cNvSpPr>
            <a:spLocks noChangeShapeType="1"/>
          </p:cNvSpPr>
          <p:nvPr/>
        </p:nvSpPr>
        <p:spPr bwMode="auto">
          <a:xfrm flipH="1">
            <a:off x="7467600" y="4724399"/>
            <a:ext cx="381000" cy="381000"/>
          </a:xfrm>
          <a:prstGeom prst="line">
            <a:avLst/>
          </a:prstGeom>
          <a:noFill/>
          <a:ln w="50800">
            <a:solidFill>
              <a:schemeClr val="tx1"/>
            </a:solidFill>
            <a:round/>
            <a:headEnd/>
            <a:tailEnd type="triangle" w="med" len="med"/>
          </a:ln>
        </p:spPr>
        <p:txBody>
          <a:bodyPr/>
          <a:lstStyle/>
          <a:p>
            <a:pPr>
              <a:defRPr/>
            </a:pPr>
            <a:endParaRPr lang="ru-RU"/>
          </a:p>
        </p:txBody>
      </p:sp>
      <p:sp>
        <p:nvSpPr>
          <p:cNvPr id="235683" name="Text Box 163"/>
          <p:cNvSpPr txBox="1">
            <a:spLocks noChangeArrowheads="1"/>
          </p:cNvSpPr>
          <p:nvPr/>
        </p:nvSpPr>
        <p:spPr bwMode="auto">
          <a:xfrm>
            <a:off x="6858000" y="4876800"/>
            <a:ext cx="5334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64</a:t>
            </a:r>
            <a:endParaRPr/>
          </a:p>
        </p:txBody>
      </p:sp>
      <p:sp>
        <p:nvSpPr>
          <p:cNvPr id="235684" name="Text Box 164"/>
          <p:cNvSpPr txBox="1">
            <a:spLocks noChangeArrowheads="1"/>
          </p:cNvSpPr>
          <p:nvPr/>
        </p:nvSpPr>
        <p:spPr bwMode="auto">
          <a:xfrm>
            <a:off x="6858000" y="5410200"/>
            <a:ext cx="5334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93</a:t>
            </a:r>
            <a:endParaRPr/>
          </a:p>
        </p:txBody>
      </p:sp>
      <p:sp>
        <p:nvSpPr>
          <p:cNvPr id="235686" name="Rectangle 166"/>
          <p:cNvSpPr>
            <a:spLocks noChangeArrowheads="1" noGrp="1" noRot="1"/>
          </p:cNvSpPr>
          <p:nvPr>
            <p:ph type="title"/>
          </p:nvPr>
        </p:nvSpPr>
        <p:spPr bwMode="auto"/>
        <p:txBody>
          <a:bodyPr/>
          <a:lstStyle/>
          <a:p>
            <a:pPr>
              <a:defRPr/>
            </a:pPr>
            <a:r>
              <a:rPr lang="ru-RU"/>
              <a:t>Моменты</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465388" y="1062038"/>
          <a:ext cx="3565525" cy="1214437"/>
        </p:xfrm>
        <a:graphic>
          <a:graphicData uri="http://schemas.openxmlformats.org/presentationml/2006/ole">
            <p:oleObj name="oleObj" r:id="rId3" imgW="1285240" imgH="438150" progId="Equation.3">
              <p:embed/>
              <p:pic>
                <p:nvPicPr>
                  <p:cNvPr id="313350" name=""/>
                  <p:cNvPicPr/>
                  <p:nvPr/>
                </p:nvPicPr>
                <p:blipFill>
                  <a:blip r:embed="rId2"/>
                  <a:stretch/>
                </p:blipFill>
                <p:spPr bwMode="auto">
                  <a:xfrm>
                    <a:off x="2465388" y="1062038"/>
                    <a:ext cx="3565525" cy="121443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5674"/>
                                        </p:tgtEl>
                                        <p:attrNameLst>
                                          <p:attrName>style.visibility</p:attrName>
                                        </p:attrNameLst>
                                      </p:cBhvr>
                                      <p:to>
                                        <p:strVal val="visible"/>
                                      </p:to>
                                    </p:set>
                                    <p:animEffect transition="in" filter="box(in)">
                                      <p:cBhvr>
                                        <p:cTn id="7" dur="500"/>
                                        <p:tgtEl>
                                          <p:spTgt spid="235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235676"/>
                                        </p:tgtEl>
                                        <p:attrNameLst>
                                          <p:attrName>style.visibility</p:attrName>
                                        </p:attrNameLst>
                                      </p:cBhvr>
                                      <p:to>
                                        <p:strVal val="visible"/>
                                      </p:to>
                                    </p:set>
                                    <p:anim calcmode="lin" valueType="num">
                                      <p:cBhvr additive="base">
                                        <p:cTn id="12" dur="500" fill="hold"/>
                                        <p:tgtEl>
                                          <p:spTgt spid="235676"/>
                                        </p:tgtEl>
                                        <p:attrNameLst>
                                          <p:attrName>ppt_x</p:attrName>
                                        </p:attrNameLst>
                                      </p:cBhvr>
                                      <p:tavLst>
                                        <p:tav tm="0">
                                          <p:val>
                                            <p:strVal val="1+#ppt_w/2"/>
                                          </p:val>
                                        </p:tav>
                                        <p:tav tm="100000">
                                          <p:val>
                                            <p:strVal val="#ppt_x"/>
                                          </p:val>
                                        </p:tav>
                                      </p:tavLst>
                                    </p:anim>
                                    <p:anim calcmode="lin" valueType="num">
                                      <p:cBhvr additive="base">
                                        <p:cTn id="13" dur="500" fill="hold"/>
                                        <p:tgtEl>
                                          <p:spTgt spid="235676"/>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35675"/>
                                        </p:tgtEl>
                                        <p:attrNameLst>
                                          <p:attrName>style.visibility</p:attrName>
                                        </p:attrNameLst>
                                      </p:cBhvr>
                                      <p:to>
                                        <p:strVal val="visible"/>
                                      </p:to>
                                    </p:set>
                                    <p:anim calcmode="lin" valueType="num">
                                      <p:cBhvr additive="base">
                                        <p:cTn id="16" dur="500" fill="hold"/>
                                        <p:tgtEl>
                                          <p:spTgt spid="235675"/>
                                        </p:tgtEl>
                                        <p:attrNameLst>
                                          <p:attrName>ppt_x</p:attrName>
                                        </p:attrNameLst>
                                      </p:cBhvr>
                                      <p:tavLst>
                                        <p:tav tm="0">
                                          <p:val>
                                            <p:strVal val="1+#ppt_w/2"/>
                                          </p:val>
                                        </p:tav>
                                        <p:tav tm="100000">
                                          <p:val>
                                            <p:strVal val="#ppt_x"/>
                                          </p:val>
                                        </p:tav>
                                      </p:tavLst>
                                    </p:anim>
                                    <p:anim calcmode="lin" valueType="num">
                                      <p:cBhvr additive="base">
                                        <p:cTn id="17" dur="500" fill="hold"/>
                                        <p:tgtEl>
                                          <p:spTgt spid="235675"/>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35678"/>
                                        </p:tgtEl>
                                        <p:attrNameLst>
                                          <p:attrName>style.visibility</p:attrName>
                                        </p:attrNameLst>
                                      </p:cBhvr>
                                      <p:to>
                                        <p:strVal val="visible"/>
                                      </p:to>
                                    </p:set>
                                    <p:animEffect transition="in" filter="box(in)">
                                      <p:cBhvr>
                                        <p:cTn id="22" dur="500"/>
                                        <p:tgtEl>
                                          <p:spTgt spid="2356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35677"/>
                                        </p:tgtEl>
                                        <p:attrNameLst>
                                          <p:attrName>style.visibility</p:attrName>
                                        </p:attrNameLst>
                                      </p:cBhvr>
                                      <p:to>
                                        <p:strVal val="visible"/>
                                      </p:to>
                                    </p:set>
                                    <p:animEffect transition="in" filter="box(in)">
                                      <p:cBhvr>
                                        <p:cTn id="27" dur="500"/>
                                        <p:tgtEl>
                                          <p:spTgt spid="2356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35679"/>
                                        </p:tgtEl>
                                        <p:attrNameLst>
                                          <p:attrName>style.visibility</p:attrName>
                                        </p:attrNameLst>
                                      </p:cBhvr>
                                      <p:to>
                                        <p:strVal val="visible"/>
                                      </p:to>
                                    </p:set>
                                    <p:animEffect transition="in" filter="box(in)">
                                      <p:cBhvr>
                                        <p:cTn id="32" dur="500"/>
                                        <p:tgtEl>
                                          <p:spTgt spid="2356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35681"/>
                                        </p:tgtEl>
                                        <p:attrNameLst>
                                          <p:attrName>style.visibility</p:attrName>
                                        </p:attrNameLst>
                                      </p:cBhvr>
                                      <p:to>
                                        <p:strVal val="visible"/>
                                      </p:to>
                                    </p:set>
                                    <p:anim calcmode="lin" valueType="num">
                                      <p:cBhvr additive="base">
                                        <p:cTn id="37" dur="500" fill="hold"/>
                                        <p:tgtEl>
                                          <p:spTgt spid="235681"/>
                                        </p:tgtEl>
                                        <p:attrNameLst>
                                          <p:attrName>ppt_x</p:attrName>
                                        </p:attrNameLst>
                                      </p:cBhvr>
                                      <p:tavLst>
                                        <p:tav tm="0">
                                          <p:val>
                                            <p:strVal val="#ppt_x"/>
                                          </p:val>
                                        </p:tav>
                                        <p:tav tm="100000">
                                          <p:val>
                                            <p:strVal val="#ppt_x"/>
                                          </p:val>
                                        </p:tav>
                                      </p:tavLst>
                                    </p:anim>
                                    <p:anim calcmode="lin" valueType="num">
                                      <p:cBhvr additive="base">
                                        <p:cTn id="38" dur="500" fill="hold"/>
                                        <p:tgtEl>
                                          <p:spTgt spid="23568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35682"/>
                                        </p:tgtEl>
                                        <p:attrNameLst>
                                          <p:attrName>style.visibility</p:attrName>
                                        </p:attrNameLst>
                                      </p:cBhvr>
                                      <p:to>
                                        <p:strVal val="visible"/>
                                      </p:to>
                                    </p:set>
                                    <p:anim calcmode="lin" valueType="num">
                                      <p:cBhvr additive="base">
                                        <p:cTn id="41" dur="500" fill="hold"/>
                                        <p:tgtEl>
                                          <p:spTgt spid="235682"/>
                                        </p:tgtEl>
                                        <p:attrNameLst>
                                          <p:attrName>ppt_x</p:attrName>
                                        </p:attrNameLst>
                                      </p:cBhvr>
                                      <p:tavLst>
                                        <p:tav tm="0">
                                          <p:val>
                                            <p:strVal val="#ppt_x"/>
                                          </p:val>
                                        </p:tav>
                                        <p:tav tm="100000">
                                          <p:val>
                                            <p:strVal val="#ppt_x"/>
                                          </p:val>
                                        </p:tav>
                                      </p:tavLst>
                                    </p:anim>
                                    <p:anim calcmode="lin" valueType="num">
                                      <p:cBhvr additive="base">
                                        <p:cTn id="42" dur="500" fill="hold"/>
                                        <p:tgtEl>
                                          <p:spTgt spid="23568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5680"/>
                                        </p:tgtEl>
                                        <p:attrNameLst>
                                          <p:attrName>style.visibility</p:attrName>
                                        </p:attrNameLst>
                                      </p:cBhvr>
                                      <p:to>
                                        <p:strVal val="visible"/>
                                      </p:to>
                                    </p:set>
                                    <p:anim calcmode="lin" valueType="num">
                                      <p:cBhvr additive="base">
                                        <p:cTn id="45" dur="500" fill="hold"/>
                                        <p:tgtEl>
                                          <p:spTgt spid="235680"/>
                                        </p:tgtEl>
                                        <p:attrNameLst>
                                          <p:attrName>ppt_x</p:attrName>
                                        </p:attrNameLst>
                                      </p:cBhvr>
                                      <p:tavLst>
                                        <p:tav tm="0">
                                          <p:val>
                                            <p:strVal val="#ppt_x"/>
                                          </p:val>
                                        </p:tav>
                                        <p:tav tm="100000">
                                          <p:val>
                                            <p:strVal val="#ppt_x"/>
                                          </p:val>
                                        </p:tav>
                                      </p:tavLst>
                                    </p:anim>
                                    <p:anim calcmode="lin" valueType="num">
                                      <p:cBhvr additive="base">
                                        <p:cTn id="46" dur="500" fill="hold"/>
                                        <p:tgtEl>
                                          <p:spTgt spid="235680"/>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235683"/>
                                        </p:tgtEl>
                                        <p:attrNameLst>
                                          <p:attrName>style.visibility</p:attrName>
                                        </p:attrNameLst>
                                      </p:cBhvr>
                                      <p:to>
                                        <p:strVal val="visible"/>
                                      </p:to>
                                    </p:set>
                                    <p:animEffect transition="in" filter="box(in)">
                                      <p:cBhvr>
                                        <p:cTn id="51" dur="500"/>
                                        <p:tgtEl>
                                          <p:spTgt spid="23568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235684"/>
                                        </p:tgtEl>
                                        <p:attrNameLst>
                                          <p:attrName>style.visibility</p:attrName>
                                        </p:attrNameLst>
                                      </p:cBhvr>
                                      <p:to>
                                        <p:strVal val="visible"/>
                                      </p:to>
                                    </p:set>
                                    <p:animEffect transition="in" filter="box(in)">
                                      <p:cBhvr>
                                        <p:cTn id="56" dur="500"/>
                                        <p:tgtEl>
                                          <p:spTgt spid="235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4434" name="Rectangle 2"/>
          <p:cNvSpPr>
            <a:spLocks noChangeArrowheads="1" noGrp="1" noRot="1"/>
          </p:cNvSpPr>
          <p:nvPr>
            <p:ph type="title"/>
          </p:nvPr>
        </p:nvSpPr>
        <p:spPr bwMode="auto"/>
        <p:txBody>
          <a:bodyPr/>
          <a:lstStyle/>
          <a:p>
            <a:pPr>
              <a:defRPr/>
            </a:pPr>
            <a:r>
              <a:rPr lang="ru-RU"/>
              <a:t>Центральные моменты</a:t>
            </a:r>
            <a:endParaRPr lang="en-US"/>
          </a:p>
        </p:txBody>
      </p:sp>
      <p:sp>
        <p:nvSpPr>
          <p:cNvPr id="274435" name="Rectangle 3"/>
          <p:cNvSpPr>
            <a:spLocks noChangeArrowheads="1" noGrp="1"/>
          </p:cNvSpPr>
          <p:nvPr>
            <p:ph type="body" idx="1"/>
          </p:nvPr>
        </p:nvSpPr>
        <p:spPr bwMode="auto"/>
        <p:txBody>
          <a:bodyPr/>
          <a:lstStyle/>
          <a:p>
            <a:pPr>
              <a:defRPr/>
            </a:pPr>
            <a:r>
              <a:rPr lang="ru-RU"/>
              <a:t>Инвариантны к переносу</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27088" y="2781300"/>
          <a:ext cx="7010399" cy="635000"/>
        </p:xfrm>
        <a:graphic>
          <a:graphicData uri="http://schemas.openxmlformats.org/presentationml/2006/ole">
            <p:oleObj name="oleObj" r:id="rId3" imgW="3075940" imgH="266700" progId="Equation.3">
              <p:embed/>
              <p:pic>
                <p:nvPicPr>
                  <p:cNvPr id="313351" name=""/>
                  <p:cNvPicPr/>
                  <p:nvPr/>
                </p:nvPicPr>
                <p:blipFill>
                  <a:blip r:embed="rId2"/>
                  <a:stretch/>
                </p:blipFill>
                <p:spPr bwMode="auto">
                  <a:xfrm>
                    <a:off x="827088" y="2781300"/>
                    <a:ext cx="7010399" cy="635000"/>
                  </a:xfrm>
                  <a:prstGeom prst="rect">
                    <a:avLst/>
                  </a:prstGeom>
                </p:spPr>
              </p:pic>
            </p:oleObj>
          </a:graphicData>
        </a:graphic>
      </p:graphicFrame>
      <p:sp>
        <p:nvSpPr>
          <p:cNvPr id="17413" name="Text Box 5"/>
          <p:cNvSpPr txBox="1">
            <a:spLocks noChangeArrowheads="1"/>
          </p:cNvSpPr>
          <p:nvPr/>
        </p:nvSpPr>
        <p:spPr bwMode="auto">
          <a:xfrm>
            <a:off x="2825750" y="3998913"/>
            <a:ext cx="3063875" cy="45720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ctr">
              <a:defRPr/>
            </a:pPr>
            <a:r>
              <a:rPr lang="ru-RU" sz="2400"/>
              <a:t>Центр масс области</a:t>
            </a:r>
            <a:endParaRPr lang="en-US" sz="2400"/>
          </a:p>
        </p:txBody>
      </p:sp>
      <p:sp>
        <p:nvSpPr>
          <p:cNvPr id="17414" name="Line 6"/>
          <p:cNvSpPr>
            <a:spLocks noChangeShapeType="1"/>
          </p:cNvSpPr>
          <p:nvPr/>
        </p:nvSpPr>
        <p:spPr bwMode="auto">
          <a:xfrm>
            <a:off x="2808288" y="3238500"/>
            <a:ext cx="685800" cy="762000"/>
          </a:xfrm>
          <a:prstGeom prst="line">
            <a:avLst/>
          </a:prstGeom>
          <a:noFill/>
          <a:ln w="9525">
            <a:solidFill>
              <a:schemeClr val="tx1"/>
            </a:solidFill>
            <a:round/>
            <a:headEnd/>
            <a:tailEnd type="triangle" w="med" len="med"/>
          </a:ln>
        </p:spPr>
        <p:txBody>
          <a:bodyPr/>
          <a:lstStyle/>
          <a:p>
            <a:pPr>
              <a:defRPr/>
            </a:pPr>
            <a:endParaRPr lang="ru-RU"/>
          </a:p>
        </p:txBody>
      </p:sp>
      <p:sp>
        <p:nvSpPr>
          <p:cNvPr id="17415" name="Line 7"/>
          <p:cNvSpPr>
            <a:spLocks noChangeShapeType="1"/>
          </p:cNvSpPr>
          <p:nvPr/>
        </p:nvSpPr>
        <p:spPr bwMode="auto">
          <a:xfrm>
            <a:off x="3951288" y="3238500"/>
            <a:ext cx="0" cy="762000"/>
          </a:xfrm>
          <a:prstGeom prst="line">
            <a:avLst/>
          </a:prstGeom>
          <a:noFill/>
          <a:ln w="9525">
            <a:solidFill>
              <a:schemeClr val="tx1"/>
            </a:solidFill>
            <a:round/>
            <a:headEnd/>
            <a:tailEnd type="triangle" w="med" len="med"/>
          </a:ln>
        </p:spPr>
        <p:txBody>
          <a:bodyPr/>
          <a:lstStyle/>
          <a:p>
            <a:pPr>
              <a:defRPr/>
            </a:pPr>
            <a:endParaRPr lang="ru-RU"/>
          </a:p>
        </p:txBody>
      </p:sp>
      <p:sp>
        <p:nvSpPr>
          <p:cNvPr id="17416" name="Oval 8"/>
          <p:cNvSpPr>
            <a:spLocks noChangeArrowheads="1"/>
          </p:cNvSpPr>
          <p:nvPr/>
        </p:nvSpPr>
        <p:spPr bwMode="auto">
          <a:xfrm>
            <a:off x="1069975" y="3086100"/>
            <a:ext cx="152400" cy="304800"/>
          </a:xfrm>
          <a:prstGeom prst="ellipse">
            <a:avLst/>
          </a:prstGeom>
          <a:no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417" name="Oval 9"/>
          <p:cNvSpPr>
            <a:spLocks noChangeArrowheads="1"/>
          </p:cNvSpPr>
          <p:nvPr/>
        </p:nvSpPr>
        <p:spPr bwMode="auto">
          <a:xfrm>
            <a:off x="1222375" y="3086100"/>
            <a:ext cx="152400" cy="304800"/>
          </a:xfrm>
          <a:prstGeom prst="ellipse">
            <a:avLst/>
          </a:prstGeom>
          <a:noFill/>
          <a:ln w="9525">
            <a:solidFill>
              <a:srgbClr val="CC3300"/>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418" name="Oval 10"/>
          <p:cNvSpPr>
            <a:spLocks noChangeArrowheads="1"/>
          </p:cNvSpPr>
          <p:nvPr/>
        </p:nvSpPr>
        <p:spPr bwMode="auto">
          <a:xfrm>
            <a:off x="3036888" y="2857500"/>
            <a:ext cx="152400" cy="304800"/>
          </a:xfrm>
          <a:prstGeom prst="ellipse">
            <a:avLst/>
          </a:prstGeom>
          <a:noFill/>
          <a:ln w="9525">
            <a:solidFill>
              <a:schemeClr val="tx1"/>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17419" name="Oval 11"/>
          <p:cNvSpPr>
            <a:spLocks noChangeArrowheads="1"/>
          </p:cNvSpPr>
          <p:nvPr/>
        </p:nvSpPr>
        <p:spPr bwMode="auto">
          <a:xfrm>
            <a:off x="4151313" y="2857500"/>
            <a:ext cx="152400" cy="304800"/>
          </a:xfrm>
          <a:prstGeom prst="ellipse">
            <a:avLst/>
          </a:prstGeom>
          <a:noFill/>
          <a:ln w="9525">
            <a:solidFill>
              <a:srgbClr val="CC3300"/>
            </a:solidFill>
            <a:round/>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cxnSp>
        <p:nvCxnSpPr>
          <p:cNvPr id="17420" name="AutoShape 12"/>
          <p:cNvCxnSpPr>
            <a:cxnSpLocks noChangeShapeType="1"/>
            <a:stCxn id="17416" idx="0"/>
            <a:endCxn id="17418" idx="1"/>
          </p:cNvCxnSpPr>
          <p:nvPr/>
        </p:nvCxnSpPr>
        <p:spPr bwMode="auto">
          <a:xfrm rot="-5400000">
            <a:off x="2010569" y="2037556"/>
            <a:ext cx="184150" cy="1912938"/>
          </a:xfrm>
          <a:prstGeom prst="curvedConnector3">
            <a:avLst>
              <a:gd name="adj1" fmla="val 248278"/>
            </a:avLst>
          </a:prstGeom>
          <a:noFill/>
          <a:ln w="9525">
            <a:solidFill>
              <a:schemeClr val="tx1"/>
            </a:solidFill>
            <a:round/>
            <a:headEnd/>
            <a:tailEnd type="triangle" w="med" len="med"/>
          </a:ln>
        </p:spPr>
      </p:cxnSp>
      <p:cxnSp>
        <p:nvCxnSpPr>
          <p:cNvPr id="17421" name="AutoShape 13"/>
          <p:cNvCxnSpPr>
            <a:cxnSpLocks noChangeShapeType="1"/>
            <a:stCxn id="17417" idx="7"/>
            <a:endCxn id="17419" idx="1"/>
          </p:cNvCxnSpPr>
          <p:nvPr/>
        </p:nvCxnSpPr>
        <p:spPr bwMode="auto">
          <a:xfrm rot="-5400000">
            <a:off x="2648744" y="1605756"/>
            <a:ext cx="228600" cy="2820988"/>
          </a:xfrm>
          <a:prstGeom prst="curvedConnector3">
            <a:avLst>
              <a:gd name="adj1" fmla="val 219444"/>
            </a:avLst>
          </a:prstGeom>
          <a:noFill/>
          <a:ln w="9525">
            <a:solidFill>
              <a:srgbClr val="CC3300"/>
            </a:solidFill>
            <a:round/>
            <a:headEnd/>
            <a:tailEnd type="triangle" w="med" len="med"/>
          </a:ln>
        </p:spPr>
      </p:cxn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5458" name="Rectangle 2"/>
          <p:cNvSpPr>
            <a:spLocks noChangeArrowheads="1" noGrp="1" noRot="1"/>
          </p:cNvSpPr>
          <p:nvPr>
            <p:ph type="title"/>
          </p:nvPr>
        </p:nvSpPr>
        <p:spPr bwMode="auto"/>
        <p:txBody>
          <a:bodyPr/>
          <a:lstStyle/>
          <a:p>
            <a:pPr>
              <a:defRPr/>
            </a:pPr>
            <a:r>
              <a:rPr lang="ru-RU" sz="3600"/>
              <a:t>Центральные моменты</a:t>
            </a:r>
            <a:endParaRPr lang="en-US" sz="3600"/>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524125" y="2133600"/>
          <a:ext cx="3487738" cy="4114800"/>
        </p:xfrm>
        <a:graphic>
          <a:graphicData uri="http://schemas.openxmlformats.org/presentationml/2006/ole">
            <p:oleObj name="oleObj" r:id="rId3" imgW="2037715" imgH="2400300" progId="Equation.3">
              <p:embed/>
              <p:pic>
                <p:nvPicPr>
                  <p:cNvPr id="313352" name=""/>
                  <p:cNvPicPr/>
                  <p:nvPr/>
                </p:nvPicPr>
                <p:blipFill>
                  <a:blip r:embed="rId2"/>
                  <a:stretch/>
                </p:blipFill>
                <p:spPr bwMode="auto">
                  <a:xfrm>
                    <a:off x="2524125" y="2133600"/>
                    <a:ext cx="3487738" cy="411480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62000" y="1428750"/>
          <a:ext cx="5181600" cy="468313"/>
        </p:xfrm>
        <a:graphic>
          <a:graphicData uri="http://schemas.openxmlformats.org/presentationml/2006/ole">
            <p:oleObj name="oleObj" r:id="rId5" imgW="3075940" imgH="266700" progId="Equation.3">
              <p:embed/>
              <p:pic>
                <p:nvPicPr>
                  <p:cNvPr id="313353" name=""/>
                  <p:cNvPicPr/>
                  <p:nvPr/>
                </p:nvPicPr>
                <p:blipFill>
                  <a:blip r:embed="rId4"/>
                  <a:stretch/>
                </p:blipFill>
                <p:spPr bwMode="auto">
                  <a:xfrm>
                    <a:off x="762000" y="1428750"/>
                    <a:ext cx="5181600" cy="46831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164263" y="1360488"/>
          <a:ext cx="2835275" cy="604837"/>
        </p:xfrm>
        <a:graphic>
          <a:graphicData uri="http://schemas.openxmlformats.org/presentationml/2006/ole">
            <p:oleObj name="oleObj" r:id="rId7" imgW="1713865" imgH="354965" progId="Equation.3">
              <p:embed/>
              <p:pic>
                <p:nvPicPr>
                  <p:cNvPr id="313354" name=""/>
                  <p:cNvPicPr/>
                  <p:nvPr/>
                </p:nvPicPr>
                <p:blipFill>
                  <a:blip r:embed="rId6"/>
                  <a:stretch/>
                </p:blipFill>
                <p:spPr bwMode="auto">
                  <a:xfrm>
                    <a:off x="6164263" y="1360488"/>
                    <a:ext cx="2835275" cy="604837"/>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10274" name="Rectangle 2"/>
          <p:cNvSpPr>
            <a:spLocks noChangeArrowheads="1" noGrp="1" noRot="1"/>
          </p:cNvSpPr>
          <p:nvPr>
            <p:ph type="title"/>
          </p:nvPr>
        </p:nvSpPr>
        <p:spPr bwMode="auto"/>
        <p:txBody>
          <a:bodyPr/>
          <a:lstStyle/>
          <a:p>
            <a:pPr>
              <a:defRPr/>
            </a:pPr>
            <a:r>
              <a:rPr lang="ru-RU" sz="2800"/>
              <a:t>Ориентация главной оси инерции</a:t>
            </a:r>
            <a:endParaRPr/>
          </a:p>
        </p:txBody>
      </p:sp>
      <p:sp>
        <p:nvSpPr>
          <p:cNvPr id="19460"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827088" y="1628775"/>
          <a:ext cx="3529012" cy="947738"/>
        </p:xfrm>
        <a:graphic>
          <a:graphicData uri="http://schemas.openxmlformats.org/presentationml/2006/ole">
            <p:oleObj name="oleObj" r:id="rId4" imgW="1485900" imgH="475615" progId="Equation.3">
              <p:embed/>
              <p:pic>
                <p:nvPicPr>
                  <p:cNvPr id="313355" name=""/>
                  <p:cNvPicPr/>
                  <p:nvPr/>
                </p:nvPicPr>
                <p:blipFill>
                  <a:blip r:embed="rId3"/>
                  <a:stretch/>
                </p:blipFill>
                <p:spPr bwMode="auto">
                  <a:xfrm>
                    <a:off x="827088" y="1628775"/>
                    <a:ext cx="3529012" cy="947738"/>
                  </a:xfrm>
                  <a:prstGeom prst="rect">
                    <a:avLst/>
                  </a:prstGeom>
                </p:spPr>
              </p:pic>
            </p:oleObj>
          </a:graphicData>
        </a:graphic>
      </p:graphicFrame>
      <p:sp>
        <p:nvSpPr>
          <p:cNvPr id="19461" name="Text Box 6"/>
          <p:cNvSpPr txBox="1">
            <a:spLocks noChangeArrowheads="1"/>
          </p:cNvSpPr>
          <p:nvPr/>
        </p:nvSpPr>
        <p:spPr bwMode="auto">
          <a:xfrm>
            <a:off x="1295400" y="1752599"/>
            <a:ext cx="7162800" cy="366713"/>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FontTx/>
              <a:buChar char="•"/>
              <a:defRPr/>
            </a:pPr>
            <a:endParaRPr lang="ru-RU" b="1">
              <a:cs typeface="Arial"/>
            </a:endParaRPr>
          </a:p>
        </p:txBody>
      </p:sp>
      <p:graphicFrame>
        <p:nvGraphicFramePr>
          <p:cNvPr id="310718" name="Group 446"/>
          <p:cNvGraphicFramePr>
            <a:graphicFrameLocks xmlns:a="http://schemas.openxmlformats.org/drawingml/2006/main" noGrp="1"/>
          </p:cNvGraphicFramePr>
          <p:nvPr/>
        </p:nvGraphicFramePr>
        <p:xfrm>
          <a:off x="2195513" y="3213100"/>
          <a:ext cx="3743325" cy="2960688"/>
        </p:xfrm>
        <a:graphic>
          <a:graphicData uri="http://schemas.openxmlformats.org/drawingml/2006/table">
            <a:tbl>
              <a:tblPr firstRow="0" firstCol="0" lastRow="0" lastCol="0" bandRow="0" bandCol="0"/>
              <a:tblGrid>
                <a:gridCol w="288924"/>
                <a:gridCol w="287337"/>
                <a:gridCol w="288924"/>
                <a:gridCol w="285750"/>
                <a:gridCol w="288924"/>
                <a:gridCol w="287338"/>
                <a:gridCol w="288924"/>
                <a:gridCol w="287337"/>
                <a:gridCol w="287338"/>
                <a:gridCol w="287337"/>
                <a:gridCol w="288924"/>
                <a:gridCol w="287338"/>
                <a:gridCol w="288924"/>
              </a:tblGrid>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28575"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12700" algn="ctr">
                      <a:solidFill>
                        <a:schemeClr val="tx1"/>
                      </a:solidFill>
                    </a:lnT>
                    <a:lnB w="12700" algn="ctr">
                      <a:solidFill>
                        <a:schemeClr val="tx1"/>
                      </a:solidFill>
                    </a:lnB>
                    <a:noFill/>
                  </a:tcPr>
                </a:tc>
              </a:tr>
              <a:tr h="295275">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miter/>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miter/>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miter/>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miter/>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miter/>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miter/>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miter/>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3688">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28575" algn="ctr">
                      <a:solidFill>
                        <a:schemeClr val="tx1"/>
                      </a:solidFill>
                    </a:lnR>
                    <a:lnT w="28575" algn="ctr">
                      <a:solidFill>
                        <a:schemeClr val="tx1"/>
                      </a:solidFill>
                    </a:lnT>
                    <a:lnB w="28575" algn="ctr">
                      <a:solidFill>
                        <a:schemeClr val="tx1"/>
                      </a:solidFill>
                    </a:lnB>
                    <a:solidFill>
                      <a:schemeClr val="hlink"/>
                    </a:solid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28575"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12700" algn="ctr">
                      <a:solidFill>
                        <a:schemeClr val="tx1"/>
                      </a:solidFill>
                    </a:lnB>
                    <a:noFill/>
                  </a:tcPr>
                </a:tc>
              </a:tr>
              <a:tr h="296863">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28575"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28575"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12700" algn="ctr">
                      <a:solidFill>
                        <a:schemeClr val="tx1"/>
                      </a:solidFill>
                    </a:lnR>
                    <a:lnT w="12700" algn="ctr">
                      <a:solidFill>
                        <a:schemeClr val="tx1"/>
                      </a:solidFill>
                    </a:lnT>
                    <a:lnB w="28575" algn="ctr">
                      <a:solidFill>
                        <a:schemeClr val="tx1"/>
                      </a:solidFill>
                    </a:lnB>
                    <a:noFill/>
                  </a:tcPr>
                </a:tc>
                <a:tc>
                  <a:txBody>
                    <a:bodyPr/>
                    <a:p>
                      <a:pPr marL="0" marR="0" lvl="0" indent="0" algn="l" defTabSz="914400">
                        <a:lnSpc>
                          <a:spcPct val="100000"/>
                        </a:lnSpc>
                        <a:spcBef>
                          <a:spcPts val="0"/>
                        </a:spcBef>
                        <a:spcAft>
                          <a:spcPts val="0"/>
                        </a:spcAft>
                        <a:buClr>
                          <a:schemeClr val="hlink"/>
                        </a:buClr>
                        <a:buSzPct val="70000"/>
                        <a:buFont typeface="Wingdings"/>
                        <a:buNone/>
                        <a:defRPr/>
                      </a:pPr>
                      <a:endParaRPr lang="ru-RU" sz="1400" b="0" i="0" u="none" strike="noStrike" cap="none">
                        <a:ln>
                          <a:noFill/>
                        </a:ln>
                        <a:solidFill>
                          <a:schemeClr val="tx1"/>
                        </a:solidFill>
                        <a:latin typeface="Arial"/>
                      </a:endParaRPr>
                    </a:p>
                  </a:txBody>
                  <a:tcPr marT="0" marB="0">
                    <a:lnL w="12700" algn="ctr">
                      <a:solidFill>
                        <a:schemeClr val="tx1"/>
                      </a:solidFill>
                    </a:lnL>
                    <a:lnR w="28575" algn="ctr">
                      <a:solidFill>
                        <a:schemeClr val="tx1"/>
                      </a:solidFill>
                    </a:lnR>
                    <a:lnT w="12700" algn="ctr">
                      <a:solidFill>
                        <a:schemeClr val="tx1"/>
                      </a:solidFill>
                    </a:lnT>
                    <a:lnB w="28575" algn="ctr">
                      <a:solidFill>
                        <a:schemeClr val="tx1"/>
                      </a:solidFill>
                    </a:lnB>
                    <a:noFill/>
                  </a:tcPr>
                </a:tc>
              </a:tr>
            </a:tbl>
          </a:graphicData>
        </a:graphic>
      </p:graphicFrame>
      <p:grpSp>
        <p:nvGrpSpPr>
          <p:cNvPr id="19656" name="Group 456"/>
          <p:cNvGrpSpPr/>
          <p:nvPr/>
        </p:nvGrpSpPr>
        <p:grpSpPr bwMode="auto">
          <a:xfrm>
            <a:off x="2179638" y="2781300"/>
            <a:ext cx="4264025" cy="4025899"/>
            <a:chOff x="912" y="576"/>
            <a:chExt cx="3504" cy="3357"/>
          </a:xfrm>
        </p:grpSpPr>
        <p:sp>
          <p:nvSpPr>
            <p:cNvPr id="19659" name="Line 457"/>
            <p:cNvSpPr>
              <a:spLocks noChangeShapeType="1"/>
            </p:cNvSpPr>
            <p:nvPr/>
          </p:nvSpPr>
          <p:spPr bwMode="auto">
            <a:xfrm>
              <a:off x="2448" y="2304"/>
              <a:ext cx="288" cy="0"/>
            </a:xfrm>
            <a:prstGeom prst="line">
              <a:avLst/>
            </a:prstGeom>
            <a:noFill/>
            <a:ln w="38100">
              <a:solidFill>
                <a:srgbClr val="FF0000"/>
              </a:solidFill>
              <a:round/>
              <a:headEnd/>
              <a:tailEnd/>
            </a:ln>
          </p:spPr>
          <p:txBody>
            <a:bodyPr/>
            <a:lstStyle/>
            <a:p>
              <a:pPr>
                <a:defRPr/>
              </a:pPr>
              <a:endParaRPr lang="ru-RU"/>
            </a:p>
          </p:txBody>
        </p:sp>
        <p:grpSp>
          <p:nvGrpSpPr>
            <p:cNvPr id="19660" name="Group 458"/>
            <p:cNvGrpSpPr/>
            <p:nvPr/>
          </p:nvGrpSpPr>
          <p:grpSpPr bwMode="auto">
            <a:xfrm>
              <a:off x="912" y="576"/>
              <a:ext cx="3504" cy="3357"/>
              <a:chOff x="912" y="576"/>
              <a:chExt cx="3504" cy="3357"/>
            </a:xfrm>
          </p:grpSpPr>
          <p:sp>
            <p:nvSpPr>
              <p:cNvPr id="19661" name="Text Box 459"/>
              <p:cNvSpPr txBox="1">
                <a:spLocks noChangeArrowheads="1"/>
              </p:cNvSpPr>
              <p:nvPr/>
            </p:nvSpPr>
            <p:spPr bwMode="auto">
              <a:xfrm>
                <a:off x="4175" y="576"/>
                <a:ext cx="241" cy="381"/>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X</a:t>
                </a:r>
                <a:endParaRPr/>
              </a:p>
            </p:txBody>
          </p:sp>
          <p:sp>
            <p:nvSpPr>
              <p:cNvPr id="19662" name="Line 460"/>
              <p:cNvSpPr>
                <a:spLocks noChangeShapeType="1"/>
              </p:cNvSpPr>
              <p:nvPr/>
            </p:nvSpPr>
            <p:spPr bwMode="auto">
              <a:xfrm>
                <a:off x="912" y="960"/>
                <a:ext cx="3456" cy="0"/>
              </a:xfrm>
              <a:prstGeom prst="line">
                <a:avLst/>
              </a:prstGeom>
              <a:noFill/>
              <a:ln w="50800">
                <a:solidFill>
                  <a:schemeClr val="tx1"/>
                </a:solidFill>
                <a:round/>
                <a:headEnd/>
                <a:tailEnd type="triangle" w="med" len="med"/>
              </a:ln>
            </p:spPr>
            <p:txBody>
              <a:bodyPr/>
              <a:lstStyle/>
              <a:p>
                <a:pPr>
                  <a:defRPr/>
                </a:pPr>
                <a:endParaRPr lang="ru-RU"/>
              </a:p>
            </p:txBody>
          </p:sp>
          <p:sp>
            <p:nvSpPr>
              <p:cNvPr id="19663" name="Line 461"/>
              <p:cNvSpPr>
                <a:spLocks noChangeShapeType="1"/>
              </p:cNvSpPr>
              <p:nvPr/>
            </p:nvSpPr>
            <p:spPr bwMode="auto">
              <a:xfrm>
                <a:off x="912" y="960"/>
                <a:ext cx="0" cy="2784"/>
              </a:xfrm>
              <a:prstGeom prst="line">
                <a:avLst/>
              </a:prstGeom>
              <a:noFill/>
              <a:ln w="50800">
                <a:solidFill>
                  <a:schemeClr val="tx1"/>
                </a:solidFill>
                <a:round/>
                <a:headEnd/>
                <a:tailEnd type="triangle" w="med" len="med"/>
              </a:ln>
            </p:spPr>
            <p:txBody>
              <a:bodyPr/>
              <a:lstStyle/>
              <a:p>
                <a:pPr>
                  <a:defRPr/>
                </a:pPr>
                <a:endParaRPr lang="ru-RU"/>
              </a:p>
            </p:txBody>
          </p:sp>
          <p:sp>
            <p:nvSpPr>
              <p:cNvPr id="19664" name="Line 462"/>
              <p:cNvSpPr>
                <a:spLocks noChangeShapeType="1"/>
              </p:cNvSpPr>
              <p:nvPr/>
            </p:nvSpPr>
            <p:spPr bwMode="auto">
              <a:xfrm>
                <a:off x="2592" y="2160"/>
                <a:ext cx="0" cy="288"/>
              </a:xfrm>
              <a:prstGeom prst="line">
                <a:avLst/>
              </a:prstGeom>
              <a:noFill/>
              <a:ln w="50800">
                <a:solidFill>
                  <a:srgbClr val="FF0000"/>
                </a:solidFill>
                <a:round/>
                <a:headEnd/>
                <a:tailEnd/>
              </a:ln>
            </p:spPr>
            <p:txBody>
              <a:bodyPr/>
              <a:lstStyle/>
              <a:p>
                <a:pPr>
                  <a:defRPr/>
                </a:pPr>
                <a:endParaRPr lang="ru-RU"/>
              </a:p>
            </p:txBody>
          </p:sp>
          <p:sp>
            <p:nvSpPr>
              <p:cNvPr id="19665" name="Line 463"/>
              <p:cNvSpPr>
                <a:spLocks noChangeShapeType="1"/>
              </p:cNvSpPr>
              <p:nvPr/>
            </p:nvSpPr>
            <p:spPr bwMode="auto">
              <a:xfrm flipV="1">
                <a:off x="1104" y="1200"/>
                <a:ext cx="2879" cy="2303"/>
              </a:xfrm>
              <a:prstGeom prst="line">
                <a:avLst/>
              </a:prstGeom>
              <a:noFill/>
              <a:ln w="25400">
                <a:solidFill>
                  <a:srgbClr val="FF0000"/>
                </a:solidFill>
                <a:round/>
                <a:headEnd/>
                <a:tailEnd/>
              </a:ln>
            </p:spPr>
            <p:txBody>
              <a:bodyPr/>
              <a:lstStyle/>
              <a:p>
                <a:pPr>
                  <a:defRPr/>
                </a:pPr>
                <a:endParaRPr lang="ru-RU"/>
              </a:p>
            </p:txBody>
          </p:sp>
          <p:sp>
            <p:nvSpPr>
              <p:cNvPr id="19666" name="Text Box 464"/>
              <p:cNvSpPr txBox="1">
                <a:spLocks noChangeArrowheads="1"/>
              </p:cNvSpPr>
              <p:nvPr/>
            </p:nvSpPr>
            <p:spPr bwMode="auto">
              <a:xfrm>
                <a:off x="1009" y="3551"/>
                <a:ext cx="240" cy="382"/>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en-US" sz="2400" b="1">
                    <a:cs typeface="Arial"/>
                  </a:rPr>
                  <a:t>Y</a:t>
                </a:r>
                <a:endParaRPr/>
              </a:p>
            </p:txBody>
          </p:sp>
          <p:sp>
            <p:nvSpPr>
              <p:cNvPr id="19667" name="Line 465"/>
              <p:cNvSpPr>
                <a:spLocks noChangeShapeType="1"/>
              </p:cNvSpPr>
              <p:nvPr/>
            </p:nvSpPr>
            <p:spPr bwMode="auto">
              <a:xfrm flipH="1" flipV="1">
                <a:off x="3600" y="1536"/>
                <a:ext cx="624" cy="528"/>
              </a:xfrm>
              <a:prstGeom prst="line">
                <a:avLst/>
              </a:prstGeom>
              <a:noFill/>
              <a:ln w="9525">
                <a:solidFill>
                  <a:schemeClr val="tx1"/>
                </a:solidFill>
                <a:round/>
                <a:headEnd/>
                <a:tailEnd type="triangle" w="med" len="med"/>
              </a:ln>
            </p:spPr>
            <p:txBody>
              <a:bodyPr/>
              <a:lstStyle/>
              <a:p>
                <a:pPr>
                  <a:defRPr/>
                </a:pPr>
                <a:endParaRPr lang="ru-RU"/>
              </a:p>
            </p:txBody>
          </p:sp>
          <p:sp>
            <p:nvSpPr>
              <p:cNvPr id="19668" name="Line 466"/>
              <p:cNvSpPr>
                <a:spLocks noChangeShapeType="1"/>
              </p:cNvSpPr>
              <p:nvPr/>
            </p:nvSpPr>
            <p:spPr bwMode="auto">
              <a:xfrm flipH="1" flipV="1">
                <a:off x="2640" y="2351"/>
                <a:ext cx="1536" cy="528"/>
              </a:xfrm>
              <a:prstGeom prst="line">
                <a:avLst/>
              </a:prstGeom>
              <a:noFill/>
              <a:ln w="9525">
                <a:solidFill>
                  <a:schemeClr val="tx1"/>
                </a:solidFill>
                <a:round/>
                <a:headEnd/>
                <a:tailEnd type="triangle" w="med" len="med"/>
              </a:ln>
            </p:spPr>
            <p:txBody>
              <a:bodyPr/>
              <a:lstStyle/>
              <a:p>
                <a:pPr>
                  <a:defRPr/>
                </a:pPr>
                <a:endParaRPr lang="ru-RU"/>
              </a:p>
            </p:txBody>
          </p:sp>
        </p:grpSp>
      </p:grpSp>
      <p:sp>
        <p:nvSpPr>
          <p:cNvPr id="19657" name="Text Box 467"/>
          <p:cNvSpPr txBox="1">
            <a:spLocks noChangeArrowheads="1"/>
          </p:cNvSpPr>
          <p:nvPr/>
        </p:nvSpPr>
        <p:spPr bwMode="auto">
          <a:xfrm>
            <a:off x="6300788" y="4411663"/>
            <a:ext cx="2286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sz="2400">
                <a:cs typeface="Arial"/>
              </a:rPr>
              <a:t>Главная ось</a:t>
            </a:r>
            <a:endParaRPr lang="en-US" sz="2400">
              <a:cs typeface="Arial"/>
            </a:endParaRPr>
          </a:p>
        </p:txBody>
      </p:sp>
      <p:sp>
        <p:nvSpPr>
          <p:cNvPr id="19658" name="Text Box 468"/>
          <p:cNvSpPr txBox="1">
            <a:spLocks noChangeArrowheads="1"/>
          </p:cNvSpPr>
          <p:nvPr/>
        </p:nvSpPr>
        <p:spPr bwMode="auto">
          <a:xfrm>
            <a:off x="6156325" y="5445125"/>
            <a:ext cx="2286000" cy="457200"/>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r>
              <a:rPr lang="ru-RU" sz="2400">
                <a:cs typeface="Arial"/>
              </a:rPr>
              <a:t>Центр масс</a:t>
            </a:r>
            <a:endParaRPr lang="en-US" sz="2400">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6482" name="Rectangle 2"/>
          <p:cNvSpPr>
            <a:spLocks noChangeArrowheads="1" noGrp="1" noRot="1"/>
          </p:cNvSpPr>
          <p:nvPr>
            <p:ph type="title"/>
          </p:nvPr>
        </p:nvSpPr>
        <p:spPr bwMode="auto"/>
        <p:txBody>
          <a:bodyPr>
            <a:normAutofit fontScale="90000"/>
          </a:bodyPr>
          <a:lstStyle/>
          <a:p>
            <a:pPr>
              <a:defRPr/>
            </a:pPr>
            <a:r>
              <a:rPr lang="ru-RU" sz="3600"/>
              <a:t>Моменты </a:t>
            </a:r>
            <a:r>
              <a:rPr lang="en-US" sz="3600"/>
              <a:t>Hu</a:t>
            </a:r>
            <a:r>
              <a:rPr lang="en-US" sz="3600"/>
              <a:t> </a:t>
            </a:r>
            <a:br>
              <a:rPr lang="en-US" sz="3600"/>
            </a:br>
            <a:endParaRPr lang="en-US" sz="3600"/>
          </a:p>
        </p:txBody>
      </p:sp>
      <p:sp>
        <p:nvSpPr>
          <p:cNvPr id="276483" name="Rectangle 3"/>
          <p:cNvSpPr>
            <a:spLocks noChangeArrowheads="1" noGrp="1"/>
          </p:cNvSpPr>
          <p:nvPr>
            <p:ph type="body" idx="1"/>
          </p:nvPr>
        </p:nvSpPr>
        <p:spPr bwMode="auto"/>
        <p:txBody>
          <a:bodyPr/>
          <a:lstStyle/>
          <a:p>
            <a:pPr>
              <a:defRPr/>
            </a:pPr>
            <a:r>
              <a:rPr lang="ru-RU"/>
              <a:t>Инвариантны к повороту, переносу, скалированию</a:t>
            </a:r>
            <a:endParaRPr lang="en-US"/>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914400" y="1125538"/>
          <a:ext cx="5791200" cy="523875"/>
        </p:xfrm>
        <a:graphic>
          <a:graphicData uri="http://schemas.openxmlformats.org/presentationml/2006/ole">
            <p:oleObj name="oleObj" r:id="rId3" imgW="3075940" imgH="266700" progId="Equation.3">
              <p:embed/>
              <p:pic>
                <p:nvPicPr>
                  <p:cNvPr id="313356" name=""/>
                  <p:cNvPicPr/>
                  <p:nvPr/>
                </p:nvPicPr>
                <p:blipFill>
                  <a:blip r:embed="rId2"/>
                  <a:stretch/>
                </p:blipFill>
                <p:spPr bwMode="auto">
                  <a:xfrm>
                    <a:off x="914400" y="1125538"/>
                    <a:ext cx="5791200" cy="523875"/>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389062" y="2686050"/>
          <a:ext cx="5299075" cy="2903538"/>
        </p:xfrm>
        <a:graphic>
          <a:graphicData uri="http://schemas.openxmlformats.org/presentationml/2006/ole">
            <p:oleObj name="oleObj" r:id="rId5" imgW="1981200" imgH="1085215" progId="Equation.3">
              <p:embed/>
              <p:pic>
                <p:nvPicPr>
                  <p:cNvPr id="313357" name=""/>
                  <p:cNvPicPr/>
                  <p:nvPr/>
                </p:nvPicPr>
                <p:blipFill>
                  <a:blip r:embed="rId4"/>
                  <a:stretch/>
                </p:blipFill>
                <p:spPr bwMode="auto">
                  <a:xfrm>
                    <a:off x="1389062" y="2686050"/>
                    <a:ext cx="5299075" cy="2903538"/>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sld>
</file>

<file path=ppt/slides/slide4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7506" name="Rectangle 2"/>
          <p:cNvSpPr>
            <a:spLocks noChangeArrowheads="1" noGrp="1" noRot="1"/>
          </p:cNvSpPr>
          <p:nvPr>
            <p:ph type="title"/>
          </p:nvPr>
        </p:nvSpPr>
        <p:spPr bwMode="auto"/>
        <p:txBody>
          <a:bodyPr/>
          <a:lstStyle/>
          <a:p>
            <a:pPr>
              <a:defRPr/>
            </a:pPr>
            <a:r>
              <a:rPr lang="ru-RU"/>
              <a:t>Пример</a:t>
            </a:r>
            <a:endParaRPr lang="en-US"/>
          </a:p>
        </p:txBody>
      </p:sp>
      <p:grpSp>
        <p:nvGrpSpPr>
          <p:cNvPr id="99331" name="Group 3"/>
          <p:cNvGrpSpPr/>
          <p:nvPr/>
        </p:nvGrpSpPr>
        <p:grpSpPr bwMode="auto">
          <a:xfrm>
            <a:off x="611188" y="1341438"/>
            <a:ext cx="7129462" cy="3167062"/>
            <a:chOff x="522" y="1383"/>
            <a:chExt cx="5142" cy="2826"/>
          </a:xfrm>
        </p:grpSpPr>
        <p:pic>
          <p:nvPicPr>
            <p:cNvPr id="99333" name="Picture 4" descr="hu-moments"/>
            <p:cNvPicPr>
              <a:picLocks noChangeAspect="1" noChangeArrowheads="1"/>
            </p:cNvPicPr>
            <p:nvPr/>
          </p:nvPicPr>
          <p:blipFill>
            <a:blip r:embed="rId2"/>
            <a:stretch/>
          </p:blipFill>
          <p:spPr bwMode="auto">
            <a:xfrm>
              <a:off x="624" y="1476"/>
              <a:ext cx="4355" cy="2604"/>
            </a:xfrm>
            <a:prstGeom prst="rect">
              <a:avLst/>
            </a:prstGeom>
            <a:noFill/>
            <a:ln>
              <a:noFill/>
            </a:ln>
          </p:spPr>
        </p:pic>
        <p:sp>
          <p:nvSpPr>
            <p:cNvPr id="99334" name="Text Box 5"/>
            <p:cNvSpPr txBox="1">
              <a:spLocks noChangeArrowheads="1"/>
            </p:cNvSpPr>
            <p:nvPr/>
          </p:nvSpPr>
          <p:spPr bwMode="auto">
            <a:xfrm>
              <a:off x="2669" y="2598"/>
              <a:ext cx="466" cy="27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400"/>
                <a:t>mirror</a:t>
              </a:r>
              <a:endParaRPr/>
            </a:p>
          </p:txBody>
        </p:sp>
        <p:sp>
          <p:nvSpPr>
            <p:cNvPr id="99335" name="Text Box 6"/>
            <p:cNvSpPr txBox="1">
              <a:spLocks noChangeArrowheads="1"/>
            </p:cNvSpPr>
            <p:nvPr/>
          </p:nvSpPr>
          <p:spPr bwMode="auto">
            <a:xfrm>
              <a:off x="3613" y="2569"/>
              <a:ext cx="1505" cy="300"/>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400"/>
                <a:t> mirror, scale, rotate 45</a:t>
              </a:r>
              <a:r>
                <a:rPr lang="en-US" sz="1600"/>
                <a:t>°</a:t>
              </a:r>
              <a:endParaRPr/>
            </a:p>
          </p:txBody>
        </p:sp>
        <p:sp>
          <p:nvSpPr>
            <p:cNvPr id="99336" name="Text Box 7"/>
            <p:cNvSpPr txBox="1">
              <a:spLocks noChangeArrowheads="1"/>
            </p:cNvSpPr>
            <p:nvPr/>
          </p:nvSpPr>
          <p:spPr bwMode="auto">
            <a:xfrm>
              <a:off x="2695" y="3885"/>
              <a:ext cx="432" cy="27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400"/>
                <a:t>scale</a:t>
              </a:r>
              <a:endParaRPr/>
            </a:p>
          </p:txBody>
        </p:sp>
        <p:sp>
          <p:nvSpPr>
            <p:cNvPr id="99337" name="Text Box 8"/>
            <p:cNvSpPr txBox="1">
              <a:spLocks noChangeArrowheads="1"/>
            </p:cNvSpPr>
            <p:nvPr/>
          </p:nvSpPr>
          <p:spPr bwMode="auto">
            <a:xfrm>
              <a:off x="3890" y="3885"/>
              <a:ext cx="987" cy="27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400"/>
                <a:t>scale, rotate 2</a:t>
              </a:r>
              <a:r>
                <a:rPr lang="en-US" sz="1400">
                  <a:cs typeface="Arial"/>
                </a:rPr>
                <a:t>°</a:t>
              </a:r>
              <a:endParaRPr/>
            </a:p>
          </p:txBody>
        </p:sp>
        <p:sp>
          <p:nvSpPr>
            <p:cNvPr id="99338" name="Text Box 9"/>
            <p:cNvSpPr txBox="1">
              <a:spLocks noChangeArrowheads="1"/>
            </p:cNvSpPr>
            <p:nvPr/>
          </p:nvSpPr>
          <p:spPr bwMode="auto">
            <a:xfrm>
              <a:off x="1007" y="3264"/>
              <a:ext cx="929" cy="272"/>
            </a:xfrm>
            <a:prstGeom prst="rect">
              <a:avLst/>
            </a:prstGeom>
            <a:noFill/>
            <a:ln>
              <a:noFill/>
            </a:ln>
          </p:spPr>
          <p:txBody>
            <a:bodyPr wrap="none">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r>
                <a:rPr lang="en-US" sz="1400"/>
                <a:t>original image</a:t>
              </a:r>
              <a:endParaRPr/>
            </a:p>
          </p:txBody>
        </p:sp>
        <p:sp>
          <p:nvSpPr>
            <p:cNvPr id="99339" name="Rectangle 10"/>
            <p:cNvSpPr>
              <a:spLocks noChangeArrowheads="1"/>
            </p:cNvSpPr>
            <p:nvPr/>
          </p:nvSpPr>
          <p:spPr bwMode="auto">
            <a:xfrm>
              <a:off x="585" y="3441"/>
              <a:ext cx="1608" cy="768"/>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0" name="Rectangle 11"/>
            <p:cNvSpPr>
              <a:spLocks noChangeArrowheads="1"/>
            </p:cNvSpPr>
            <p:nvPr/>
          </p:nvSpPr>
          <p:spPr bwMode="auto">
            <a:xfrm>
              <a:off x="570" y="1488"/>
              <a:ext cx="1608" cy="69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1" name="Rectangle 12"/>
            <p:cNvSpPr>
              <a:spLocks noChangeArrowheads="1"/>
            </p:cNvSpPr>
            <p:nvPr/>
          </p:nvSpPr>
          <p:spPr bwMode="auto">
            <a:xfrm>
              <a:off x="522" y="1611"/>
              <a:ext cx="246" cy="2016"/>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2" name="Rectangle 13"/>
            <p:cNvSpPr>
              <a:spLocks noChangeArrowheads="1"/>
            </p:cNvSpPr>
            <p:nvPr/>
          </p:nvSpPr>
          <p:spPr bwMode="auto">
            <a:xfrm>
              <a:off x="1968" y="1467"/>
              <a:ext cx="222" cy="2688"/>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3" name="Rectangle 14"/>
            <p:cNvSpPr>
              <a:spLocks noChangeArrowheads="1"/>
            </p:cNvSpPr>
            <p:nvPr/>
          </p:nvSpPr>
          <p:spPr bwMode="auto">
            <a:xfrm>
              <a:off x="3456" y="1467"/>
              <a:ext cx="222" cy="2688"/>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4" name="Rectangle 15"/>
            <p:cNvSpPr>
              <a:spLocks noChangeArrowheads="1"/>
            </p:cNvSpPr>
            <p:nvPr/>
          </p:nvSpPr>
          <p:spPr bwMode="auto">
            <a:xfrm>
              <a:off x="1977" y="2769"/>
              <a:ext cx="3591" cy="10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5" name="Rectangle 16"/>
            <p:cNvSpPr>
              <a:spLocks noChangeArrowheads="1"/>
            </p:cNvSpPr>
            <p:nvPr/>
          </p:nvSpPr>
          <p:spPr bwMode="auto">
            <a:xfrm>
              <a:off x="2073" y="1467"/>
              <a:ext cx="3591" cy="10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sp>
          <p:nvSpPr>
            <p:cNvPr id="99346" name="Rectangle 17"/>
            <p:cNvSpPr>
              <a:spLocks noChangeArrowheads="1"/>
            </p:cNvSpPr>
            <p:nvPr/>
          </p:nvSpPr>
          <p:spPr bwMode="auto">
            <a:xfrm>
              <a:off x="4926" y="1383"/>
              <a:ext cx="222" cy="2688"/>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defRPr/>
              </a:pPr>
              <a:endParaRPr lang="ru-RU"/>
            </a:p>
          </p:txBody>
        </p:sp>
      </p:grpSp>
      <p:pic>
        <p:nvPicPr>
          <p:cNvPr id="99332" name="Picture 18" descr="hu-moments-table"/>
          <p:cNvPicPr>
            <a:picLocks noChangeAspect="1" noChangeArrowheads="1"/>
          </p:cNvPicPr>
          <p:nvPr/>
        </p:nvPicPr>
        <p:blipFill>
          <a:blip r:embed="rId3"/>
          <a:stretch/>
        </p:blipFill>
        <p:spPr bwMode="auto">
          <a:xfrm>
            <a:off x="1260475" y="4508500"/>
            <a:ext cx="6696075" cy="2120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08226" name="Rectangle 2"/>
          <p:cNvSpPr>
            <a:spLocks noChangeArrowheads="1" noGrp="1" noRot="1"/>
          </p:cNvSpPr>
          <p:nvPr>
            <p:ph type="title"/>
          </p:nvPr>
        </p:nvSpPr>
        <p:spPr bwMode="auto"/>
        <p:txBody>
          <a:bodyPr/>
          <a:lstStyle/>
          <a:p>
            <a:pPr>
              <a:defRPr/>
            </a:pPr>
            <a:r>
              <a:rPr lang="ru-RU" sz="2800"/>
              <a:t>Инвариантные характеристики области</a:t>
            </a:r>
            <a:endParaRPr/>
          </a:p>
        </p:txBody>
      </p:sp>
      <p:sp>
        <p:nvSpPr>
          <p:cNvPr id="21508" name="Text Box 3"/>
          <p:cNvSpPr txBox="1">
            <a:spLocks noChangeArrowheads="1"/>
          </p:cNvSpPr>
          <p:nvPr/>
        </p:nvSpPr>
        <p:spPr bwMode="auto">
          <a:xfrm>
            <a:off x="762000" y="2133600"/>
            <a:ext cx="7543800" cy="396875"/>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defRPr/>
            </a:pPr>
            <a:endParaRPr lang="ru-RU" sz="2000">
              <a:latin typeface="Tahoma"/>
            </a:endParaRPr>
          </a:p>
        </p:txBody>
      </p:sp>
      <p:sp>
        <p:nvSpPr>
          <p:cNvPr id="21509" name="Text Box 4"/>
          <p:cNvSpPr txBox="1">
            <a:spLocks noChangeArrowheads="1"/>
          </p:cNvSpPr>
          <p:nvPr/>
        </p:nvSpPr>
        <p:spPr bwMode="auto">
          <a:xfrm>
            <a:off x="762000" y="2133600"/>
            <a:ext cx="7315200" cy="1027113"/>
          </a:xfrm>
          <a:prstGeom prst="rect">
            <a:avLst/>
          </a:prstGeom>
          <a:noFill/>
          <a:ln>
            <a:noFill/>
          </a:ln>
        </p:spPr>
        <p:txBody>
          <a:bodyPr>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spcBef>
                <a:spcPts val="0"/>
              </a:spcBef>
              <a:buClr>
                <a:schemeClr val="folHlink"/>
              </a:buClr>
              <a:buSzPct val="60000"/>
              <a:buFont typeface="Wingdings"/>
              <a:buChar char="n"/>
              <a:defRPr/>
            </a:pPr>
            <a:r>
              <a:rPr lang="ru-RU" b="1">
                <a:latin typeface="Tahoma"/>
              </a:rPr>
              <a:t> Удлиненность, нецентрированность (эксцентриситет)</a:t>
            </a:r>
            <a:endParaRPr/>
          </a:p>
          <a:p>
            <a:pPr>
              <a:spcBef>
                <a:spcPts val="0"/>
              </a:spcBef>
              <a:buClr>
                <a:schemeClr val="folHlink"/>
              </a:buClr>
              <a:buSzPct val="60000"/>
              <a:buFont typeface="Wingdings"/>
              <a:buNone/>
              <a:defRPr/>
            </a:pPr>
            <a:endParaRPr lang="ru-RU" b="1">
              <a:latin typeface="Tahoma"/>
            </a:endParaRPr>
          </a:p>
          <a:p>
            <a:pPr>
              <a:spcBef>
                <a:spcPts val="0"/>
              </a:spcBef>
              <a:buClr>
                <a:schemeClr val="folHlink"/>
              </a:buClr>
              <a:buSzPct val="60000"/>
              <a:buFont typeface="Wingdings"/>
              <a:buChar char="n"/>
              <a:defRPr/>
            </a:pPr>
            <a:endParaRPr lang="ru-RU" b="1">
              <a:latin typeface="Tahoma"/>
            </a:endParaRPr>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476375" y="2565400"/>
          <a:ext cx="5121275" cy="800100"/>
        </p:xfrm>
        <a:graphic>
          <a:graphicData uri="http://schemas.openxmlformats.org/presentationml/2006/ole">
            <p:oleObj name="oleObj" r:id="rId4" imgW="2838450" imgH="523240" progId="Equation.3">
              <p:embed/>
              <p:pic>
                <p:nvPicPr>
                  <p:cNvPr id="313358" name=""/>
                  <p:cNvPicPr/>
                  <p:nvPr/>
                </p:nvPicPr>
                <p:blipFill>
                  <a:blip r:embed="rId3"/>
                  <a:stretch/>
                </p:blipFill>
                <p:spPr bwMode="auto">
                  <a:xfrm>
                    <a:off x="1476375" y="2565400"/>
                    <a:ext cx="5121275" cy="800100"/>
                  </a:xfrm>
                  <a:prstGeom prst="rect">
                    <a:avLst/>
                  </a:prstGeom>
                </p:spPr>
              </p:pic>
            </p:oleObj>
          </a:graphicData>
        </a:graphic>
      </p:graphicFrame>
      <p:pic>
        <p:nvPicPr>
          <p:cNvPr id="21510" name="Picture 7"/>
          <p:cNvPicPr>
            <a:picLocks noChangeAspect="1" noChangeArrowheads="1"/>
          </p:cNvPicPr>
          <p:nvPr/>
        </p:nvPicPr>
        <p:blipFill>
          <a:blip r:embed="rId5"/>
          <a:stretch/>
        </p:blipFill>
        <p:spPr bwMode="auto">
          <a:xfrm>
            <a:off x="1117600" y="3908425"/>
            <a:ext cx="6738938" cy="211296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482" name="Rectangle 2"/>
          <p:cNvSpPr>
            <a:spLocks noChangeArrowheads="1" noGrp="1" noRot="1"/>
          </p:cNvSpPr>
          <p:nvPr>
            <p:ph type="title"/>
          </p:nvPr>
        </p:nvSpPr>
        <p:spPr bwMode="auto"/>
        <p:txBody>
          <a:bodyPr/>
          <a:lstStyle/>
          <a:p>
            <a:pPr>
              <a:defRPr/>
            </a:pPr>
            <a:r>
              <a:rPr lang="ru-RU"/>
              <a:t>Цвет, яркость</a:t>
            </a:r>
            <a:endParaRPr/>
          </a:p>
        </p:txBody>
      </p:sp>
      <p:sp>
        <p:nvSpPr>
          <p:cNvPr id="20483" name="Rectangle 3"/>
          <p:cNvSpPr>
            <a:spLocks noChangeArrowheads="1" noGrp="1"/>
          </p:cNvSpPr>
          <p:nvPr>
            <p:ph type="body" idx="1"/>
          </p:nvPr>
        </p:nvSpPr>
        <p:spPr bwMode="auto"/>
        <p:txBody>
          <a:bodyPr/>
          <a:lstStyle/>
          <a:p>
            <a:pPr>
              <a:defRPr/>
            </a:pPr>
            <a:r>
              <a:rPr lang="ru-RU"/>
              <a:t>Цвет и яркость области тоже хорошие признаки. Варианты</a:t>
            </a:r>
            <a:endParaRPr/>
          </a:p>
          <a:p>
            <a:pPr lvl="1">
              <a:defRPr/>
            </a:pPr>
            <a:r>
              <a:rPr lang="ru-RU"/>
              <a:t>Гистограмма яркости, цветов в данной области</a:t>
            </a:r>
            <a:endParaRPr/>
          </a:p>
          <a:p>
            <a:pPr lvl="1">
              <a:defRPr/>
            </a:pPr>
            <a:r>
              <a:rPr lang="ru-RU"/>
              <a:t>Средняя яркость, средний цвет</a:t>
            </a:r>
            <a:endParaRPr/>
          </a:p>
          <a:p>
            <a:pPr lvl="1">
              <a:defRPr/>
            </a:pPr>
            <a:r>
              <a:rPr lang="ru-RU"/>
              <a:t>Дисперсия яркости, цветов (</a:t>
            </a:r>
            <a:r>
              <a:rPr lang="en-US"/>
              <a:t>R, G, B) </a:t>
            </a:r>
            <a:r>
              <a:rPr lang="ru-RU"/>
              <a:t>внутри области</a:t>
            </a:r>
            <a:endParaRPr/>
          </a:p>
          <a:p>
            <a:pPr>
              <a:defRPr/>
            </a:pPr>
            <a:endParaRPr lang="ru-RU"/>
          </a:p>
          <a:p>
            <a:pPr lvl="1">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15394" name="Rectangle 2"/>
          <p:cNvSpPr>
            <a:spLocks noChangeArrowheads="1" noGrp="1" noRot="1"/>
          </p:cNvSpPr>
          <p:nvPr>
            <p:ph type="title"/>
          </p:nvPr>
        </p:nvSpPr>
        <p:spPr bwMode="auto"/>
        <p:txBody>
          <a:bodyPr/>
          <a:lstStyle/>
          <a:p>
            <a:pPr>
              <a:defRPr/>
            </a:pPr>
            <a:r>
              <a:rPr lang="ru-RU" sz="3600"/>
              <a:t>Немного о машинном обучении</a:t>
            </a:r>
            <a:endParaRPr/>
          </a:p>
        </p:txBody>
      </p:sp>
      <p:sp>
        <p:nvSpPr>
          <p:cNvPr id="315395" name="Rectangle 3"/>
          <p:cNvSpPr>
            <a:spLocks noChangeArrowheads="1" noGrp="1"/>
          </p:cNvSpPr>
          <p:nvPr>
            <p:ph type="body" idx="1"/>
          </p:nvPr>
        </p:nvSpPr>
        <p:spPr bwMode="auto"/>
        <p:txBody>
          <a:bodyPr/>
          <a:lstStyle/>
          <a:p>
            <a:pPr>
              <a:defRPr/>
            </a:pPr>
            <a:r>
              <a:rPr lang="ru-RU"/>
              <a:t>Мы рассмотрели сейчас методы «низкого уровня»</a:t>
            </a:r>
            <a:endParaRPr/>
          </a:p>
          <a:p>
            <a:pPr lvl="1">
              <a:defRPr/>
            </a:pPr>
            <a:r>
              <a:rPr lang="ru-RU"/>
              <a:t>Они анализируют небольшое кол-во «простой» информации</a:t>
            </a:r>
            <a:endParaRPr/>
          </a:p>
          <a:p>
            <a:pPr>
              <a:defRPr/>
            </a:pPr>
            <a:r>
              <a:rPr lang="ru-RU"/>
              <a:t>При рассказе о машинном обучении будут упомянуты методы производящие более «умный» анализ изображения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67266" name="Rectangle 2"/>
          <p:cNvSpPr>
            <a:spLocks noChangeArrowheads="1" noGrp="1" noRot="1"/>
          </p:cNvSpPr>
          <p:nvPr>
            <p:ph type="title"/>
          </p:nvPr>
        </p:nvSpPr>
        <p:spPr bwMode="auto"/>
        <p:txBody>
          <a:bodyPr/>
          <a:lstStyle/>
          <a:p>
            <a:pPr>
              <a:defRPr/>
            </a:pPr>
            <a:r>
              <a:rPr lang="ru-RU"/>
              <a:t>Благодарности</a:t>
            </a:r>
            <a:endParaRPr/>
          </a:p>
        </p:txBody>
      </p:sp>
      <p:sp>
        <p:nvSpPr>
          <p:cNvPr id="267267" name="Rectangle 3"/>
          <p:cNvSpPr>
            <a:spLocks noChangeArrowheads="1" noGrp="1"/>
          </p:cNvSpPr>
          <p:nvPr>
            <p:ph type="body" idx="1"/>
          </p:nvPr>
        </p:nvSpPr>
        <p:spPr bwMode="auto"/>
        <p:txBody>
          <a:bodyPr/>
          <a:lstStyle/>
          <a:p>
            <a:pPr>
              <a:lnSpc>
                <a:spcPct val="90000"/>
              </a:lnSpc>
              <a:buClr>
                <a:schemeClr val="tx1"/>
              </a:buClr>
              <a:buFont typeface="Wingdings"/>
              <a:buChar char="q"/>
              <a:defRPr/>
            </a:pPr>
            <a:r>
              <a:rPr lang="ru-RU"/>
              <a:t>В лекции использовались иллюстрации из курсов:</a:t>
            </a:r>
            <a:endParaRPr lang="ru-RU"/>
          </a:p>
          <a:p>
            <a:pPr lvl="1">
              <a:lnSpc>
                <a:spcPct val="90000"/>
              </a:lnSpc>
              <a:buClr>
                <a:schemeClr val="tx1"/>
              </a:buClr>
              <a:buFont typeface="Wingdings"/>
              <a:buChar char="q"/>
              <a:defRPr/>
            </a:pPr>
            <a:r>
              <a:rPr lang="ru-RU"/>
              <a:t>Nick Krouglicof</a:t>
            </a:r>
            <a:endParaRPr/>
          </a:p>
          <a:p>
            <a:pPr lvl="2">
              <a:lnSpc>
                <a:spcPct val="90000"/>
              </a:lnSpc>
              <a:buClr>
                <a:schemeClr val="tx1"/>
              </a:buClr>
              <a:buFont typeface="Wingdings"/>
              <a:buChar char="q"/>
              <a:defRPr/>
            </a:pPr>
            <a:r>
              <a:rPr lang="en-US"/>
              <a:t>Memorial University of Newfoundland</a:t>
            </a:r>
            <a:endParaRPr/>
          </a:p>
          <a:p>
            <a:pPr lvl="1">
              <a:lnSpc>
                <a:spcPct val="90000"/>
              </a:lnSpc>
              <a:buClr>
                <a:schemeClr val="tx1"/>
              </a:buClr>
              <a:buFont typeface="Wingdings"/>
              <a:buChar char="q"/>
              <a:defRPr/>
            </a:pPr>
            <a:r>
              <a:rPr lang="ru-RU"/>
              <a:t>K. K. Biswas</a:t>
            </a:r>
            <a:endParaRPr/>
          </a:p>
          <a:p>
            <a:pPr lvl="2">
              <a:lnSpc>
                <a:spcPct val="90000"/>
              </a:lnSpc>
              <a:buClr>
                <a:schemeClr val="tx1"/>
              </a:buClr>
              <a:buFont typeface="Wingdings"/>
              <a:buChar char="q"/>
              <a:defRPr/>
            </a:pPr>
            <a:r>
              <a:rPr lang="ru-RU"/>
              <a:t> University of Central Florida</a:t>
            </a:r>
            <a:endParaRPr lang="en-US"/>
          </a:p>
          <a:p>
            <a:pPr lvl="1">
              <a:lnSpc>
                <a:spcPct val="90000"/>
              </a:lnSpc>
              <a:defRPr/>
            </a:pPr>
            <a:r>
              <a:rPr lang="sv-SE"/>
              <a:t>Alper Yilmaz</a:t>
            </a:r>
            <a:endParaRPr lang="ru-RU"/>
          </a:p>
          <a:p>
            <a:pPr lvl="2">
              <a:lnSpc>
                <a:spcPct val="90000"/>
              </a:lnSpc>
              <a:defRPr/>
            </a:pPr>
            <a:r>
              <a:rPr lang="sv-SE"/>
              <a:t>University of Central Florida</a:t>
            </a:r>
            <a:endParaRPr lang="ru-RU"/>
          </a:p>
          <a:p>
            <a:pPr lvl="1">
              <a:lnSpc>
                <a:spcPct val="90000"/>
              </a:lnSpc>
              <a:defRPr/>
            </a:pPr>
            <a:r>
              <a:rPr lang="en-US"/>
              <a:t>Dr. Boyer</a:t>
            </a:r>
            <a:r>
              <a:rPr lang="ru-RU"/>
              <a:t> </a:t>
            </a:r>
            <a:endParaRPr/>
          </a:p>
          <a:p>
            <a:pPr lvl="2">
              <a:lnSpc>
                <a:spcPct val="90000"/>
              </a:lnSpc>
              <a:defRPr/>
            </a:pPr>
            <a:r>
              <a:rPr lang="en-US"/>
              <a:t>Ohio State University</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Цели удаления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a:bodyPr>
          <a:lstStyle/>
          <a:p>
            <a:pPr>
              <a:defRPr/>
            </a:pPr>
            <a:r>
              <a:rPr lang="ru-RU"/>
              <a:t>Улучшение визуального восприятия</a:t>
            </a:r>
            <a:endParaRPr/>
          </a:p>
          <a:p>
            <a:pPr>
              <a:defRPr/>
            </a:pPr>
            <a:r>
              <a:rPr lang="ru-RU"/>
              <a:t>Специальные применения:</a:t>
            </a:r>
            <a:endParaRPr/>
          </a:p>
          <a:p>
            <a:pPr lvl="1">
              <a:defRPr/>
            </a:pPr>
            <a:r>
              <a:rPr lang="ru-RU"/>
              <a:t>Увеличение резкости изображений на рентгеновских снимках;</a:t>
            </a:r>
            <a:endParaRPr/>
          </a:p>
          <a:p>
            <a:pPr lvl="1">
              <a:defRPr/>
            </a:pPr>
            <a:r>
              <a:rPr lang="ru-RU"/>
              <a:t>Предобработка для последующего распознавания объектов;</a:t>
            </a:r>
            <a:endParaRPr/>
          </a:p>
          <a:p>
            <a:pPr lvl="1">
              <a:defRPr/>
            </a:pPr>
            <a:r>
              <a:rPr lang="ru-RU"/>
              <a:t>Для сжатия изображений (удалить шумовые пиксели изображения как неважные детали).</a:t>
            </a:r>
            <a:endParaRPr/>
          </a:p>
          <a:p>
            <a:pPr>
              <a:defRPr/>
            </a:pPr>
            <a:r>
              <a:rPr lang="ru-RU"/>
              <a:t>Основная цель: удалить информацию, мешающую восприятию  и обработке(человеком или алгоритмом). Необходимую – оставить.</a:t>
            </a:r>
            <a:endParaRPr/>
          </a:p>
          <a:p>
            <a:pPr lvl="1">
              <a:defRPr/>
            </a:pPr>
            <a:endParaRPr lang="ru-RU"/>
          </a:p>
          <a:p>
            <a:pPr lvl="1">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fontScale="90000"/>
          </a:bodyPr>
          <a:lstStyle/>
          <a:p>
            <a:pPr>
              <a:defRPr/>
            </a:pPr>
            <a:r>
              <a:rPr lang="ru-RU"/>
              <a:t>Оценки качества алгоритмов шумоподавления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ru-RU"/>
              <a:t>Метрики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Среднеквадритичная</a:t>
            </a:r>
            <a:r>
              <a:rPr lang="en-US"/>
              <a:t> </a:t>
            </a:r>
            <a:r>
              <a:rPr lang="en-US"/>
              <a:t>ошибка</a:t>
            </a:r>
            <a:endParaRPr lang="en-US"/>
          </a:p>
          <a:p>
            <a:pPr>
              <a:defRPr/>
            </a:pPr>
            <a:endParaRPr lang="en-US"/>
          </a:p>
          <a:p>
            <a:pPr>
              <a:defRPr/>
            </a:pPr>
            <a:endParaRPr lang="en-US"/>
          </a:p>
          <a:p>
            <a:pPr>
              <a:defRPr/>
            </a:pPr>
            <a:r>
              <a:rPr lang="en-US"/>
              <a:t>Пиковое</a:t>
            </a:r>
            <a:r>
              <a:rPr lang="en-US"/>
              <a:t> </a:t>
            </a:r>
            <a:r>
              <a:rPr lang="en-US"/>
              <a:t>отношение</a:t>
            </a:r>
            <a:r>
              <a:rPr lang="en-US"/>
              <a:t> </a:t>
            </a:r>
            <a:r>
              <a:rPr lang="en-US"/>
              <a:t>сигнал</a:t>
            </a:r>
            <a:r>
              <a:rPr lang="en-US"/>
              <a:t>/</a:t>
            </a:r>
            <a:r>
              <a:rPr lang="en-US"/>
              <a:t>шум</a:t>
            </a:r>
            <a:r>
              <a:rPr lang="en-US"/>
              <a:t> </a:t>
            </a:r>
            <a:endParaRPr/>
          </a:p>
          <a:p>
            <a:pPr>
              <a:defRPr/>
            </a:pPr>
            <a:endParaRPr lang="ru-RU"/>
          </a:p>
        </p:txBody>
      </p:sp>
      <p:pic>
        <p:nvPicPr>
          <p:cNvPr id="92163" name="Picture 3"/>
          <p:cNvPicPr>
            <a:picLocks noChangeAspect="1" noChangeArrowheads="1"/>
          </p:cNvPicPr>
          <p:nvPr/>
        </p:nvPicPr>
        <p:blipFill>
          <a:blip r:embed="rId2"/>
          <a:stretch/>
        </p:blipFill>
        <p:spPr bwMode="auto">
          <a:xfrm>
            <a:off x="5295899" y="1052736"/>
            <a:ext cx="3848100" cy="1285875"/>
          </a:xfrm>
          <a:prstGeom prst="rect">
            <a:avLst/>
          </a:prstGeom>
          <a:noFill/>
          <a:ln w="9525">
            <a:noFill/>
            <a:miter lim="800000"/>
            <a:headEnd/>
            <a:tailEnd/>
          </a:ln>
        </p:spPr>
      </p:pic>
      <p:pic>
        <p:nvPicPr>
          <p:cNvPr id="92165" name="Picture 5"/>
          <p:cNvPicPr>
            <a:picLocks noChangeAspect="1" noChangeArrowheads="1"/>
          </p:cNvPicPr>
          <p:nvPr/>
        </p:nvPicPr>
        <p:blipFill>
          <a:blip r:embed="rId3"/>
          <a:stretch/>
        </p:blipFill>
        <p:spPr bwMode="auto">
          <a:xfrm>
            <a:off x="1115616" y="3212976"/>
            <a:ext cx="6648450" cy="1504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Фотоаппарат</a:t>
            </a:r>
            <a:endParaRPr/>
          </a:p>
        </p:txBody>
      </p:sp>
      <p:sp>
        <p:nvSpPr>
          <p:cNvPr id="3" name="Текст 2"/>
          <p:cNvSpPr>
            <a:spLocks noGrp="1"/>
          </p:cNvSpPr>
          <p:nvPr>
            <p:ph type="body" idx="2"/>
          </p:nvPr>
        </p:nvSpPr>
        <p:spPr bwMode="auto"/>
        <p:txBody>
          <a:bodyPr/>
          <a:lstStyle/>
          <a:p>
            <a:pPr>
              <a:defRPr/>
            </a:pPr>
            <a:r>
              <a:rPr lang="ru-RU"/>
              <a:t>Фото меланом</a:t>
            </a:r>
            <a:endParaRPr/>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0e0377b49db718985b9ac64305e5adb0.jpg"/>
          <p:cNvPicPr>
            <a:picLocks noChangeAspect="1" noGrp="1"/>
          </p:cNvPicPr>
          <p:nvPr>
            <p:ph sz="quarter" idx="1"/>
          </p:nvPr>
        </p:nvPicPr>
        <p:blipFill>
          <a:blip r:embed="rId2"/>
          <a:stretch/>
        </p:blipFill>
        <p:spPr bwMode="auto">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Метрики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95234" name="Picture 2"/>
          <p:cNvPicPr>
            <a:picLocks noChangeAspect="1" noChangeArrowheads="1" noGrp="1"/>
          </p:cNvPicPr>
          <p:nvPr>
            <p:ph sz="quarter" idx="1"/>
          </p:nvPr>
        </p:nvPicPr>
        <p:blipFill>
          <a:blip r:embed="rId2"/>
          <a:stretch/>
        </p:blipFill>
        <p:spPr bwMode="auto">
          <a:xfrm>
            <a:off x="2339752" y="1340768"/>
            <a:ext cx="4371975" cy="933450"/>
          </a:xfrm>
          <a:prstGeom prst="rect">
            <a:avLst/>
          </a:prstGeom>
          <a:noFill/>
          <a:ln w="9525">
            <a:noFill/>
            <a:miter lim="800000"/>
            <a:headEnd/>
            <a:tailEnd/>
          </a:ln>
        </p:spPr>
      </p:pic>
      <p:pic>
        <p:nvPicPr>
          <p:cNvPr id="95235" name="Picture 3"/>
          <p:cNvPicPr>
            <a:picLocks noChangeAspect="1" noChangeArrowheads="1"/>
          </p:cNvPicPr>
          <p:nvPr/>
        </p:nvPicPr>
        <p:blipFill>
          <a:blip r:embed="rId3"/>
          <a:stretch/>
        </p:blipFill>
        <p:spPr bwMode="auto">
          <a:xfrm>
            <a:off x="3995936" y="2420888"/>
            <a:ext cx="2895600" cy="904875"/>
          </a:xfrm>
          <a:prstGeom prst="rect">
            <a:avLst/>
          </a:prstGeom>
          <a:noFill/>
          <a:ln w="9525">
            <a:noFill/>
            <a:miter lim="800000"/>
            <a:headEnd/>
            <a:tailEnd/>
          </a:ln>
        </p:spPr>
      </p:pic>
      <p:sp>
        <p:nvSpPr>
          <p:cNvPr id="9" name="TextBox 8"/>
          <p:cNvSpPr txBox="1"/>
          <p:nvPr/>
        </p:nvSpPr>
        <p:spPr bwMode="auto">
          <a:xfrm>
            <a:off x="971601" y="2564904"/>
            <a:ext cx="2952328" cy="1754326"/>
          </a:xfrm>
          <a:prstGeom prst="rect">
            <a:avLst/>
          </a:prstGeom>
          <a:noFill/>
        </p:spPr>
        <p:txBody>
          <a:bodyPr wrap="square" rtlCol="0">
            <a:spAutoFit/>
          </a:bodyPr>
          <a:lstStyle/>
          <a:p>
            <a:pPr>
              <a:defRPr/>
            </a:pPr>
            <a:r>
              <a:rPr lang="ru-RU"/>
              <a:t>Общий индекс качества искаженного изображения</a:t>
            </a:r>
            <a:endParaRPr lang="en-US"/>
          </a:p>
          <a:p>
            <a:pPr>
              <a:defRPr/>
            </a:pPr>
            <a:r>
              <a:rPr lang="en-US"/>
              <a:t>I,j</a:t>
            </a:r>
            <a:r>
              <a:rPr lang="en-US"/>
              <a:t> – </a:t>
            </a:r>
            <a:r>
              <a:rPr lang="ru-RU"/>
              <a:t>средняя </a:t>
            </a:r>
            <a:r>
              <a:rPr lang="ru-RU"/>
              <a:t>интенсивносьть</a:t>
            </a:r>
            <a:endParaRPr lang="ru-RU"/>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SSIM</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Интенсивность </a:t>
            </a:r>
            <a:endParaRPr/>
          </a:p>
          <a:p>
            <a:pPr>
              <a:defRPr/>
            </a:pPr>
            <a:endParaRPr lang="ru-RU"/>
          </a:p>
          <a:p>
            <a:pPr>
              <a:defRPr/>
            </a:pPr>
            <a:r>
              <a:rPr lang="ru-RU"/>
              <a:t>Контрастность</a:t>
            </a:r>
            <a:endParaRPr/>
          </a:p>
          <a:p>
            <a:pPr>
              <a:defRPr/>
            </a:pPr>
            <a:endParaRPr lang="ru-RU"/>
          </a:p>
          <a:p>
            <a:pPr>
              <a:defRPr/>
            </a:pPr>
            <a:r>
              <a:rPr lang="ru-RU"/>
              <a:t>Структура </a:t>
            </a:r>
            <a:endParaRPr/>
          </a:p>
        </p:txBody>
      </p:sp>
      <p:pic>
        <p:nvPicPr>
          <p:cNvPr id="96258" name="Picture 2"/>
          <p:cNvPicPr>
            <a:picLocks noChangeAspect="1" noChangeArrowheads="1"/>
          </p:cNvPicPr>
          <p:nvPr/>
        </p:nvPicPr>
        <p:blipFill>
          <a:blip r:embed="rId2"/>
          <a:stretch/>
        </p:blipFill>
        <p:spPr bwMode="auto">
          <a:xfrm>
            <a:off x="3491880" y="1052736"/>
            <a:ext cx="1728192" cy="864096"/>
          </a:xfrm>
          <a:prstGeom prst="rect">
            <a:avLst/>
          </a:prstGeom>
          <a:noFill/>
          <a:ln w="9525">
            <a:noFill/>
            <a:miter lim="800000"/>
            <a:headEnd/>
            <a:tailEnd/>
          </a:ln>
        </p:spPr>
      </p:pic>
      <p:pic>
        <p:nvPicPr>
          <p:cNvPr id="96259" name="Picture 3"/>
          <p:cNvPicPr>
            <a:picLocks noChangeAspect="1" noChangeArrowheads="1"/>
          </p:cNvPicPr>
          <p:nvPr/>
        </p:nvPicPr>
        <p:blipFill>
          <a:blip r:embed="rId3"/>
          <a:stretch/>
        </p:blipFill>
        <p:spPr bwMode="auto">
          <a:xfrm>
            <a:off x="3203848" y="2060848"/>
            <a:ext cx="2945389" cy="770756"/>
          </a:xfrm>
          <a:prstGeom prst="rect">
            <a:avLst/>
          </a:prstGeom>
          <a:noFill/>
          <a:ln w="9525">
            <a:noFill/>
            <a:miter lim="800000"/>
            <a:headEnd/>
            <a:tailEnd/>
          </a:ln>
        </p:spPr>
      </p:pic>
      <p:pic>
        <p:nvPicPr>
          <p:cNvPr id="96260" name="Picture 4"/>
          <p:cNvPicPr>
            <a:picLocks noChangeAspect="1" noChangeArrowheads="1"/>
          </p:cNvPicPr>
          <p:nvPr/>
        </p:nvPicPr>
        <p:blipFill>
          <a:blip r:embed="rId4"/>
          <a:stretch/>
        </p:blipFill>
        <p:spPr bwMode="auto">
          <a:xfrm>
            <a:off x="3203848" y="3068960"/>
            <a:ext cx="1974129" cy="773371"/>
          </a:xfrm>
          <a:prstGeom prst="rect">
            <a:avLst/>
          </a:prstGeom>
          <a:noFill/>
          <a:ln w="9525">
            <a:noFill/>
            <a:miter lim="800000"/>
            <a:headEnd/>
            <a:tailEnd/>
          </a:ln>
        </p:spPr>
      </p:pic>
      <p:pic>
        <p:nvPicPr>
          <p:cNvPr id="96261" name="Picture 5"/>
          <p:cNvPicPr>
            <a:picLocks noChangeAspect="1" noChangeArrowheads="1"/>
          </p:cNvPicPr>
          <p:nvPr/>
        </p:nvPicPr>
        <p:blipFill>
          <a:blip r:embed="rId5"/>
          <a:stretch/>
        </p:blipFill>
        <p:spPr bwMode="auto">
          <a:xfrm>
            <a:off x="899592" y="4149079"/>
            <a:ext cx="5124514" cy="469577"/>
          </a:xfrm>
          <a:prstGeom prst="rect">
            <a:avLst/>
          </a:prstGeom>
          <a:noFill/>
          <a:ln w="9525">
            <a:noFill/>
            <a:miter lim="800000"/>
            <a:headEnd/>
            <a:tailEnd/>
          </a:ln>
        </p:spPr>
      </p:pic>
      <p:pic>
        <p:nvPicPr>
          <p:cNvPr id="96262" name="Picture 6"/>
          <p:cNvPicPr>
            <a:picLocks noChangeAspect="1" noChangeArrowheads="1"/>
          </p:cNvPicPr>
          <p:nvPr/>
        </p:nvPicPr>
        <p:blipFill>
          <a:blip r:embed="rId6"/>
          <a:stretch/>
        </p:blipFill>
        <p:spPr bwMode="auto">
          <a:xfrm>
            <a:off x="611560" y="5085184"/>
            <a:ext cx="2473819" cy="688082"/>
          </a:xfrm>
          <a:prstGeom prst="rect">
            <a:avLst/>
          </a:prstGeom>
          <a:noFill/>
          <a:ln w="9525">
            <a:noFill/>
            <a:miter lim="800000"/>
            <a:headEnd/>
            <a:tailEnd/>
          </a:ln>
        </p:spPr>
      </p:pic>
      <p:pic>
        <p:nvPicPr>
          <p:cNvPr id="96263" name="Picture 7"/>
          <p:cNvPicPr>
            <a:picLocks noChangeAspect="1" noChangeArrowheads="1"/>
          </p:cNvPicPr>
          <p:nvPr/>
        </p:nvPicPr>
        <p:blipFill>
          <a:blip r:embed="rId7"/>
          <a:stretch/>
        </p:blipFill>
        <p:spPr bwMode="auto">
          <a:xfrm>
            <a:off x="3491880" y="5013176"/>
            <a:ext cx="2436637" cy="723131"/>
          </a:xfrm>
          <a:prstGeom prst="rect">
            <a:avLst/>
          </a:prstGeom>
          <a:noFill/>
          <a:ln w="9525">
            <a:noFill/>
            <a:miter lim="800000"/>
            <a:headEnd/>
            <a:tailEnd/>
          </a:ln>
        </p:spPr>
      </p:pic>
      <p:pic>
        <p:nvPicPr>
          <p:cNvPr id="96264" name="Picture 8"/>
          <p:cNvPicPr>
            <a:picLocks noChangeAspect="1" noChangeArrowheads="1"/>
          </p:cNvPicPr>
          <p:nvPr/>
        </p:nvPicPr>
        <p:blipFill>
          <a:blip r:embed="rId8"/>
          <a:stretch/>
        </p:blipFill>
        <p:spPr bwMode="auto">
          <a:xfrm>
            <a:off x="6012159" y="5013176"/>
            <a:ext cx="3009046" cy="68446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a:bodyPr>
          <a:lstStyle/>
          <a:p>
            <a:pPr>
              <a:defRPr/>
            </a:pPr>
            <a:r>
              <a:rPr lang="ru-RU"/>
              <a:t>Источники и типы шумов</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Источники шума</a:t>
            </a:r>
            <a:endParaRPr/>
          </a:p>
        </p:txBody>
      </p:sp>
      <p:sp>
        <p:nvSpPr>
          <p:cNvPr id="6" name="Дата 5"/>
          <p:cNvSpPr>
            <a:spLocks noGrp="1"/>
          </p:cNvSpPr>
          <p:nvPr>
            <p:ph type="dt" sz="half" idx="10"/>
          </p:nvPr>
        </p:nvSpPr>
        <p:spPr bwMode="auto"/>
        <p:txBody>
          <a:bodyPr/>
          <a:lstStyle/>
          <a:p>
            <a:pPr>
              <a:defRPr/>
            </a:pPr>
            <a:fld id="{7928895F-4088-4D0C-9DDF-510F801BAD15}"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en-US"/>
              <a:t>Nizhniy Novgorod State University Computer Graphics Introduction Course</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3" name="Содержимое 2"/>
          <p:cNvSpPr>
            <a:spLocks noGrp="1"/>
          </p:cNvSpPr>
          <p:nvPr>
            <p:ph sz="quarter" idx="1"/>
          </p:nvPr>
        </p:nvSpPr>
        <p:spPr bwMode="auto"/>
        <p:txBody>
          <a:bodyPr>
            <a:normAutofit fontScale="92500"/>
          </a:bodyPr>
          <a:lstStyle/>
          <a:p>
            <a:pPr>
              <a:defRPr/>
            </a:pPr>
            <a:r>
              <a:rPr lang="ru-RU"/>
              <a:t>Ошибки оборудования</a:t>
            </a:r>
            <a:endParaRPr/>
          </a:p>
          <a:p>
            <a:pPr>
              <a:defRPr/>
            </a:pPr>
            <a:r>
              <a:rPr lang="ru-RU"/>
              <a:t>Плохие условия съемки</a:t>
            </a:r>
            <a:endParaRPr/>
          </a:p>
          <a:p>
            <a:pPr lvl="1">
              <a:defRPr/>
            </a:pPr>
            <a:r>
              <a:rPr lang="ru-RU"/>
              <a:t>Пример: ночная съемка</a:t>
            </a:r>
            <a:endParaRPr/>
          </a:p>
          <a:p>
            <a:pPr>
              <a:defRPr/>
            </a:pPr>
            <a:r>
              <a:rPr lang="ru-RU"/>
              <a:t>помехи при передаче сигнала по аналоговым каналам: наводки от источников электромагнитных полей, собственные шумы активных компонентов (усилителей) линии передачи;</a:t>
            </a:r>
            <a:endParaRPr/>
          </a:p>
          <a:p>
            <a:pPr>
              <a:defRPr/>
            </a:pPr>
            <a:r>
              <a:rPr lang="ru-RU"/>
              <a:t>Дефекты (примеси и др.) потенциального барьера вызывают утечку заряда сгенерированного за время экспозиции — т. н. чёрный дефект. Такие дефекты видны на светлом фоне в виде тёмных точек</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Шум считывания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br>
              <a:rPr lang="ru-RU"/>
            </a:br>
            <a:r>
              <a:rPr lang="ru-RU" b="1" i="1"/>
              <a:t>Каждый раз</a:t>
            </a:r>
            <a:r>
              <a:rPr lang="ru-RU"/>
              <a:t>, когда вы считываете изображение с камеры, в изображение включается некоторый шум. </a:t>
            </a:r>
            <a:endParaRPr/>
          </a:p>
          <a:p>
            <a:pPr>
              <a:defRPr/>
            </a:pPr>
            <a:r>
              <a:rPr lang="ru-RU" b="1" i="1"/>
              <a:t>Даже если нет никакого сигнала </a:t>
            </a:r>
            <a:r>
              <a:rPr lang="ru-RU"/>
              <a:t>(никакого света, никакого заметного </a:t>
            </a:r>
            <a:r>
              <a:rPr lang="ru-RU"/>
              <a:t>темнового</a:t>
            </a:r>
            <a:r>
              <a:rPr lang="ru-RU"/>
              <a:t> тока), у вас все равно </a:t>
            </a:r>
            <a:r>
              <a:rPr lang="ru-RU" b="1" i="1"/>
              <a:t>будет шум в изображении</a:t>
            </a:r>
            <a:r>
              <a:rPr lang="ru-RU"/>
              <a:t>, оно всё равно не будет идеальным. </a:t>
            </a:r>
            <a:endParaRPr/>
          </a:p>
          <a:p>
            <a:pPr>
              <a:defRPr/>
            </a:pPr>
            <a:r>
              <a:rPr lang="ru-RU"/>
              <a:t>Этот шум называют шумом считывания. Его генерирует и электроника устройства в целом, и непосредственно электроника сенсора.</a:t>
            </a:r>
            <a:endParaRPr/>
          </a:p>
          <a:p>
            <a:pPr>
              <a:defRPr/>
            </a:pPr>
            <a:br>
              <a:rPr lang="ru-RU"/>
            </a:br>
            <a:br>
              <a:rPr lang="ru-RU"/>
            </a:b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ru-RU" b="1"/>
              <a:t>Дробовой шум</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br>
              <a:rPr lang="ru-RU"/>
            </a:br>
            <a:r>
              <a:rPr lang="ru-RU"/>
              <a:t>Если съемка данных  производится в течение секунды, может оказаться, что какой-то пиксель в сенсоре поразят 10 фотонов , а до другого доберутся 12, до третьего - 9. </a:t>
            </a:r>
            <a:endParaRPr/>
          </a:p>
          <a:p>
            <a:pPr>
              <a:defRPr/>
            </a:pPr>
            <a:r>
              <a:rPr lang="ru-RU"/>
              <a:t>Такие отклонения всегда возникают на световом пути. Их и называют </a:t>
            </a:r>
            <a:r>
              <a:rPr lang="ru-RU" b="1" i="1"/>
              <a:t>дробовым шумом </a:t>
            </a:r>
            <a:r>
              <a:rPr lang="ru-RU"/>
              <a:t>(другое название – </a:t>
            </a:r>
            <a:r>
              <a:rPr lang="ru-RU" i="1"/>
              <a:t>фотонный шум</a:t>
            </a:r>
            <a:r>
              <a:rPr lang="ru-RU"/>
              <a:t>), который подчиняется распределению Пуассона.</a:t>
            </a:r>
            <a:br>
              <a:rPr lang="ru-RU"/>
            </a:br>
            <a:br>
              <a:rPr lang="ru-RU"/>
            </a:br>
            <a:r>
              <a:rPr lang="ru-RU"/>
              <a:t>Избежать дробового шума невозможно, при этом его величина растет как квадратный корень из интенсивности. Т.е. чем более яркий объект вы снимаете, тем больше получаете шума.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Темновой</a:t>
            </a:r>
            <a:r>
              <a:rPr lang="ru-RU"/>
              <a:t> шум</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Закройте объектив камеры крышкой и сделайте несколько снимков с разной выдержкой. Вы заметите, что изображение тем ярче, чем больше выдержка. Это из-за </a:t>
            </a:r>
            <a:r>
              <a:rPr lang="ru-RU"/>
              <a:t>темнового</a:t>
            </a:r>
            <a:r>
              <a:rPr lang="ru-RU"/>
              <a:t> тока. </a:t>
            </a:r>
            <a:endParaRPr/>
          </a:p>
          <a:p>
            <a:pPr>
              <a:defRPr/>
            </a:pPr>
            <a:r>
              <a:rPr lang="ru-RU" sz="1900" i="1"/>
              <a:t>Темновой</a:t>
            </a:r>
            <a:r>
              <a:rPr lang="ru-RU" sz="1900" i="1"/>
              <a:t> ток - малый электрический ток, который протекает через фоточувствительный детектор, например, фотодиод, фотоэлектронный умножитель, полупроводниковый детектор </a:t>
            </a:r>
            <a:r>
              <a:rPr lang="ru-RU" sz="1900" i="1" u="sng">
                <a:hlinkClick r:id="rId2" tooltip="Гамма-излучение"/>
              </a:rPr>
              <a:t>гамма-квантов</a:t>
            </a:r>
            <a:r>
              <a:rPr lang="ru-RU" sz="1900" i="1"/>
              <a:t> и др. при отсутствии поглощенных фотонов.</a:t>
            </a:r>
            <a:endParaRPr/>
          </a:p>
          <a:p>
            <a:pPr>
              <a:defRPr/>
            </a:pPr>
            <a:r>
              <a:rPr lang="ru-RU"/>
              <a:t>Интенсивность удваивается, когда вы удваиваете длительность экспозиции, и, кроме того, почти удваивается каждые 6 градусов по шкале Цельсия.</a:t>
            </a:r>
            <a:endParaRPr/>
          </a:p>
          <a:p>
            <a:pPr>
              <a:defRPr/>
            </a:pPr>
            <a:r>
              <a:rPr lang="ru-RU"/>
              <a:t>Некоторые пиксели светлеют быстрее других («горячие» пиксели светлеют очень быстро), в результате чего появляется узор стабильного пространственного шума.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Ошибка квантования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7500" lnSpcReduction="20000"/>
          </a:bodyPr>
          <a:lstStyle/>
          <a:p>
            <a:pPr>
              <a:defRPr/>
            </a:pPr>
            <a:br>
              <a:rPr lang="ru-RU"/>
            </a:br>
            <a:r>
              <a:rPr lang="ru-RU"/>
              <a:t>Когда мы считываем напряжение с сенсора, это аналоговый сигнал. Чтобы превратить его в цифровой, используется аналогово-цифровой преобразователь (АЦП).</a:t>
            </a:r>
            <a:endParaRPr/>
          </a:p>
          <a:p>
            <a:pPr>
              <a:defRPr/>
            </a:pPr>
            <a:r>
              <a:rPr lang="ru-RU"/>
              <a:t> Предположим, у нас есть 8-битный АЦП.</a:t>
            </a:r>
            <a:endParaRPr/>
          </a:p>
          <a:p>
            <a:pPr>
              <a:defRPr/>
            </a:pPr>
            <a:r>
              <a:rPr lang="ru-RU"/>
              <a:t> Установив его, мы можем записать 256 градаций интенсивности (2 в 8-й степени). Предположим далее, что наша </a:t>
            </a:r>
            <a:r>
              <a:rPr lang="ru-RU"/>
              <a:t>ПЗС-матрица</a:t>
            </a:r>
            <a:r>
              <a:rPr lang="ru-RU"/>
              <a:t> может накопить до насыщения 10 000 электронов. </a:t>
            </a:r>
            <a:endParaRPr/>
          </a:p>
          <a:p>
            <a:pPr>
              <a:defRPr/>
            </a:pPr>
            <a:r>
              <a:rPr lang="ru-RU"/>
              <a:t>Если мы хотим использовать весь динамический диапазон </a:t>
            </a:r>
            <a:r>
              <a:rPr lang="ru-RU"/>
              <a:t>ПЗС-матрицы</a:t>
            </a:r>
            <a:r>
              <a:rPr lang="ru-RU"/>
              <a:t>, то должны установить АЦП так, чтобы каждое деление шкалы соответствовало примерно 25 фотонам (10 000/256). Так, 10 на АЦП означает, что было захвачено примерно 250 фотонов, а 11 - около 275.</a:t>
            </a:r>
            <a:br>
              <a:rPr lang="ru-RU"/>
            </a:br>
            <a:br>
              <a:rPr lang="ru-RU"/>
            </a:br>
            <a:r>
              <a:rPr lang="ru-RU"/>
              <a:t>Не нужно много усилий, чтобы заметить здесь некоторую проблему. Для нас теперь нет разницы между 250 фотонами и 251,  255 или 260 фотонами. Им всем соответствует одно и то же значение. Эту проблему называют ошибкой квантования</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Что влияет на величину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Повышение светочувствительности элемента</a:t>
            </a:r>
            <a:endParaRPr/>
          </a:p>
          <a:p>
            <a:pPr>
              <a:defRPr/>
            </a:pPr>
            <a:r>
              <a:rPr lang="ru-RU"/>
              <a:t>Повышение длины экспозиции</a:t>
            </a:r>
            <a:endParaRPr/>
          </a:p>
          <a:p>
            <a:pPr>
              <a:defRPr/>
            </a:pPr>
            <a:r>
              <a:rPr lang="ru-RU"/>
              <a:t>Повышение температуры</a:t>
            </a:r>
            <a:endParaRPr/>
          </a:p>
          <a:p>
            <a:pPr>
              <a:defRPr/>
            </a:pPr>
            <a:endParaRPr lang="ru-RU"/>
          </a:p>
          <a:p>
            <a:pPr>
              <a:defRPr/>
            </a:pPr>
            <a:r>
              <a:rPr lang="ru-RU"/>
              <a:t>Ведет к увеличению шума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ru-RU"/>
              <a:t>Классификация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7500" lnSpcReduction="20000"/>
          </a:bodyPr>
          <a:lstStyle/>
          <a:p>
            <a:pPr>
              <a:defRPr/>
            </a:pPr>
            <a:r>
              <a:rPr lang="ru-RU"/>
              <a:t>Случайный</a:t>
            </a:r>
            <a:endParaRPr/>
          </a:p>
          <a:p>
            <a:pPr lvl="1">
              <a:defRPr/>
            </a:pPr>
            <a:r>
              <a:rPr lang="ru-RU"/>
              <a:t>Колебания интенсивности выше и ниже реальных</a:t>
            </a:r>
            <a:endParaRPr/>
          </a:p>
          <a:p>
            <a:pPr lvl="1">
              <a:defRPr/>
            </a:pPr>
            <a:r>
              <a:rPr lang="ru-RU"/>
              <a:t>Сильно зависит от числа </a:t>
            </a:r>
            <a:r>
              <a:rPr lang="en-US"/>
              <a:t>ISO</a:t>
            </a:r>
            <a:endParaRPr lang="ru-RU"/>
          </a:p>
          <a:p>
            <a:pPr lvl="1">
              <a:defRPr/>
            </a:pPr>
            <a:r>
              <a:rPr lang="ru-RU"/>
              <a:t>Проявляется при любой экспозиции</a:t>
            </a:r>
            <a:endParaRPr/>
          </a:p>
          <a:p>
            <a:pPr lvl="1">
              <a:defRPr/>
            </a:pPr>
            <a:r>
              <a:rPr lang="ru-RU"/>
              <a:t>Рисунок меняется даже при одинаковых настройках камеры</a:t>
            </a:r>
            <a:endParaRPr/>
          </a:p>
          <a:p>
            <a:pPr>
              <a:defRPr/>
            </a:pPr>
            <a:r>
              <a:rPr lang="ru-RU"/>
              <a:t>Структурный </a:t>
            </a:r>
            <a:endParaRPr/>
          </a:p>
          <a:p>
            <a:pPr lvl="1">
              <a:defRPr/>
            </a:pPr>
            <a:r>
              <a:rPr lang="ru-RU"/>
              <a:t>Проявляются «горячие пиксели»</a:t>
            </a:r>
            <a:endParaRPr/>
          </a:p>
          <a:p>
            <a:pPr lvl="1">
              <a:defRPr/>
            </a:pPr>
            <a:r>
              <a:rPr lang="ru-RU"/>
              <a:t>Выдержка большой длины, высокие температуры вызывают усиление</a:t>
            </a:r>
            <a:endParaRPr/>
          </a:p>
          <a:p>
            <a:pPr lvl="1">
              <a:defRPr/>
            </a:pPr>
            <a:r>
              <a:rPr lang="ru-RU"/>
              <a:t>Значительно превосходят колебания, вызванные случайным шумом</a:t>
            </a:r>
            <a:endParaRPr/>
          </a:p>
          <a:p>
            <a:pPr lvl="1">
              <a:defRPr/>
            </a:pPr>
            <a:r>
              <a:rPr lang="ru-RU"/>
              <a:t>Идентичное распространение при съемке в идентичных условиях</a:t>
            </a:r>
            <a:endParaRPr/>
          </a:p>
          <a:p>
            <a:pPr>
              <a:defRPr/>
            </a:pPr>
            <a:r>
              <a:rPr lang="ru-RU"/>
              <a:t>Линейчатый</a:t>
            </a:r>
            <a:endParaRPr/>
          </a:p>
          <a:p>
            <a:pPr lvl="1">
              <a:defRPr/>
            </a:pPr>
            <a:r>
              <a:rPr lang="ru-RU"/>
              <a:t>Зависит от камеры, вносит сама камера в процессе считывания сигнала с цифрового сенсора</a:t>
            </a:r>
            <a:endParaRPr/>
          </a:p>
          <a:p>
            <a:pPr lvl="1">
              <a:defRPr/>
            </a:pPr>
            <a:r>
              <a:rPr lang="ru-RU"/>
              <a:t>Высокие </a:t>
            </a:r>
            <a:r>
              <a:rPr lang="en-US"/>
              <a:t>ISO,</a:t>
            </a:r>
            <a:r>
              <a:rPr lang="ru-RU"/>
              <a:t>в тенях, когда изображение было излишне осветлено</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Формирование изображения</a:t>
            </a:r>
            <a:endParaRPr/>
          </a:p>
        </p:txBody>
      </p:sp>
      <p:sp>
        <p:nvSpPr>
          <p:cNvPr id="3" name="Текст 2"/>
          <p:cNvSpPr>
            <a:spLocks noGrp="1"/>
          </p:cNvSpPr>
          <p:nvPr>
            <p:ph type="body" idx="2"/>
          </p:nvPr>
        </p:nvSpPr>
        <p:spPr bwMode="auto"/>
        <p:txBody>
          <a:bodyPr/>
          <a:lstStyle/>
          <a:p>
            <a:pPr>
              <a:defRPr/>
            </a:pPr>
            <a:endParaRPr lang="ru-RU"/>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1004.jpg"/>
          <p:cNvPicPr>
            <a:picLocks noChangeAspect="1" noGrp="1"/>
          </p:cNvPicPr>
          <p:nvPr>
            <p:ph sz="quarter" idx="1"/>
          </p:nvPr>
        </p:nvPicPr>
        <p:blipFill>
          <a:blip r:embed="rId2"/>
          <a:stretch/>
        </p:blipFill>
        <p:spPr bwMode="auto">
          <a:xfrm>
            <a:off x="323528" y="188640"/>
            <a:ext cx="5715000" cy="2735653"/>
          </a:xfrm>
          <a:prstGeom prst="rect">
            <a:avLst/>
          </a:prstGeom>
        </p:spPr>
      </p:pic>
      <p:pic>
        <p:nvPicPr>
          <p:cNvPr id="9" name="Рисунок 8" descr="img-yTJscm.jpg"/>
          <p:cNvPicPr>
            <a:picLocks noChangeAspect="1"/>
          </p:cNvPicPr>
          <p:nvPr/>
        </p:nvPicPr>
        <p:blipFill>
          <a:blip r:embed="rId3"/>
          <a:stretch/>
        </p:blipFill>
        <p:spPr bwMode="auto">
          <a:xfrm>
            <a:off x="467544" y="2852936"/>
            <a:ext cx="5940152" cy="3645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Некоторые особенности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Чувствительность глаза к деталям цветовой информации (не к яркостной)</a:t>
            </a:r>
            <a:endParaRPr/>
          </a:p>
          <a:p>
            <a:pPr>
              <a:defRPr/>
            </a:pPr>
            <a:r>
              <a:rPr lang="ru-RU"/>
              <a:t>Шум сильная зашумленность в </a:t>
            </a:r>
            <a:r>
              <a:rPr lang="ru-RU"/>
              <a:t>цветовой компоненте </a:t>
            </a:r>
            <a:r>
              <a:rPr lang="ru-RU"/>
              <a:t>(не в яркостной)</a:t>
            </a:r>
            <a:endParaRPr/>
          </a:p>
          <a:p>
            <a:pPr>
              <a:defRPr/>
            </a:pPr>
            <a:endParaRPr lang="ru-RU"/>
          </a:p>
          <a:p>
            <a:pPr>
              <a:defRPr/>
            </a:pPr>
            <a:r>
              <a:rPr lang="ru-RU"/>
              <a:t>Выход: работать в </a:t>
            </a:r>
            <a:r>
              <a:rPr lang="en-US"/>
              <a:t>HSV, L*a*b</a:t>
            </a:r>
            <a:r>
              <a:rPr lang="ru-RU"/>
              <a:t> (а не в </a:t>
            </a:r>
            <a:r>
              <a:rPr lang="en-US"/>
              <a:t>RGB)</a:t>
            </a:r>
            <a:endParaRPr lang="ru-RU"/>
          </a:p>
          <a:p>
            <a:pPr>
              <a:defRPr/>
            </a:pPr>
            <a:endParaRPr lang="ru-RU"/>
          </a:p>
          <a:p>
            <a:pPr>
              <a:defRPr/>
            </a:pPr>
            <a:r>
              <a:rPr lang="ru-RU"/>
              <a:t>Величина шума – от одного до нескольких пикселей</a:t>
            </a:r>
            <a:r>
              <a:rPr lang="en-US"/>
              <a:t> </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a:bodyPr>
          <a:lstStyle/>
          <a:p>
            <a:pPr>
              <a:defRPr/>
            </a:pPr>
            <a:r>
              <a:rPr lang="ru-RU"/>
              <a:t>Моделирование шума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Моделирование шума</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1259632" y="1700808"/>
          <a:ext cx="6096000" cy="2144712"/>
        </p:xfrm>
        <a:graphic>
          <a:graphicData uri="http://schemas.openxmlformats.org/presentationml/2006/ole">
            <p:oleObj name="oleObj" r:id="rId3" imgW="2526665" imgH="888365" progId="Equation.3">
              <p:embed/>
              <p:pic>
                <p:nvPicPr>
                  <p:cNvPr id="130051" name=""/>
                  <p:cNvPicPr/>
                  <p:nvPr/>
                </p:nvPicPr>
                <p:blipFill>
                  <a:blip r:embed="rId2"/>
                  <a:stretch/>
                </p:blipFill>
                <p:spPr bwMode="auto">
                  <a:xfrm>
                    <a:off x="1259632" y="1700808"/>
                    <a:ext cx="6096000" cy="2144712"/>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 Монте-Карло</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85000" lnSpcReduction="20000"/>
          </a:bodyPr>
          <a:lstStyle/>
          <a:p>
            <a:pPr>
              <a:defRPr/>
            </a:pPr>
            <a:r>
              <a:rPr lang="ru-RU"/>
              <a:t>Положения «шумовых пикселей» искать при </a:t>
            </a:r>
            <a:r>
              <a:rPr lang="ru-RU"/>
              <a:t>помози</a:t>
            </a:r>
            <a:r>
              <a:rPr lang="ru-RU"/>
              <a:t> генератора псевдослучайных чисел (например, 5% от общего количества пикселей)</a:t>
            </a:r>
            <a:endParaRPr/>
          </a:p>
          <a:p>
            <a:pPr>
              <a:defRPr/>
            </a:pPr>
            <a:r>
              <a:rPr lang="ru-RU"/>
              <a:t>Имеем генератор псевдослучайных чисел с равномерным законом распределения на интервале (0,1) (А)</a:t>
            </a:r>
            <a:endParaRPr/>
          </a:p>
          <a:p>
            <a:pPr>
              <a:defRPr/>
            </a:pPr>
            <a:r>
              <a:rPr lang="ru-RU"/>
              <a:t>Надо получить новую случайную величину </a:t>
            </a:r>
            <a:r>
              <a:rPr lang="en-US"/>
              <a:t>N</a:t>
            </a:r>
            <a:r>
              <a:rPr lang="ru-RU"/>
              <a:t> с распределением</a:t>
            </a:r>
            <a:r>
              <a:rPr lang="en-US"/>
              <a:t> P</a:t>
            </a:r>
            <a:endParaRPr/>
          </a:p>
          <a:p>
            <a:pPr>
              <a:defRPr/>
            </a:pPr>
            <a:endParaRPr lang="en-US"/>
          </a:p>
          <a:p>
            <a:pPr>
              <a:defRPr/>
            </a:pPr>
            <a:r>
              <a:rPr lang="ru-RU"/>
              <a:t>интервал значений (0,1) разбивают на </a:t>
            </a:r>
            <a:r>
              <a:rPr lang="en-US" i="1"/>
              <a:t>N</a:t>
            </a:r>
            <a:r>
              <a:rPr lang="ru-RU" i="1"/>
              <a:t> </a:t>
            </a:r>
            <a:r>
              <a:rPr lang="ru-RU"/>
              <a:t>интервалов, длины которых соответственно равны </a:t>
            </a:r>
            <a:endParaRPr lang="en-US"/>
          </a:p>
          <a:p>
            <a:pPr>
              <a:defRPr/>
            </a:pPr>
            <a:r>
              <a:rPr lang="ru-RU"/>
              <a:t>Получаем значение случайной величины </a:t>
            </a:r>
            <a:endParaRPr/>
          </a:p>
          <a:p>
            <a:pPr>
              <a:defRPr/>
            </a:pPr>
            <a:r>
              <a:rPr lang="ru-RU"/>
              <a:t>Если это значение попадает в интервал </a:t>
            </a:r>
            <a:r>
              <a:rPr lang="en-US"/>
              <a:t>i</a:t>
            </a:r>
            <a:r>
              <a:rPr lang="ru-RU"/>
              <a:t>, наступило событие </a:t>
            </a:r>
            <a:endParaRPr/>
          </a:p>
          <a:p>
            <a:pPr>
              <a:defRPr/>
            </a:pPr>
            <a:endParaRPr lang="ru-RU"/>
          </a:p>
          <a:p>
            <a:pPr>
              <a:defRPr/>
            </a:pPr>
            <a:r>
              <a:rPr lang="ru-RU" sz="1300"/>
              <a:t>Есть еще метод обратных функций, но мы его рассматривать не будем)</a:t>
            </a:r>
            <a:endParaRPr/>
          </a:p>
          <a:p>
            <a:pPr>
              <a:defRPr/>
            </a:pPr>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7020272" y="2780928"/>
          <a:ext cx="1377742" cy="872570"/>
        </p:xfrm>
        <a:graphic>
          <a:graphicData uri="http://schemas.openxmlformats.org/presentationml/2006/ole">
            <p:oleObj name="oleObj" r:id="rId3" imgW="761365" imgH="481965" progId="Equation.3">
              <p:embed/>
              <p:pic>
                <p:nvPicPr>
                  <p:cNvPr id="130052" name=""/>
                  <p:cNvPicPr/>
                  <p:nvPr/>
                </p:nvPicPr>
                <p:blipFill>
                  <a:blip r:embed="rId2"/>
                  <a:stretch/>
                </p:blipFill>
                <p:spPr bwMode="auto">
                  <a:xfrm>
                    <a:off x="7020272" y="2780928"/>
                    <a:ext cx="1377742" cy="872570"/>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004048" y="3933056"/>
          <a:ext cx="1252035" cy="410592"/>
        </p:xfrm>
        <a:graphic>
          <a:graphicData uri="http://schemas.openxmlformats.org/presentationml/2006/ole">
            <p:oleObj name="oleObj" r:id="rId5" imgW="697865" imgH="228600" progId="Equation.3">
              <p:embed/>
              <p:pic>
                <p:nvPicPr>
                  <p:cNvPr id="130053" name=""/>
                  <p:cNvPicPr/>
                  <p:nvPr/>
                </p:nvPicPr>
                <p:blipFill>
                  <a:blip r:embed="rId4"/>
                  <a:stretch/>
                </p:blipFill>
                <p:spPr bwMode="auto">
                  <a:xfrm>
                    <a:off x="5004048" y="3933056"/>
                    <a:ext cx="1252035" cy="41059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2051720" y="4869159"/>
          <a:ext cx="319087" cy="461963"/>
        </p:xfrm>
        <a:graphic>
          <a:graphicData uri="http://schemas.openxmlformats.org/presentationml/2006/ole">
            <p:oleObj name="oleObj" r:id="rId7" imgW="151765" imgH="228600" progId="Equation.3">
              <p:embed/>
              <p:pic>
                <p:nvPicPr>
                  <p:cNvPr id="130054" name=""/>
                  <p:cNvPicPr/>
                  <p:nvPr/>
                </p:nvPicPr>
                <p:blipFill>
                  <a:blip r:embed="rId6"/>
                  <a:stretch/>
                </p:blipFill>
                <p:spPr bwMode="auto">
                  <a:xfrm>
                    <a:off x="2051720" y="4869159"/>
                    <a:ext cx="319087" cy="461963"/>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6228184" y="4365104"/>
          <a:ext cx="266700" cy="282724"/>
        </p:xfrm>
        <a:graphic>
          <a:graphicData uri="http://schemas.openxmlformats.org/presentationml/2006/ole">
            <p:oleObj name="oleObj" r:id="rId9" imgW="126365" imgH="139065" progId="Equation.3">
              <p:embed/>
              <p:pic>
                <p:nvPicPr>
                  <p:cNvPr id="130055" name=""/>
                  <p:cNvPicPr/>
                  <p:nvPr/>
                </p:nvPicPr>
                <p:blipFill>
                  <a:blip r:embed="rId8"/>
                  <a:stretch/>
                </p:blipFill>
                <p:spPr bwMode="auto">
                  <a:xfrm>
                    <a:off x="6228184" y="4365104"/>
                    <a:ext cx="266700" cy="282724"/>
                  </a:xfrm>
                  <a:prstGeom prst="rect">
                    <a:avLst/>
                  </a:prstGeom>
                </p:spPr>
              </p:pic>
            </p:oleObj>
          </a:graphicData>
        </a:graphic>
      </p:graphicFrame>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a:bodyPr>
          <a:lstStyle/>
          <a:p>
            <a:pPr>
              <a:defRPr/>
            </a:pPr>
            <a:r>
              <a:rPr lang="ru-RU"/>
              <a:t>Модели шума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Типы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Яркостной шум</a:t>
            </a:r>
            <a:endParaRPr/>
          </a:p>
          <a:p>
            <a:pPr lvl="1">
              <a:defRPr/>
            </a:pPr>
            <a:r>
              <a:rPr lang="ru-RU"/>
              <a:t>Отличие в оттенке цвета</a:t>
            </a:r>
            <a:endParaRPr/>
          </a:p>
          <a:p>
            <a:pPr>
              <a:defRPr/>
            </a:pPr>
            <a:endParaRPr lang="ru-RU"/>
          </a:p>
          <a:p>
            <a:pPr>
              <a:defRPr/>
            </a:pPr>
            <a:r>
              <a:rPr lang="ru-RU"/>
              <a:t>Хроматический шум</a:t>
            </a:r>
            <a:endParaRPr/>
          </a:p>
          <a:p>
            <a:pPr lvl="1">
              <a:defRPr/>
            </a:pPr>
            <a:r>
              <a:rPr lang="ru-RU"/>
              <a:t>Отличие по цвету</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en-US"/>
              <a:t>Шум</a:t>
            </a:r>
            <a:r>
              <a:rPr lang="en-US"/>
              <a:t> </a:t>
            </a:r>
            <a:r>
              <a:rPr lang="en-US"/>
              <a:t>Гаусса</a:t>
            </a:r>
            <a:endParaRPr lang="ru-RU"/>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2946" name="Picture 2"/>
          <p:cNvPicPr>
            <a:picLocks noChangeAspect="1" noChangeArrowheads="1" noGrp="1"/>
          </p:cNvPicPr>
          <p:nvPr>
            <p:ph sz="quarter" idx="1"/>
          </p:nvPr>
        </p:nvPicPr>
        <p:blipFill>
          <a:blip r:embed="rId2"/>
          <a:stretch/>
        </p:blipFill>
        <p:spPr bwMode="auto">
          <a:xfrm>
            <a:off x="1618059" y="1268760"/>
            <a:ext cx="6410325" cy="3486150"/>
          </a:xfrm>
          <a:prstGeom prst="rect">
            <a:avLst/>
          </a:prstGeom>
          <a:noFill/>
          <a:ln w="9525">
            <a:noFill/>
            <a:miter lim="800000"/>
            <a:headEnd/>
            <a:tailEnd/>
          </a:ln>
        </p:spPr>
      </p:pic>
      <p:sp>
        <p:nvSpPr>
          <p:cNvPr id="9" name="TextBox 8"/>
          <p:cNvSpPr txBox="1"/>
          <p:nvPr/>
        </p:nvSpPr>
        <p:spPr bwMode="auto">
          <a:xfrm>
            <a:off x="1619672" y="5085184"/>
            <a:ext cx="6477286" cy="646331"/>
          </a:xfrm>
          <a:prstGeom prst="rect">
            <a:avLst/>
          </a:prstGeom>
          <a:noFill/>
        </p:spPr>
        <p:txBody>
          <a:bodyPr wrap="none" rtlCol="0">
            <a:spAutoFit/>
          </a:bodyPr>
          <a:lstStyle/>
          <a:p>
            <a:pPr>
              <a:buFont typeface="Arial"/>
              <a:buChar char="•"/>
              <a:defRPr/>
            </a:pPr>
            <a:r>
              <a:rPr lang="ru-RU"/>
              <a:t> ( в прикладных областях называется электронным шумом</a:t>
            </a:r>
            <a:endParaRPr/>
          </a:p>
          <a:p>
            <a:pPr lvl="1">
              <a:buFont typeface="Arial"/>
              <a:buChar char="•"/>
              <a:defRPr/>
            </a:pPr>
            <a:r>
              <a:rPr lang="ru-RU"/>
              <a:t>возникает в усилителях или детекторах.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Шум типа «Соль перец» (импульсный)</a:t>
            </a:r>
            <a:endParaRPr/>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1922" name="Picture 2"/>
          <p:cNvPicPr>
            <a:picLocks noChangeAspect="1" noChangeArrowheads="1" noGrp="1"/>
          </p:cNvPicPr>
          <p:nvPr>
            <p:ph sz="quarter" idx="1"/>
          </p:nvPr>
        </p:nvPicPr>
        <p:blipFill>
          <a:blip r:embed="rId2"/>
          <a:stretch/>
        </p:blipFill>
        <p:spPr bwMode="auto">
          <a:xfrm>
            <a:off x="2123728" y="2060848"/>
            <a:ext cx="5560838" cy="349225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Постоянный</a:t>
            </a:r>
            <a:r>
              <a:rPr lang="en-US"/>
              <a:t> </a:t>
            </a:r>
            <a:r>
              <a:rPr lang="en-US"/>
              <a:t>шум</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4994" name="Picture 2"/>
          <p:cNvPicPr>
            <a:picLocks noChangeAspect="1" noChangeArrowheads="1" noGrp="1"/>
          </p:cNvPicPr>
          <p:nvPr>
            <p:ph sz="quarter" idx="1"/>
          </p:nvPr>
        </p:nvPicPr>
        <p:blipFill>
          <a:blip r:embed="rId2"/>
          <a:stretch/>
        </p:blipFill>
        <p:spPr bwMode="auto">
          <a:xfrm>
            <a:off x="1238250" y="1554162"/>
            <a:ext cx="6667500" cy="4267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Гамма-шум</a:t>
            </a:r>
            <a:r>
              <a:rPr lang="en-US"/>
              <a:t> (</a:t>
            </a:r>
            <a:r>
              <a:rPr lang="ru-RU"/>
              <a:t>Шум Эрланга)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6018" name="Picture 2"/>
          <p:cNvPicPr>
            <a:picLocks noChangeAspect="1" noChangeArrowheads="1" noGrp="1"/>
          </p:cNvPicPr>
          <p:nvPr>
            <p:ph sz="quarter" idx="1"/>
          </p:nvPr>
        </p:nvPicPr>
        <p:blipFill>
          <a:blip r:embed="rId2"/>
          <a:stretch/>
        </p:blipFill>
        <p:spPr bwMode="auto">
          <a:xfrm>
            <a:off x="611560" y="1196752"/>
            <a:ext cx="6958731" cy="4170089"/>
          </a:xfrm>
          <a:prstGeom prst="rect">
            <a:avLst/>
          </a:prstGeom>
          <a:noFill/>
          <a:ln w="9525">
            <a:noFill/>
            <a:miter lim="800000"/>
            <a:headEnd/>
            <a:tailEnd/>
          </a:ln>
        </p:spPr>
      </p:pic>
      <p:sp>
        <p:nvSpPr>
          <p:cNvPr id="8" name="TextBox 7"/>
          <p:cNvSpPr txBox="1"/>
          <p:nvPr/>
        </p:nvSpPr>
        <p:spPr bwMode="auto">
          <a:xfrm>
            <a:off x="755576" y="5661248"/>
            <a:ext cx="6775766" cy="369332"/>
          </a:xfrm>
          <a:prstGeom prst="rect">
            <a:avLst/>
          </a:prstGeom>
          <a:noFill/>
        </p:spPr>
        <p:txBody>
          <a:bodyPr wrap="none" rtlCol="0">
            <a:spAutoFit/>
          </a:bodyPr>
          <a:lstStyle/>
          <a:p>
            <a:pPr>
              <a:defRPr/>
            </a:pPr>
            <a:r>
              <a:rPr lang="ru-RU"/>
              <a:t>Возникает из-за несовершенства электронных схем и датчика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 name="Заголовок 5"/>
          <p:cNvSpPr>
            <a:spLocks noGrp="1"/>
          </p:cNvSpPr>
          <p:nvPr>
            <p:ph type="title"/>
          </p:nvPr>
        </p:nvSpPr>
        <p:spPr bwMode="auto"/>
        <p:txBody>
          <a:bodyPr/>
          <a:lstStyle/>
          <a:p>
            <a:pPr>
              <a:defRPr/>
            </a:pPr>
            <a:r>
              <a:rPr lang="ru-RU"/>
              <a:t>Рентгенография</a:t>
            </a:r>
            <a:endParaRPr/>
          </a:p>
        </p:txBody>
      </p:sp>
      <p:sp>
        <p:nvSpPr>
          <p:cNvPr id="9" name="Текст 8"/>
          <p:cNvSpPr>
            <a:spLocks noGrp="1"/>
          </p:cNvSpPr>
          <p:nvPr>
            <p:ph type="body" idx="2"/>
          </p:nvPr>
        </p:nvSpPr>
        <p:spPr bwMode="auto"/>
        <p:txBody>
          <a:bodyPr/>
          <a:lstStyle/>
          <a:p>
            <a:pPr>
              <a:defRPr/>
            </a:pPr>
            <a:endParaRPr lang="ru-RU"/>
          </a:p>
        </p:txBody>
      </p:sp>
      <p:sp>
        <p:nvSpPr>
          <p:cNvPr id="2" name="Дата 1"/>
          <p:cNvSpPr>
            <a:spLocks noGrp="1"/>
          </p:cNvSpPr>
          <p:nvPr>
            <p:ph type="dt" sz="half" idx="10"/>
          </p:nvPr>
        </p:nvSpPr>
        <p:spPr bwMode="auto"/>
        <p:txBody>
          <a:bodyPr/>
          <a:lstStyle/>
          <a:p>
            <a:pPr>
              <a:defRPr/>
            </a:pPr>
            <a:fld id="{0C5FAAE0-429A-4789-8C99-ECF6322A717D}" type="datetime1">
              <a:rPr lang="ru-RU"/>
              <a:t/>
            </a:fld>
            <a:endParaRPr lang="ru-RU"/>
          </a:p>
        </p:txBody>
      </p:sp>
      <p:sp>
        <p:nvSpPr>
          <p:cNvPr id="3" name="Нижний колонтитул 2"/>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4" name="Номер слайда 3"/>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8" name="Содержимое 7"/>
          <p:cNvSpPr>
            <a:spLocks noGrp="1"/>
          </p:cNvSpPr>
          <p:nvPr>
            <p:ph sz="quarter" idx="1"/>
          </p:nvPr>
        </p:nvSpPr>
        <p:spPr bwMode="auto"/>
        <p:txBody>
          <a:bodyPr>
            <a:normAutofit fontScale="47500" lnSpcReduction="20000"/>
          </a:bodyPr>
          <a:lstStyle/>
          <a:p>
            <a:pPr>
              <a:defRPr/>
            </a:pPr>
            <a:r>
              <a:rPr lang="ru-RU"/>
              <a:t>Особенности:</a:t>
            </a:r>
            <a:endParaRPr/>
          </a:p>
          <a:p>
            <a:pPr lvl="1">
              <a:defRPr/>
            </a:pPr>
            <a:r>
              <a:rPr lang="ru-RU"/>
              <a:t>Низкая стоимость;</a:t>
            </a:r>
            <a:endParaRPr/>
          </a:p>
          <a:p>
            <a:pPr lvl="1">
              <a:defRPr/>
            </a:pPr>
            <a:r>
              <a:rPr lang="ru-RU"/>
              <a:t>Высокое разрешение;</a:t>
            </a:r>
            <a:endParaRPr/>
          </a:p>
          <a:p>
            <a:pPr lvl="1">
              <a:defRPr/>
            </a:pPr>
            <a:r>
              <a:rPr lang="ru-RU"/>
              <a:t>Небольшие дозы облучения. </a:t>
            </a:r>
            <a:endParaRPr/>
          </a:p>
          <a:p>
            <a:pPr>
              <a:defRPr/>
            </a:pPr>
            <a:r>
              <a:rPr lang="ru-RU" b="1"/>
              <a:t>Рентге́новское</a:t>
            </a:r>
            <a:r>
              <a:rPr lang="ru-RU" b="1"/>
              <a:t> </a:t>
            </a:r>
            <a:r>
              <a:rPr lang="ru-RU" b="1"/>
              <a:t>излуче́ние</a:t>
            </a:r>
            <a:r>
              <a:rPr lang="ru-RU"/>
              <a:t> — </a:t>
            </a:r>
            <a:r>
              <a:rPr lang="ru-RU" u="sng">
                <a:hlinkClick r:id="rId2" tooltip="Электромагнитные волны"/>
              </a:rPr>
              <a:t>электромагнитные волны</a:t>
            </a:r>
            <a:r>
              <a:rPr lang="ru-RU"/>
              <a:t>, энергия </a:t>
            </a:r>
            <a:r>
              <a:rPr lang="ru-RU" u="sng">
                <a:hlinkClick r:id="rId3" tooltip="Фотон"/>
              </a:rPr>
              <a:t>фотонов</a:t>
            </a:r>
            <a:r>
              <a:rPr lang="ru-RU"/>
              <a:t> которых лежит на </a:t>
            </a:r>
            <a:r>
              <a:rPr lang="ru-RU" u="sng">
                <a:hlinkClick r:id="rId4" tooltip="Шкала электромагнитных волн"/>
              </a:rPr>
              <a:t>шкале электромагнитных волн</a:t>
            </a:r>
            <a:r>
              <a:rPr lang="ru-RU"/>
              <a:t> между </a:t>
            </a:r>
            <a:r>
              <a:rPr lang="ru-RU" u="sng">
                <a:hlinkClick r:id="rId5" tooltip="Ультрафиолет"/>
              </a:rPr>
              <a:t>ультрафиолетовым</a:t>
            </a:r>
            <a:r>
              <a:rPr lang="ru-RU"/>
              <a:t> </a:t>
            </a:r>
            <a:r>
              <a:rPr lang="ru-RU" u="sng">
                <a:hlinkClick r:id="rId6" tooltip="Электромагнитное излучение"/>
              </a:rPr>
              <a:t>излучением</a:t>
            </a:r>
            <a:r>
              <a:rPr lang="ru-RU"/>
              <a:t> и </a:t>
            </a:r>
            <a:r>
              <a:rPr lang="ru-RU" u="sng">
                <a:hlinkClick r:id="rId7" tooltip="Гамма-излучение"/>
              </a:rPr>
              <a:t>гамма-излучением</a:t>
            </a:r>
            <a:r>
              <a:rPr lang="ru-RU"/>
              <a:t> (от ~100 </a:t>
            </a:r>
            <a:r>
              <a:rPr lang="ru-RU" u="sng">
                <a:hlinkClick r:id="rId8" tooltip="ЭВ"/>
              </a:rPr>
              <a:t>эВ</a:t>
            </a:r>
            <a:r>
              <a:rPr lang="ru-RU"/>
              <a:t> до ~1 МэВ),  (от ~10 до ~10</a:t>
            </a:r>
            <a:r>
              <a:rPr lang="ru-RU" baseline="30000"/>
              <a:t>−3</a:t>
            </a:r>
            <a:r>
              <a:rPr lang="ru-RU"/>
              <a:t> </a:t>
            </a:r>
            <a:r>
              <a:rPr lang="ru-RU" u="sng">
                <a:hlinkClick r:id="rId9" tooltip="Нанометр"/>
              </a:rPr>
              <a:t>нм</a:t>
            </a:r>
            <a:r>
              <a:rPr lang="ru-RU"/>
              <a:t>)</a:t>
            </a:r>
            <a:r>
              <a:rPr lang="ru-RU" u="sng" baseline="30000">
                <a:hlinkClick r:id="rId10" tooltip="https://ru.wikipedia.org/wiki/%D0%A0%D0%B5%D0%BD%D1%82%D0%B3%D0%B5%D0%BD%D0%BE%D0%B2%D1%81%D0%BA%D0%BE%D0%B5_%D0%B8%D0%B7%D0%BB%D1%83%D1%87%D0%B5%D0%BD%D0%B8%D0%B5"/>
              </a:rPr>
              <a:t>[1]</a:t>
            </a:r>
            <a:r>
              <a:rPr lang="ru-RU"/>
              <a:t>.</a:t>
            </a:r>
            <a:endParaRPr/>
          </a:p>
          <a:p>
            <a:pPr>
              <a:defRPr/>
            </a:pPr>
            <a:r>
              <a:rPr lang="ru-RU"/>
              <a:t>В результате прохождения через образования разной плотности и состава пучок излучения рассеивается и тормозится, в связи с чем на плёнке формируется изображение разной степени интенсивности. В результате, на плёнке получается усреднённое, </a:t>
            </a:r>
            <a:r>
              <a:rPr lang="ru-RU"/>
              <a:t>суммационное</a:t>
            </a:r>
            <a:r>
              <a:rPr lang="ru-RU"/>
              <a:t> изображение всех тканей (тень). </a:t>
            </a:r>
            <a:endParaRPr/>
          </a:p>
          <a:p>
            <a:pPr>
              <a:defRPr/>
            </a:pPr>
            <a:r>
              <a:rPr lang="ru-RU" i="1"/>
              <a:t>Рентгеноскопия,</a:t>
            </a:r>
            <a:r>
              <a:rPr lang="ru-RU"/>
              <a:t> </a:t>
            </a:r>
            <a:endParaRPr/>
          </a:p>
          <a:p>
            <a:pPr>
              <a:defRPr/>
            </a:pPr>
            <a:r>
              <a:rPr lang="ru-RU"/>
              <a:t>Используется контраст.</a:t>
            </a:r>
            <a:endParaRPr/>
          </a:p>
          <a:p>
            <a:pPr>
              <a:defRPr/>
            </a:pPr>
            <a:r>
              <a:rPr lang="ru-RU"/>
              <a:t>В реальном времени.</a:t>
            </a:r>
            <a:endParaRPr/>
          </a:p>
          <a:p>
            <a:pPr>
              <a:defRPr/>
            </a:pPr>
            <a:r>
              <a:rPr lang="ru-RU"/>
              <a:t>Обратная связь.</a:t>
            </a:r>
            <a:endParaRPr/>
          </a:p>
          <a:p>
            <a:pPr>
              <a:defRPr/>
            </a:pPr>
            <a:r>
              <a:rPr lang="ru-RU" i="1"/>
              <a:t>Проекционные рентгенограммы</a:t>
            </a:r>
            <a:r>
              <a:rPr lang="ru-RU"/>
              <a:t> , </a:t>
            </a:r>
            <a:endParaRPr/>
          </a:p>
          <a:p>
            <a:pPr>
              <a:defRPr/>
            </a:pPr>
            <a:r>
              <a:rPr lang="ru-RU"/>
              <a:t>Переломы.</a:t>
            </a:r>
            <a:endParaRPr/>
          </a:p>
          <a:p>
            <a:pPr>
              <a:defRPr/>
            </a:pPr>
            <a:r>
              <a:rPr lang="ru-RU"/>
              <a:t>Легкие, а также для выявления патологических изменений в легких.</a:t>
            </a:r>
            <a:endParaRPr/>
          </a:p>
          <a:p>
            <a:pPr>
              <a:defRPr/>
            </a:pPr>
            <a:r>
              <a:rPr lang="ru-RU"/>
              <a:t> С использованием контрастного вещества, такого как </a:t>
            </a:r>
            <a:r>
              <a:rPr lang="ru-RU" u="sng">
                <a:hlinkClick r:id="rId11" tooltip="Барий"/>
              </a:rPr>
              <a:t>барий</a:t>
            </a:r>
            <a:r>
              <a:rPr lang="ru-RU"/>
              <a:t>, они также могут быть использованы для визуализации структуры желудка и кишечника - это может помочь диагностировать язвы или некоторые виды рака толстой кишки .</a:t>
            </a:r>
            <a:endParaRPr/>
          </a:p>
          <a:p>
            <a:pPr>
              <a:defRPr/>
            </a:pPr>
            <a:endParaRPr lang="ru-RU"/>
          </a:p>
          <a:p>
            <a:pPr>
              <a:defRPr/>
            </a:pPr>
            <a:r>
              <a:rPr lang="ru-RU"/>
              <a:t>Компьютерная томография – аналогично, только  </a:t>
            </a:r>
            <a:r>
              <a:rPr lang="en-US"/>
              <a:t>3D.</a:t>
            </a:r>
            <a:endParaRPr lang="ru-RU"/>
          </a:p>
          <a:p>
            <a:pPr>
              <a:defRPr/>
            </a:pPr>
            <a:r>
              <a:rPr lang="ru-RU" sz="2800"/>
              <a:t>В КТ рентгеновские лучи должны быть блокированы той или иной плотной тканью чтобы создать изображение, поэтому качество изображения мягких тканей будет плохим.</a:t>
            </a:r>
            <a:endParaRPr lang="ru-RU"/>
          </a:p>
        </p:txBody>
      </p:sp>
      <p:pic>
        <p:nvPicPr>
          <p:cNvPr id="129026" name="Picture 2" descr="C:\Users\nosova.s.a\Desktop\Без названия (1).jpg"/>
          <p:cNvPicPr>
            <a:picLocks noChangeAspect="1" noChangeArrowheads="1"/>
          </p:cNvPicPr>
          <p:nvPr/>
        </p:nvPicPr>
        <p:blipFill>
          <a:blip r:embed="rId12"/>
          <a:stretch/>
        </p:blipFill>
        <p:spPr bwMode="auto">
          <a:xfrm>
            <a:off x="6372200" y="1772816"/>
            <a:ext cx="2466975" cy="266429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Экспоненциальный</a:t>
            </a:r>
            <a:r>
              <a:rPr lang="en-US"/>
              <a:t> </a:t>
            </a:r>
            <a:r>
              <a:rPr lang="en-US"/>
              <a:t>шум</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3970" name="Picture 2"/>
          <p:cNvPicPr>
            <a:picLocks noChangeAspect="1" noChangeArrowheads="1" noGrp="1"/>
          </p:cNvPicPr>
          <p:nvPr>
            <p:ph sz="quarter" idx="1"/>
          </p:nvPr>
        </p:nvPicPr>
        <p:blipFill>
          <a:blip r:embed="rId2"/>
          <a:stretch/>
        </p:blipFill>
        <p:spPr bwMode="auto">
          <a:xfrm>
            <a:off x="1043608" y="1196752"/>
            <a:ext cx="6819900" cy="3752850"/>
          </a:xfrm>
          <a:prstGeom prst="rect">
            <a:avLst/>
          </a:prstGeom>
          <a:noFill/>
          <a:ln w="9525">
            <a:noFill/>
            <a:miter lim="800000"/>
            <a:headEnd/>
            <a:tailEnd/>
          </a:ln>
        </p:spPr>
      </p:pic>
      <p:sp>
        <p:nvSpPr>
          <p:cNvPr id="8" name="TextBox 7"/>
          <p:cNvSpPr txBox="1"/>
          <p:nvPr/>
        </p:nvSpPr>
        <p:spPr bwMode="auto">
          <a:xfrm>
            <a:off x="827584" y="4941168"/>
            <a:ext cx="2327497" cy="369332"/>
          </a:xfrm>
          <a:prstGeom prst="rect">
            <a:avLst/>
          </a:prstGeom>
          <a:noFill/>
        </p:spPr>
        <p:txBody>
          <a:bodyPr wrap="none" rtlCol="0">
            <a:spAutoFit/>
          </a:bodyPr>
          <a:lstStyle/>
          <a:p>
            <a:pPr>
              <a:defRPr/>
            </a:pPr>
            <a:r>
              <a:rPr lang="ru-RU"/>
              <a:t>Гамма-шум при </a:t>
            </a:r>
            <a:r>
              <a:rPr lang="en-US"/>
              <a:t>b=1</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Шум</a:t>
            </a:r>
            <a:r>
              <a:rPr lang="en-US"/>
              <a:t> </a:t>
            </a:r>
            <a:r>
              <a:rPr lang="en-US"/>
              <a:t>Райли</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7042" name="Picture 2"/>
          <p:cNvPicPr>
            <a:picLocks noChangeAspect="1" noChangeArrowheads="1" noGrp="1"/>
          </p:cNvPicPr>
          <p:nvPr>
            <p:ph sz="quarter" idx="1"/>
          </p:nvPr>
        </p:nvPicPr>
        <p:blipFill>
          <a:blip r:embed="rId2"/>
          <a:stretch/>
        </p:blipFill>
        <p:spPr bwMode="auto">
          <a:xfrm>
            <a:off x="1530455" y="1219200"/>
            <a:ext cx="6083089" cy="4937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Другие шумы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Периодический шум</a:t>
            </a:r>
            <a:endParaRPr/>
          </a:p>
          <a:p>
            <a:pPr lvl="1">
              <a:defRPr/>
            </a:pPr>
            <a:r>
              <a:rPr lang="ru-RU"/>
              <a:t>Генерируется во время «захвата» изображения</a:t>
            </a:r>
            <a:endParaRPr/>
          </a:p>
          <a:p>
            <a:pPr lvl="1">
              <a:defRPr/>
            </a:pPr>
            <a:r>
              <a:rPr lang="ru-RU"/>
              <a:t>Параметры описываются  при помощи преобразования Фурье</a:t>
            </a:r>
            <a:endParaRPr/>
          </a:p>
          <a:p>
            <a:pPr lvl="1">
              <a:defRPr/>
            </a:pPr>
            <a:r>
              <a:rPr lang="ru-RU"/>
              <a:t>Удаление происходит  при помощи анализа и изменения спектра Фурье</a:t>
            </a:r>
            <a:endParaRPr/>
          </a:p>
          <a:p>
            <a:pPr>
              <a:defRPr/>
            </a:pPr>
            <a:r>
              <a:rPr lang="ru-RU"/>
              <a:t>Квантовый(фотонный) шум. </a:t>
            </a:r>
            <a:endParaRPr/>
          </a:p>
          <a:p>
            <a:pPr lvl="1">
              <a:defRPr/>
            </a:pPr>
            <a:r>
              <a:rPr lang="ru-RU"/>
              <a:t>Возникает на рентгеновских снимках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Оценка распределения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Для каждого сенсора рассчитать свою функцию распределения, сделав снимок поверхности с постоянным значением цветовой компоненты.</a:t>
            </a:r>
            <a:endParaRPr/>
          </a:p>
          <a:p>
            <a:pPr>
              <a:defRPr/>
            </a:pPr>
            <a:r>
              <a:rPr lang="ru-RU"/>
              <a:t>Для периодического шума – оценка спектра Фурье.</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Заголовок 6"/>
          <p:cNvSpPr>
            <a:spLocks noGrp="1"/>
          </p:cNvSpPr>
          <p:nvPr>
            <p:ph type="ctrTitle"/>
          </p:nvPr>
        </p:nvSpPr>
        <p:spPr bwMode="auto"/>
        <p:txBody>
          <a:bodyPr>
            <a:normAutofit/>
          </a:bodyPr>
          <a:lstStyle/>
          <a:p>
            <a:pPr>
              <a:defRPr/>
            </a:pPr>
            <a:r>
              <a:rPr lang="ru-RU"/>
              <a:t>Методы удаления шума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Гистограмма изображения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Распределение интенсивностей.</a:t>
            </a:r>
            <a:endParaRPr/>
          </a:p>
          <a:p>
            <a:pPr>
              <a:defRPr/>
            </a:pPr>
            <a:r>
              <a:rPr lang="ru-RU"/>
              <a:t>В «обычном» изображении  </a:t>
            </a:r>
            <a:r>
              <a:rPr lang="en-US"/>
              <a:t>[0..255] </a:t>
            </a:r>
            <a:r>
              <a:rPr lang="ru-RU"/>
              <a:t>или  </a:t>
            </a:r>
            <a:r>
              <a:rPr lang="en-US"/>
              <a:t>[0..1]</a:t>
            </a:r>
            <a:endParaRPr/>
          </a:p>
          <a:p>
            <a:pPr>
              <a:defRPr/>
            </a:pPr>
            <a:r>
              <a:rPr lang="ru-RU"/>
              <a:t>В биомедицине уровней гораздо больше, часто уровень важен.</a:t>
            </a:r>
            <a:endParaRPr/>
          </a:p>
        </p:txBody>
      </p:sp>
      <p:pic>
        <p:nvPicPr>
          <p:cNvPr id="128002" name="Picture 2" descr="D:\Nosova_Docs\Articles\2018\3_IDP\Nosova2018Glcm\Nosova2018Glcm\gray_stand.jpg"/>
          <p:cNvPicPr>
            <a:picLocks noChangeAspect="1" noChangeArrowheads="1"/>
          </p:cNvPicPr>
          <p:nvPr/>
        </p:nvPicPr>
        <p:blipFill>
          <a:blip r:embed="rId2"/>
          <a:stretch/>
        </p:blipFill>
        <p:spPr bwMode="auto">
          <a:xfrm>
            <a:off x="1835696" y="3212976"/>
            <a:ext cx="2171700" cy="1847850"/>
          </a:xfrm>
          <a:prstGeom prst="rect">
            <a:avLst/>
          </a:prstGeom>
          <a:noFill/>
        </p:spPr>
      </p:pic>
      <p:pic>
        <p:nvPicPr>
          <p:cNvPr id="128003" name="Picture 3" descr="D:\Nosova_Docs\Articles\2018\3_IDP\Nosova2018Glcm\Nosova2018Glcm\hist_gray_blue_eq.jpg"/>
          <p:cNvPicPr>
            <a:picLocks noChangeAspect="1" noChangeArrowheads="1"/>
          </p:cNvPicPr>
          <p:nvPr/>
        </p:nvPicPr>
        <p:blipFill>
          <a:blip r:embed="rId3"/>
          <a:stretch/>
        </p:blipFill>
        <p:spPr bwMode="auto">
          <a:xfrm>
            <a:off x="4499992" y="3212976"/>
            <a:ext cx="2857500" cy="1905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Виды применяемых фильтров</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Точечные?</a:t>
            </a:r>
            <a:endParaRPr/>
          </a:p>
          <a:p>
            <a:pPr>
              <a:defRPr/>
            </a:pPr>
            <a:r>
              <a:rPr lang="ru-RU"/>
              <a:t>Локальные – ДА!</a:t>
            </a:r>
            <a:endParaRPr/>
          </a:p>
          <a:p>
            <a:pPr>
              <a:defRPr/>
            </a:pPr>
            <a:r>
              <a:rPr lang="ru-RU"/>
              <a:t>Глобальные?</a:t>
            </a:r>
            <a:endParaRPr/>
          </a:p>
          <a:p>
            <a:pPr>
              <a:defRPr/>
            </a:pPr>
            <a:endParaRPr lang="ru-RU"/>
          </a:p>
          <a:p>
            <a:pPr>
              <a:defRPr/>
            </a:pPr>
            <a:r>
              <a:rPr lang="ru-RU"/>
              <a:t>Основное понятие – свертка (но не всегда!!!).</a:t>
            </a:r>
            <a:endParaRPr/>
          </a:p>
          <a:p>
            <a:pPr>
              <a:defRPr/>
            </a:pPr>
            <a:r>
              <a:rPr lang="ru-RU"/>
              <a:t>Например, упорядочивающие фильтры – не </a:t>
            </a:r>
            <a:r>
              <a:rPr lang="ru-RU"/>
              <a:t>сверточные</a:t>
            </a:r>
            <a:r>
              <a:rPr lang="ru-RU"/>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Методы удаления шума</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10000"/>
          </a:bodyPr>
          <a:lstStyle/>
          <a:p>
            <a:pPr>
              <a:defRPr/>
            </a:pPr>
            <a:r>
              <a:rPr lang="ru-RU"/>
              <a:t>Сглаживающие фильтры</a:t>
            </a:r>
            <a:endParaRPr/>
          </a:p>
          <a:p>
            <a:pPr>
              <a:defRPr/>
            </a:pPr>
            <a:r>
              <a:rPr lang="ru-RU"/>
              <a:t>Фильтры Винера</a:t>
            </a:r>
            <a:endParaRPr/>
          </a:p>
          <a:p>
            <a:pPr>
              <a:defRPr/>
            </a:pPr>
            <a:r>
              <a:rPr lang="ru-RU"/>
              <a:t>Медианные фильтры</a:t>
            </a:r>
            <a:endParaRPr/>
          </a:p>
          <a:p>
            <a:pPr>
              <a:defRPr/>
            </a:pPr>
            <a:r>
              <a:rPr lang="ru-RU"/>
              <a:t>Билатериальный</a:t>
            </a:r>
            <a:r>
              <a:rPr lang="ru-RU"/>
              <a:t> фильтр</a:t>
            </a:r>
            <a:endParaRPr/>
          </a:p>
          <a:p>
            <a:pPr>
              <a:defRPr/>
            </a:pPr>
            <a:r>
              <a:rPr lang="ru-RU"/>
              <a:t>Фильтр, управляющий величиной коррекции</a:t>
            </a:r>
            <a:endParaRPr/>
          </a:p>
          <a:p>
            <a:pPr>
              <a:defRPr/>
            </a:pPr>
            <a:r>
              <a:rPr lang="ru-RU"/>
              <a:t>Фильтрация спектра (</a:t>
            </a:r>
            <a:r>
              <a:rPr lang="ru-RU"/>
              <a:t>фурье</a:t>
            </a:r>
            <a:r>
              <a:rPr lang="ru-RU"/>
              <a:t>)</a:t>
            </a:r>
            <a:endParaRPr/>
          </a:p>
          <a:p>
            <a:pPr>
              <a:defRPr/>
            </a:pPr>
            <a:r>
              <a:rPr lang="ru-RU"/>
              <a:t>Фильтры, выделяющие доминантное направление (</a:t>
            </a:r>
            <a:r>
              <a:rPr lang="ru-RU"/>
              <a:t>напимер</a:t>
            </a:r>
            <a:r>
              <a:rPr lang="ru-RU"/>
              <a:t>, фильтрация в направлении перпендикулярном градиенту)</a:t>
            </a:r>
            <a:endParaRPr/>
          </a:p>
          <a:p>
            <a:pPr>
              <a:defRPr/>
            </a:pPr>
            <a:r>
              <a:rPr lang="ru-RU"/>
              <a:t>Математическая морфология</a:t>
            </a:r>
            <a:endParaRPr lang="ru-RU"/>
          </a:p>
          <a:p>
            <a:pPr>
              <a:defRPr/>
            </a:pPr>
            <a:endParaRPr lang="ru-RU"/>
          </a:p>
          <a:p>
            <a:pPr>
              <a:defRPr/>
            </a:pPr>
            <a:r>
              <a:rPr lang="ru-RU"/>
              <a:t>Классификация: линейные и нелинейные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Сглаживающие фильтры</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Арифметическое среднее</a:t>
            </a:r>
            <a:endParaRPr/>
          </a:p>
          <a:p>
            <a:pPr>
              <a:defRPr/>
            </a:pPr>
            <a:r>
              <a:rPr lang="ru-RU"/>
              <a:t>Геометрическое среднее</a:t>
            </a:r>
            <a:endParaRPr lang="en-US"/>
          </a:p>
          <a:p>
            <a:pPr lvl="1">
              <a:defRPr/>
            </a:pPr>
            <a:r>
              <a:rPr lang="en-US"/>
              <a:t>Меньше</a:t>
            </a:r>
            <a:r>
              <a:rPr lang="en-US"/>
              <a:t> </a:t>
            </a:r>
            <a:r>
              <a:rPr lang="en-US"/>
              <a:t>теряет</a:t>
            </a:r>
            <a:r>
              <a:rPr lang="en-US"/>
              <a:t> </a:t>
            </a:r>
            <a:r>
              <a:rPr lang="en-US"/>
              <a:t>деталей</a:t>
            </a:r>
            <a:r>
              <a:rPr lang="en-US"/>
              <a:t> </a:t>
            </a:r>
            <a:r>
              <a:rPr lang="en-US"/>
              <a:t>изображения</a:t>
            </a:r>
            <a:endParaRPr lang="en-US"/>
          </a:p>
          <a:p>
            <a:pPr>
              <a:defRPr/>
            </a:pPr>
            <a:r>
              <a:rPr lang="en-US"/>
              <a:t>Гармоническое</a:t>
            </a:r>
            <a:r>
              <a:rPr lang="en-US"/>
              <a:t> </a:t>
            </a:r>
            <a:r>
              <a:rPr lang="en-US"/>
              <a:t>среднее</a:t>
            </a:r>
            <a:endParaRPr lang="en-US"/>
          </a:p>
          <a:p>
            <a:pPr lvl="1">
              <a:defRPr/>
            </a:pPr>
            <a:r>
              <a:rPr lang="en-US"/>
              <a:t>Гауссов</a:t>
            </a:r>
            <a:r>
              <a:rPr lang="en-US"/>
              <a:t> и “</a:t>
            </a:r>
            <a:r>
              <a:rPr lang="en-US"/>
              <a:t>белый</a:t>
            </a:r>
            <a:r>
              <a:rPr lang="en-US"/>
              <a:t>” </a:t>
            </a:r>
            <a:r>
              <a:rPr lang="en-US"/>
              <a:t>шум</a:t>
            </a:r>
            <a:r>
              <a:rPr lang="en-US"/>
              <a:t> +</a:t>
            </a:r>
            <a:endParaRPr/>
          </a:p>
          <a:p>
            <a:pPr lvl="1">
              <a:defRPr/>
            </a:pPr>
            <a:r>
              <a:rPr lang="en-US"/>
              <a:t>“</a:t>
            </a:r>
            <a:r>
              <a:rPr lang="en-US"/>
              <a:t>Черный</a:t>
            </a:r>
            <a:r>
              <a:rPr lang="en-US"/>
              <a:t>” </a:t>
            </a:r>
            <a:r>
              <a:rPr lang="en-US"/>
              <a:t>шум</a:t>
            </a:r>
            <a:r>
              <a:rPr lang="en-US"/>
              <a:t> –</a:t>
            </a:r>
            <a:endParaRPr/>
          </a:p>
          <a:p>
            <a:pPr>
              <a:defRPr/>
            </a:pPr>
            <a:r>
              <a:rPr lang="en-US"/>
              <a:t>Контргармоническое</a:t>
            </a:r>
            <a:r>
              <a:rPr lang="en-US"/>
              <a:t> </a:t>
            </a:r>
            <a:r>
              <a:rPr lang="en-US"/>
              <a:t>среднее</a:t>
            </a:r>
            <a:endParaRPr lang="en-US"/>
          </a:p>
          <a:p>
            <a:pPr lvl="1">
              <a:defRPr/>
            </a:pPr>
            <a:r>
              <a:rPr lang="ru-RU"/>
              <a:t>Q&lt;0 – </a:t>
            </a:r>
            <a:r>
              <a:rPr lang="en-US"/>
              <a:t>удаление</a:t>
            </a:r>
            <a:r>
              <a:rPr lang="en-US"/>
              <a:t> “</a:t>
            </a:r>
            <a:r>
              <a:rPr lang="en-US"/>
              <a:t>белого</a:t>
            </a:r>
            <a:r>
              <a:rPr lang="en-US"/>
              <a:t>” </a:t>
            </a:r>
            <a:r>
              <a:rPr lang="en-US"/>
              <a:t>шума</a:t>
            </a:r>
            <a:endParaRPr lang="en-US"/>
          </a:p>
          <a:p>
            <a:pPr lvl="1">
              <a:defRPr/>
            </a:pPr>
            <a:r>
              <a:rPr lang="ru-RU"/>
              <a:t>Q&gt;0 – </a:t>
            </a:r>
            <a:r>
              <a:rPr lang="en-US"/>
              <a:t>удаление</a:t>
            </a:r>
            <a:r>
              <a:rPr lang="en-US"/>
              <a:t> “</a:t>
            </a:r>
            <a:r>
              <a:rPr lang="en-US"/>
              <a:t>черного</a:t>
            </a:r>
            <a:r>
              <a:rPr lang="en-US"/>
              <a:t>” </a:t>
            </a:r>
            <a:r>
              <a:rPr lang="en-US"/>
              <a:t>шума</a:t>
            </a:r>
            <a:endParaRPr lang="ru-RU"/>
          </a:p>
        </p:txBody>
      </p:sp>
      <p:pic>
        <p:nvPicPr>
          <p:cNvPr id="88067" name="Picture 3"/>
          <p:cNvPicPr>
            <a:picLocks noChangeAspect="1" noChangeArrowheads="1"/>
          </p:cNvPicPr>
          <p:nvPr/>
        </p:nvPicPr>
        <p:blipFill>
          <a:blip r:embed="rId2"/>
          <a:stretch/>
        </p:blipFill>
        <p:spPr bwMode="auto">
          <a:xfrm>
            <a:off x="4860032" y="1052736"/>
            <a:ext cx="2647949" cy="790575"/>
          </a:xfrm>
          <a:prstGeom prst="rect">
            <a:avLst/>
          </a:prstGeom>
          <a:noFill/>
          <a:ln w="9525">
            <a:noFill/>
            <a:miter lim="800000"/>
            <a:headEnd/>
            <a:tailEnd/>
          </a:ln>
        </p:spPr>
      </p:pic>
      <p:pic>
        <p:nvPicPr>
          <p:cNvPr id="88069" name="Picture 5"/>
          <p:cNvPicPr>
            <a:picLocks noChangeAspect="1" noChangeArrowheads="1"/>
          </p:cNvPicPr>
          <p:nvPr/>
        </p:nvPicPr>
        <p:blipFill>
          <a:blip r:embed="rId3"/>
          <a:stretch/>
        </p:blipFill>
        <p:spPr bwMode="auto">
          <a:xfrm>
            <a:off x="6444208" y="1628800"/>
            <a:ext cx="2889870" cy="935405"/>
          </a:xfrm>
          <a:prstGeom prst="rect">
            <a:avLst/>
          </a:prstGeom>
          <a:noFill/>
          <a:ln w="9525">
            <a:noFill/>
            <a:miter lim="800000"/>
            <a:headEnd/>
            <a:tailEnd/>
          </a:ln>
        </p:spPr>
      </p:pic>
      <p:pic>
        <p:nvPicPr>
          <p:cNvPr id="88070" name="Picture 6"/>
          <p:cNvPicPr>
            <a:picLocks noChangeAspect="1" noChangeArrowheads="1"/>
          </p:cNvPicPr>
          <p:nvPr/>
        </p:nvPicPr>
        <p:blipFill>
          <a:blip r:embed="rId4"/>
          <a:stretch/>
        </p:blipFill>
        <p:spPr bwMode="auto">
          <a:xfrm>
            <a:off x="5148064" y="2636912"/>
            <a:ext cx="2933699" cy="942975"/>
          </a:xfrm>
          <a:prstGeom prst="rect">
            <a:avLst/>
          </a:prstGeom>
          <a:noFill/>
          <a:ln w="9525">
            <a:noFill/>
            <a:miter lim="800000"/>
            <a:headEnd/>
            <a:tailEnd/>
          </a:ln>
        </p:spPr>
      </p:pic>
      <p:pic>
        <p:nvPicPr>
          <p:cNvPr id="88071" name="Picture 7"/>
          <p:cNvPicPr>
            <a:picLocks noChangeAspect="1" noChangeArrowheads="1"/>
          </p:cNvPicPr>
          <p:nvPr/>
        </p:nvPicPr>
        <p:blipFill>
          <a:blip r:embed="rId5"/>
          <a:stretch/>
        </p:blipFill>
        <p:spPr bwMode="auto">
          <a:xfrm>
            <a:off x="5652120" y="3645024"/>
            <a:ext cx="2667000" cy="1381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Адаптивная</a:t>
            </a:r>
            <a:r>
              <a:rPr lang="en-US"/>
              <a:t> </a:t>
            </a:r>
            <a:r>
              <a:rPr lang="en-US"/>
              <a:t>фильтрация</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В </a:t>
            </a:r>
            <a:r>
              <a:rPr lang="en-US"/>
              <a:t>фильтрации</a:t>
            </a:r>
            <a:r>
              <a:rPr lang="en-US"/>
              <a:t> </a:t>
            </a:r>
            <a:r>
              <a:rPr lang="en-US"/>
              <a:t>не</a:t>
            </a:r>
            <a:r>
              <a:rPr lang="en-US"/>
              <a:t> </a:t>
            </a:r>
            <a:r>
              <a:rPr lang="en-US"/>
              <a:t>участвуют</a:t>
            </a:r>
            <a:r>
              <a:rPr lang="en-US"/>
              <a:t> </a:t>
            </a:r>
            <a:r>
              <a:rPr lang="en-US"/>
              <a:t>пиксели</a:t>
            </a:r>
            <a:r>
              <a:rPr lang="en-US"/>
              <a:t>, </a:t>
            </a:r>
            <a:r>
              <a:rPr lang="en-US"/>
              <a:t>значение</a:t>
            </a:r>
            <a:r>
              <a:rPr lang="en-US"/>
              <a:t> </a:t>
            </a:r>
            <a:r>
              <a:rPr lang="en-US"/>
              <a:t>которых</a:t>
            </a:r>
            <a:r>
              <a:rPr lang="en-US"/>
              <a:t> </a:t>
            </a:r>
            <a:r>
              <a:rPr lang="en-US"/>
              <a:t>слишком</a:t>
            </a:r>
            <a:r>
              <a:rPr lang="en-US"/>
              <a:t> </a:t>
            </a:r>
            <a:r>
              <a:rPr lang="en-US"/>
              <a:t>отличается</a:t>
            </a:r>
            <a:r>
              <a:rPr lang="en-US"/>
              <a:t> </a:t>
            </a:r>
            <a:r>
              <a:rPr lang="en-US"/>
              <a:t>от</a:t>
            </a:r>
            <a:r>
              <a:rPr lang="en-US"/>
              <a:t> </a:t>
            </a:r>
            <a:r>
              <a:rPr lang="en-US"/>
              <a:t>значения</a:t>
            </a:r>
            <a:r>
              <a:rPr lang="en-US"/>
              <a:t> </a:t>
            </a:r>
            <a:r>
              <a:rPr lang="en-US"/>
              <a:t>центрального</a:t>
            </a:r>
            <a:r>
              <a:rPr lang="en-US"/>
              <a:t> </a:t>
            </a:r>
            <a:r>
              <a:rPr lang="en-US"/>
              <a:t>рассматриваемого</a:t>
            </a:r>
            <a:r>
              <a:rPr lang="en-US"/>
              <a:t> </a:t>
            </a:r>
            <a:r>
              <a:rPr lang="en-US"/>
              <a:t>пикселя</a:t>
            </a:r>
            <a:r>
              <a:rPr lang="en-US"/>
              <a:t>.</a:t>
            </a:r>
            <a:endParaRPr/>
          </a:p>
          <a:p>
            <a:pPr>
              <a:defRPr/>
            </a:pPr>
            <a:r>
              <a:rPr lang="ru-RU"/>
              <a:t>И</a:t>
            </a:r>
            <a:r>
              <a:rPr lang="en-US"/>
              <a:t>ли</a:t>
            </a:r>
            <a:r>
              <a:rPr lang="en-US"/>
              <a:t> </a:t>
            </a:r>
            <a:r>
              <a:rPr lang="en-US"/>
              <a:t>участвуют</a:t>
            </a:r>
            <a:r>
              <a:rPr lang="en-US"/>
              <a:t>, </a:t>
            </a:r>
            <a:r>
              <a:rPr lang="en-US"/>
              <a:t>но</a:t>
            </a:r>
            <a:r>
              <a:rPr lang="en-US"/>
              <a:t> </a:t>
            </a:r>
            <a:r>
              <a:rPr lang="en-US"/>
              <a:t>со</a:t>
            </a:r>
            <a:r>
              <a:rPr lang="en-US"/>
              <a:t> </a:t>
            </a:r>
            <a:r>
              <a:rPr lang="en-US"/>
              <a:t>специально</a:t>
            </a:r>
            <a:r>
              <a:rPr lang="en-US"/>
              <a:t> </a:t>
            </a:r>
            <a:r>
              <a:rPr lang="en-US"/>
              <a:t>подсчитанными</a:t>
            </a:r>
            <a:r>
              <a:rPr lang="en-US"/>
              <a:t> </a:t>
            </a:r>
            <a:r>
              <a:rPr lang="en-US"/>
              <a:t>весами</a:t>
            </a:r>
            <a:r>
              <a:rPr lang="en-US"/>
              <a:t>.</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Магнито-резонансная</a:t>
            </a:r>
            <a:r>
              <a:rPr lang="ru-RU"/>
              <a:t> томография</a:t>
            </a:r>
            <a:endParaRPr/>
          </a:p>
        </p:txBody>
      </p:sp>
      <p:sp>
        <p:nvSpPr>
          <p:cNvPr id="3" name="Текст 2"/>
          <p:cNvSpPr>
            <a:spLocks noGrp="1"/>
          </p:cNvSpPr>
          <p:nvPr>
            <p:ph type="body" idx="2"/>
          </p:nvPr>
        </p:nvSpPr>
        <p:spPr bwMode="auto"/>
        <p:txBody>
          <a:bodyPr/>
          <a:lstStyle/>
          <a:p>
            <a:pPr>
              <a:defRPr/>
            </a:pPr>
            <a:endParaRPr lang="ru-RU"/>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8" name="Содержимое 7" descr="mrt.jpg"/>
          <p:cNvPicPr>
            <a:picLocks noChangeAspect="1" noGrp="1"/>
          </p:cNvPicPr>
          <p:nvPr>
            <p:ph sz="quarter" idx="1"/>
          </p:nvPr>
        </p:nvPicPr>
        <p:blipFill>
          <a:blip r:embed="rId2"/>
          <a:stretch/>
        </p:blipFill>
        <p:spPr bwMode="auto">
          <a:xfrm>
            <a:off x="6443700" y="4293096"/>
            <a:ext cx="2700300" cy="1800200"/>
          </a:xfrm>
          <a:prstGeom prst="rect">
            <a:avLst/>
          </a:prstGeom>
        </p:spPr>
      </p:pic>
      <p:pic>
        <p:nvPicPr>
          <p:cNvPr id="9" name="Рисунок 8" descr="Без названия (2).jpg"/>
          <p:cNvPicPr>
            <a:picLocks noChangeAspect="1"/>
          </p:cNvPicPr>
          <p:nvPr/>
        </p:nvPicPr>
        <p:blipFill>
          <a:blip r:embed="rId3"/>
          <a:stretch/>
        </p:blipFill>
        <p:spPr bwMode="auto">
          <a:xfrm>
            <a:off x="6372200" y="1844824"/>
            <a:ext cx="2638425" cy="1733550"/>
          </a:xfrm>
          <a:prstGeom prst="rect">
            <a:avLst/>
          </a:prstGeom>
        </p:spPr>
      </p:pic>
      <p:sp>
        <p:nvSpPr>
          <p:cNvPr id="11" name="Содержимое 7"/>
          <p:cNvSpPr txBox="1"/>
          <p:nvPr/>
        </p:nvSpPr>
        <p:spPr bwMode="auto">
          <a:xfrm>
            <a:off x="304800" y="304800"/>
            <a:ext cx="5715000" cy="5715000"/>
          </a:xfrm>
          <a:prstGeom prst="rect">
            <a:avLst/>
          </a:prstGeom>
        </p:spPr>
        <p:txBody>
          <a:bodyPr vert="horz">
            <a:normAutofit lnSpcReduction="10000"/>
          </a:bodyPr>
          <a:lstStyle/>
          <a:p>
            <a:pPr>
              <a:buFont typeface="Arial"/>
              <a:buChar char="•"/>
              <a:defRPr/>
            </a:pPr>
            <a:r>
              <a:rPr lang="ru-RU" sz="1200"/>
              <a:t>Машина МРТ излучает радиочастотный (РЧ) импульс на резонансной частоте атомов водорода молекул воды. </a:t>
            </a:r>
            <a:endParaRPr lang="en-US" sz="1200"/>
          </a:p>
          <a:p>
            <a:pPr>
              <a:buFont typeface="Arial"/>
              <a:buChar char="•"/>
              <a:defRPr/>
            </a:pPr>
            <a:r>
              <a:rPr lang="ru-RU" sz="1200"/>
              <a:t>Радиочастотные антенны ( "</a:t>
            </a:r>
            <a:r>
              <a:rPr lang="ru-RU" sz="1200"/>
              <a:t>РЧ-катушки</a:t>
            </a:r>
            <a:r>
              <a:rPr lang="ru-RU" sz="1200"/>
              <a:t>") отправляют импульс в области тела, подлежащие рассмотрению. </a:t>
            </a:r>
            <a:endParaRPr lang="en-US" sz="1200"/>
          </a:p>
          <a:p>
            <a:pPr>
              <a:buFont typeface="Arial"/>
              <a:buChar char="•"/>
              <a:defRPr/>
            </a:pPr>
            <a:r>
              <a:rPr lang="ru-RU" sz="1200"/>
              <a:t>РЧ-импульс</a:t>
            </a:r>
            <a:r>
              <a:rPr lang="ru-RU" sz="1200"/>
              <a:t> поглощается протонами, в результате чего их направление изменяется относительно основного магнитного поля. </a:t>
            </a:r>
            <a:endParaRPr lang="en-US" sz="1200"/>
          </a:p>
          <a:p>
            <a:pPr>
              <a:buFont typeface="Arial"/>
              <a:buChar char="•"/>
              <a:defRPr/>
            </a:pPr>
            <a:r>
              <a:rPr lang="ru-RU" sz="1200"/>
              <a:t>Когда радиочастотный импульс выключается, протоны "расслабляются" и обратно выравниваются первичным магнитом и излучают радиоволны в этом процессе. </a:t>
            </a:r>
            <a:endParaRPr lang="en-US" sz="1200"/>
          </a:p>
          <a:p>
            <a:pPr>
              <a:buFont typeface="Arial"/>
              <a:buChar char="•"/>
              <a:defRPr/>
            </a:pPr>
            <a:r>
              <a:rPr lang="ru-RU" sz="1200"/>
              <a:t>Это радиоизлучение от водородных атомов на воде обнаруживается и реконструируется в изображение. </a:t>
            </a:r>
            <a:endParaRPr lang="en-US" sz="1200"/>
          </a:p>
          <a:p>
            <a:pPr>
              <a:buFont typeface="Arial"/>
              <a:buChar char="•"/>
              <a:defRPr/>
            </a:pPr>
            <a:r>
              <a:rPr lang="ru-RU" sz="1200"/>
              <a:t>Резонансная частота вращающегося магнитного диполя, называется частотой </a:t>
            </a:r>
            <a:r>
              <a:rPr lang="ru-RU" sz="1200"/>
              <a:t>Лармора</a:t>
            </a:r>
            <a:r>
              <a:rPr lang="ru-RU" sz="1200"/>
              <a:t> и определяется силой основного магнитного поля и химической среды ядер, представляющих интерес. </a:t>
            </a:r>
            <a:endParaRPr lang="en-US" sz="1200"/>
          </a:p>
          <a:p>
            <a:pPr>
              <a:buFont typeface="Arial"/>
              <a:buChar char="•"/>
              <a:defRPr/>
            </a:pPr>
            <a:r>
              <a:rPr lang="ru-RU" sz="1200"/>
              <a:t>МРТ использует три вида электромагнитных полей: </a:t>
            </a:r>
            <a:endParaRPr lang="en-US" sz="1200"/>
          </a:p>
          <a:p>
            <a:pPr lvl="1">
              <a:buFont typeface="Arial"/>
              <a:buChar char="•"/>
              <a:defRPr/>
            </a:pPr>
            <a:r>
              <a:rPr lang="ru-RU" sz="1200"/>
              <a:t>очень сильные (как правило , от 1,5 до 3 </a:t>
            </a:r>
            <a:r>
              <a:rPr lang="ru-RU" sz="1200" u="sng">
                <a:hlinkClick r:id="rId4" tooltip="Тесла (единица измерения)"/>
              </a:rPr>
              <a:t>тесла</a:t>
            </a:r>
            <a:r>
              <a:rPr lang="ru-RU" sz="1200"/>
              <a:t>) статические магнитные поля для поляризации ядер водорода (первичное поле); </a:t>
            </a:r>
            <a:endParaRPr lang="en-US" sz="1200"/>
          </a:p>
          <a:p>
            <a:pPr lvl="1">
              <a:buFont typeface="Arial"/>
              <a:buChar char="•"/>
              <a:defRPr/>
            </a:pPr>
            <a:r>
              <a:rPr lang="ru-RU" sz="1200"/>
              <a:t>градиентные поля , которые могут изменяться в пространстве и времени (порядка 1 кГц) для пространственного кодирования, часто называют просто градиенты;</a:t>
            </a:r>
            <a:endParaRPr lang="en-US" sz="1200"/>
          </a:p>
          <a:p>
            <a:pPr lvl="1">
              <a:buFont typeface="Arial"/>
              <a:buChar char="•"/>
              <a:defRPr/>
            </a:pPr>
            <a:r>
              <a:rPr lang="ru-RU" sz="1200"/>
              <a:t>пространственно однородное радиочастотное поле для манипуляций с ядрами водорода для получения измеримых сигналов, собранных через РЧ антенны .</a:t>
            </a:r>
            <a:endParaRPr/>
          </a:p>
          <a:p>
            <a:pPr>
              <a:buFont typeface="Arial"/>
              <a:buChar char="•"/>
              <a:defRPr/>
            </a:pPr>
            <a:r>
              <a:rPr lang="ru-RU" sz="1200"/>
              <a:t>МРТ традиционно создает двухмерное изображение тонкого "среза" тела и поэтому считается </a:t>
            </a:r>
            <a:r>
              <a:rPr lang="ru-RU" sz="1200"/>
              <a:t>томографическим</a:t>
            </a:r>
            <a:r>
              <a:rPr lang="ru-RU" sz="1200"/>
              <a:t> методом визуализации. </a:t>
            </a:r>
            <a:endParaRPr/>
          </a:p>
          <a:p>
            <a:pPr>
              <a:buFont typeface="Arial"/>
              <a:buChar char="•"/>
              <a:defRPr/>
            </a:pPr>
            <a:endParaRPr lang="ru-RU" sz="1200"/>
          </a:p>
          <a:p>
            <a:pPr>
              <a:buFont typeface="Arial"/>
              <a:buChar char="•"/>
              <a:defRPr/>
            </a:pPr>
            <a:r>
              <a:rPr lang="ru-RU" sz="1200"/>
              <a:t>Современные МРТ инструменты способны производить изображения в виде 3D-блоков, которые можно считать обобщением одного среза. </a:t>
            </a:r>
            <a:endParaRPr/>
          </a:p>
          <a:p>
            <a:pPr>
              <a:buFont typeface="Arial"/>
              <a:buChar char="•"/>
              <a:defRPr/>
            </a:pPr>
            <a:r>
              <a:rPr lang="ru-RU" sz="1200"/>
              <a:t>МРТ не использует ионизирующее излучение и, следовательно, не представляет опасности для здоровья.</a:t>
            </a:r>
            <a:r>
              <a:rPr lang="en-US" sz="1200"/>
              <a:t> ( </a:t>
            </a:r>
            <a:r>
              <a:rPr lang="ru-RU" sz="1200"/>
              <a:t>в отличие от рентгена и КТ</a:t>
            </a:r>
            <a:r>
              <a:rPr lang="en-US" sz="1200"/>
              <a:t>)</a:t>
            </a:r>
            <a:r>
              <a:rPr lang="ru-RU" sz="1200"/>
              <a:t> </a:t>
            </a:r>
            <a:endParaRPr/>
          </a:p>
          <a:p>
            <a:pPr>
              <a:buFont typeface="Arial"/>
              <a:buChar char="•"/>
              <a:defRPr/>
            </a:pPr>
            <a:r>
              <a:rPr lang="ru-RU" sz="1200"/>
              <a:t>Опасность: нагревание и </a:t>
            </a:r>
            <a:r>
              <a:rPr lang="ru-RU" sz="1200"/>
              <a:t>кардио-приборы</a:t>
            </a:r>
            <a:r>
              <a:rPr lang="ru-RU" sz="1200"/>
              <a:t>.</a:t>
            </a:r>
            <a:endParaRPr/>
          </a:p>
          <a:p>
            <a:pPr>
              <a:buFont typeface="Arial"/>
              <a:buChar char="•"/>
              <a:defRPr/>
            </a:pPr>
            <a:r>
              <a:rPr lang="ru-RU" sz="1200" b="1"/>
              <a:t>Отличная контрастность мягких тканей.</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Метод</a:t>
            </a:r>
            <a:r>
              <a:rPr lang="en-US"/>
              <a:t> </a:t>
            </a:r>
            <a:r>
              <a:rPr lang="en-US"/>
              <a:t>Гаусса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Сепарабелен</a:t>
            </a:r>
            <a:endParaRPr lang="en-US"/>
          </a:p>
          <a:p>
            <a:pPr>
              <a:defRPr/>
            </a:pPr>
            <a:r>
              <a:rPr lang="en-US"/>
              <a:t>Фильтр</a:t>
            </a:r>
            <a:r>
              <a:rPr lang="en-US"/>
              <a:t> </a:t>
            </a:r>
            <a:r>
              <a:rPr lang="en-US"/>
              <a:t>низких</a:t>
            </a:r>
            <a:r>
              <a:rPr lang="en-US"/>
              <a:t> </a:t>
            </a:r>
            <a:r>
              <a:rPr lang="en-US"/>
              <a:t>частот</a:t>
            </a:r>
            <a:endParaRPr lang="en-US"/>
          </a:p>
          <a:p>
            <a:pPr>
              <a:defRPr/>
            </a:pPr>
            <a:r>
              <a:rPr lang="en-US"/>
              <a:t>Подходит</a:t>
            </a:r>
            <a:r>
              <a:rPr lang="en-US"/>
              <a:t> </a:t>
            </a:r>
            <a:r>
              <a:rPr lang="en-US"/>
              <a:t>для</a:t>
            </a:r>
            <a:r>
              <a:rPr lang="en-US"/>
              <a:t> </a:t>
            </a:r>
            <a:r>
              <a:rPr lang="en-US"/>
              <a:t>удаления</a:t>
            </a:r>
            <a:r>
              <a:rPr lang="en-US"/>
              <a:t> </a:t>
            </a:r>
            <a:r>
              <a:rPr lang="en-US"/>
              <a:t>постояного</a:t>
            </a:r>
            <a:r>
              <a:rPr lang="en-US"/>
              <a:t> и </a:t>
            </a:r>
            <a:r>
              <a:rPr lang="en-US"/>
              <a:t>гауссовского</a:t>
            </a:r>
            <a:r>
              <a:rPr lang="en-US"/>
              <a:t> </a:t>
            </a:r>
            <a:r>
              <a:rPr lang="en-US"/>
              <a:t>шума</a:t>
            </a:r>
            <a:endParaRPr lang="ru-RU"/>
          </a:p>
          <a:p>
            <a:pPr>
              <a:defRPr/>
            </a:pPr>
            <a:r>
              <a:rPr lang="ru-RU"/>
              <a:t>Удаляет границы на изображении</a:t>
            </a:r>
            <a:endParaRPr/>
          </a:p>
          <a:p>
            <a:pPr>
              <a:defRPr/>
            </a:pPr>
            <a:r>
              <a:rPr lang="ru-RU"/>
              <a:t>Как выбрать сигма? Зависит от задачи и что Вы знаете о ней</a:t>
            </a:r>
            <a:endParaRPr/>
          </a:p>
          <a:p>
            <a:pPr lvl="1">
              <a:defRPr/>
            </a:pPr>
            <a:r>
              <a:rPr lang="ru-RU"/>
              <a:t>Например,,2% от размера диагонали изображения</a:t>
            </a:r>
            <a:endParaRPr/>
          </a:p>
          <a:p>
            <a:pPr>
              <a:defRPr/>
            </a:pPr>
            <a:r>
              <a:rPr lang="ru-RU"/>
              <a:t>Важно лишь взаимное расположение пикселей</a:t>
            </a:r>
            <a:endParaRPr/>
          </a:p>
        </p:txBody>
      </p:sp>
      <p:pic>
        <p:nvPicPr>
          <p:cNvPr id="91138" name="Picture 2"/>
          <p:cNvPicPr>
            <a:picLocks noChangeAspect="1" noChangeArrowheads="1"/>
          </p:cNvPicPr>
          <p:nvPr/>
        </p:nvPicPr>
        <p:blipFill>
          <a:blip r:embed="rId2"/>
          <a:stretch/>
        </p:blipFill>
        <p:spPr bwMode="auto">
          <a:xfrm>
            <a:off x="5004048" y="1196752"/>
            <a:ext cx="3455690" cy="1042086"/>
          </a:xfrm>
          <a:prstGeom prst="rect">
            <a:avLst/>
          </a:prstGeom>
          <a:noFill/>
          <a:ln w="9525">
            <a:noFill/>
            <a:miter lim="800000"/>
            <a:headEnd/>
            <a:tailEnd/>
          </a:ln>
        </p:spPr>
      </p:pic>
      <p:pic>
        <p:nvPicPr>
          <p:cNvPr id="91139" name="Picture 3"/>
          <p:cNvPicPr>
            <a:picLocks noChangeAspect="1" noChangeArrowheads="1"/>
          </p:cNvPicPr>
          <p:nvPr/>
        </p:nvPicPr>
        <p:blipFill>
          <a:blip r:embed="rId3"/>
          <a:stretch/>
        </p:blipFill>
        <p:spPr bwMode="auto">
          <a:xfrm>
            <a:off x="1043608" y="5517232"/>
            <a:ext cx="2257425" cy="561975"/>
          </a:xfrm>
          <a:prstGeom prst="rect">
            <a:avLst/>
          </a:prstGeom>
          <a:noFill/>
          <a:ln w="9525">
            <a:noFill/>
            <a:miter lim="800000"/>
            <a:headEnd/>
            <a:tailEnd/>
          </a:ln>
        </p:spPr>
      </p:pic>
      <p:pic>
        <p:nvPicPr>
          <p:cNvPr id="91140" name="Picture 4"/>
          <p:cNvPicPr>
            <a:picLocks noChangeAspect="1" noChangeArrowheads="1"/>
          </p:cNvPicPr>
          <p:nvPr/>
        </p:nvPicPr>
        <p:blipFill>
          <a:blip r:embed="rId4"/>
          <a:stretch/>
        </p:blipFill>
        <p:spPr bwMode="auto">
          <a:xfrm>
            <a:off x="3995936" y="5517232"/>
            <a:ext cx="2228850" cy="5238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Билатериальный</a:t>
            </a:r>
            <a:r>
              <a:rPr lang="ru-RU"/>
              <a:t> фильтр (</a:t>
            </a:r>
            <a:r>
              <a:rPr lang="ru-RU"/>
              <a:t>адапт</a:t>
            </a:r>
            <a:r>
              <a:rPr lang="ru-RU"/>
              <a:t>)</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lnSpcReduction="10000"/>
          </a:bodyPr>
          <a:lstStyle/>
          <a:p>
            <a:pPr>
              <a:defRPr/>
            </a:pPr>
            <a:r>
              <a:rPr lang="ru-RU"/>
              <a:t>Не всегда лучший</a:t>
            </a:r>
            <a:endParaRPr/>
          </a:p>
          <a:p>
            <a:pPr>
              <a:defRPr/>
            </a:pPr>
            <a:r>
              <a:rPr lang="ru-RU"/>
              <a:t>Часто очень хорош</a:t>
            </a:r>
            <a:endParaRPr/>
          </a:p>
          <a:p>
            <a:pPr>
              <a:defRPr/>
            </a:pPr>
            <a:endParaRPr lang="ru-RU"/>
          </a:p>
          <a:p>
            <a:pPr>
              <a:defRPr/>
            </a:pPr>
            <a:endParaRPr lang="ru-RU"/>
          </a:p>
          <a:p>
            <a:pPr>
              <a:defRPr/>
            </a:pPr>
            <a:endParaRPr lang="ru-RU"/>
          </a:p>
          <a:p>
            <a:pPr>
              <a:defRPr/>
            </a:pPr>
            <a:endParaRPr lang="ru-RU"/>
          </a:p>
          <a:p>
            <a:pPr>
              <a:defRPr/>
            </a:pPr>
            <a:endParaRPr lang="ru-RU"/>
          </a:p>
          <a:p>
            <a:pPr>
              <a:defRPr/>
            </a:pPr>
            <a:endParaRPr lang="ru-RU"/>
          </a:p>
          <a:p>
            <a:pPr>
              <a:defRPr/>
            </a:pPr>
            <a:r>
              <a:rPr lang="ru-RU"/>
              <a:t>Важно и взаимное расположение пикселей и разница в цветовой компоненте</a:t>
            </a:r>
            <a:endParaRPr/>
          </a:p>
          <a:p>
            <a:pPr>
              <a:defRPr/>
            </a:pPr>
            <a:r>
              <a:rPr lang="ru-RU"/>
              <a:t>Как найти оптимальные параметры?</a:t>
            </a:r>
            <a:endParaRPr/>
          </a:p>
        </p:txBody>
      </p:sp>
      <p:pic>
        <p:nvPicPr>
          <p:cNvPr id="93186" name="Picture 2"/>
          <p:cNvPicPr>
            <a:picLocks noChangeAspect="1" noChangeArrowheads="1"/>
          </p:cNvPicPr>
          <p:nvPr/>
        </p:nvPicPr>
        <p:blipFill>
          <a:blip r:embed="rId2"/>
          <a:stretch/>
        </p:blipFill>
        <p:spPr bwMode="auto">
          <a:xfrm>
            <a:off x="1619672" y="2276872"/>
            <a:ext cx="5689228" cy="1034405"/>
          </a:xfrm>
          <a:prstGeom prst="rect">
            <a:avLst/>
          </a:prstGeom>
          <a:noFill/>
          <a:ln w="9525">
            <a:noFill/>
            <a:miter lim="800000"/>
            <a:headEnd/>
            <a:tailEnd/>
          </a:ln>
        </p:spPr>
      </p:pic>
      <p:pic>
        <p:nvPicPr>
          <p:cNvPr id="93187" name="Picture 3"/>
          <p:cNvPicPr>
            <a:picLocks noChangeAspect="1" noChangeArrowheads="1"/>
          </p:cNvPicPr>
          <p:nvPr/>
        </p:nvPicPr>
        <p:blipFill>
          <a:blip r:embed="rId3"/>
          <a:stretch/>
        </p:blipFill>
        <p:spPr bwMode="auto">
          <a:xfrm>
            <a:off x="1619672" y="3212976"/>
            <a:ext cx="5622962" cy="114032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 нелокальных средних</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4716016" y="2708920"/>
          <a:ext cx="4098484" cy="923602"/>
        </p:xfrm>
        <a:graphic>
          <a:graphicData uri="http://schemas.openxmlformats.org/presentationml/2006/ole">
            <p:oleObj name="oleObj" r:id="rId3" imgW="2705100" imgH="609600" progId="Equation.3">
              <p:embed/>
              <p:pic>
                <p:nvPicPr>
                  <p:cNvPr id="130056" name=""/>
                  <p:cNvPicPr/>
                  <p:nvPr/>
                </p:nvPicPr>
                <p:blipFill>
                  <a:blip r:embed="rId2"/>
                  <a:stretch/>
                </p:blipFill>
                <p:spPr bwMode="auto">
                  <a:xfrm>
                    <a:off x="4716016" y="2708920"/>
                    <a:ext cx="4098484" cy="923602"/>
                  </a:xfrm>
                  <a:prstGeom prst="rect">
                    <a:avLst/>
                  </a:prstGeom>
                </p:spPr>
              </p:pic>
            </p:oleObj>
          </a:graphicData>
        </a:graphic>
      </p:graphicFrame>
      <p:graphicFrame>
        <p:nvGraphicFramePr>
          <p:cNvPr id="0" name=""/>
          <p:cNvGraphicFramePr>
            <a:graphicFrameLocks xmlns:a="http://schemas.openxmlformats.org/drawingml/2006/main" noChangeAspect="1"/>
          </p:cNvGraphicFramePr>
          <p:nvPr>
            <p:extLst>
              <p:ext uri="{D42A27DB-BD31-4B8C-83A1-F6EECF244321}">
                <p14:modId xmlns:p14="http://schemas.microsoft.com/office/powerpoint/2010/main" val="2157879785"/>
              </p:ext>
            </p:extLst>
          </p:nvPr>
        </p:nvGraphicFramePr>
        <p:xfrm>
          <a:off x="5724128" y="1916832"/>
          <a:ext cx="2803525" cy="536575"/>
        </p:xfrm>
        <a:graphic>
          <a:graphicData uri="http://schemas.openxmlformats.org/presentationml/2006/ole">
            <p:oleObj name="oleObj" r:id="rId5" imgW="1852930" imgH="354965" progId="Equation.3">
              <p:embed/>
              <p:pic>
                <p:nvPicPr>
                  <p:cNvPr id="130057" name=""/>
                  <p:cNvPicPr/>
                  <p:nvPr/>
                </p:nvPicPr>
                <p:blipFill>
                  <a:blip r:embed="rId4"/>
                  <a:stretch/>
                </p:blipFill>
                <p:spPr bwMode="auto">
                  <a:xfrm>
                    <a:off x="5724128" y="1916832"/>
                    <a:ext cx="2803525" cy="536575"/>
                  </a:xfrm>
                  <a:prstGeom prst="rect">
                    <a:avLst/>
                  </a:prstGeom>
                </p:spPr>
              </p:pic>
            </p:oleObj>
          </a:graphicData>
        </a:graphic>
      </p:graphicFrame>
      <p:sp>
        <p:nvSpPr>
          <p:cNvPr id="10" name="TextBox 9"/>
          <p:cNvSpPr txBox="1"/>
          <p:nvPr/>
        </p:nvSpPr>
        <p:spPr bwMode="auto">
          <a:xfrm>
            <a:off x="251521" y="1340768"/>
            <a:ext cx="4248472" cy="1200329"/>
          </a:xfrm>
          <a:prstGeom prst="rect">
            <a:avLst/>
          </a:prstGeom>
          <a:noFill/>
        </p:spPr>
        <p:txBody>
          <a:bodyPr wrap="square" rtlCol="0">
            <a:spAutoFit/>
          </a:bodyPr>
          <a:lstStyle/>
          <a:p>
            <a:pPr marL="0" lvl="1">
              <a:defRPr/>
            </a:pPr>
            <a:r>
              <a:rPr lang="en-US"/>
              <a:t>Non-local means (NL-means)</a:t>
            </a:r>
            <a:r>
              <a:rPr lang="ru-RU"/>
              <a:t> – веса зависят от близости целых блоков, а не отдельных пикселей</a:t>
            </a:r>
            <a:endParaRPr/>
          </a:p>
          <a:p>
            <a:pPr>
              <a:defRPr/>
            </a:pPr>
            <a:endParaRPr lang="ru-RU"/>
          </a:p>
        </p:txBody>
      </p:sp>
      <p:sp>
        <p:nvSpPr>
          <p:cNvPr id="12" name="Text Box 16"/>
          <p:cNvSpPr txBox="1">
            <a:spLocks noChangeArrowheads="1"/>
          </p:cNvSpPr>
          <p:nvPr/>
        </p:nvSpPr>
        <p:spPr bwMode="auto">
          <a:xfrm>
            <a:off x="323528" y="2492896"/>
            <a:ext cx="2235200" cy="641350"/>
          </a:xfrm>
          <a:prstGeom prst="rect">
            <a:avLst/>
          </a:prstGeom>
          <a:noFill/>
          <a:ln w="9525">
            <a:noFill/>
            <a:miter lim="800000"/>
            <a:headEnd/>
            <a:tailEnd/>
          </a:ln>
          <a:effectLst/>
        </p:spPr>
        <p:txBody>
          <a:bodyPr wrap="none">
            <a:spAutoFit/>
          </a:bodyPr>
          <a:lstStyle/>
          <a:p>
            <a:pPr>
              <a:defRPr/>
            </a:pPr>
            <a:r>
              <a:rPr lang="el-GR">
                <a:cs typeface="Tahoma"/>
              </a:rPr>
              <a:t>ν</a:t>
            </a:r>
            <a:r>
              <a:rPr lang="en-US">
                <a:cs typeface="Tahoma"/>
              </a:rPr>
              <a:t>(</a:t>
            </a:r>
            <a:r>
              <a:rPr lang="en-US">
                <a:cs typeface="Tahoma"/>
              </a:rPr>
              <a:t>x</a:t>
            </a:r>
            <a:r>
              <a:rPr lang="en-US" baseline="-25000">
                <a:cs typeface="Tahoma"/>
              </a:rPr>
              <a:t>i,j</a:t>
            </a:r>
            <a:r>
              <a:rPr lang="en-US">
                <a:cs typeface="Tahoma"/>
              </a:rPr>
              <a:t>)</a:t>
            </a:r>
            <a:r>
              <a:rPr lang="ru-RU">
                <a:cs typeface="Tahoma"/>
              </a:rPr>
              <a:t> </a:t>
            </a:r>
            <a:r>
              <a:rPr lang="en-US">
                <a:cs typeface="Tahoma"/>
              </a:rPr>
              <a:t>–</a:t>
            </a:r>
            <a:r>
              <a:rPr lang="en-US"/>
              <a:t> </a:t>
            </a:r>
            <a:r>
              <a:rPr lang="ru-RU"/>
              <a:t>блок вокруг</a:t>
            </a:r>
            <a:endParaRPr/>
          </a:p>
          <a:p>
            <a:pPr>
              <a:defRPr/>
            </a:pPr>
            <a:r>
              <a:rPr lang="ru-RU"/>
              <a:t>           пикселя </a:t>
            </a:r>
            <a:r>
              <a:rPr lang="en-US"/>
              <a:t>x</a:t>
            </a:r>
            <a:r>
              <a:rPr lang="en-US" baseline="-25000"/>
              <a:t>i,j</a:t>
            </a:r>
            <a:endParaRPr lang="ru-RU" baseline="-25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Упорядочивающие</a:t>
            </a:r>
            <a:r>
              <a:rPr lang="en-US"/>
              <a:t> </a:t>
            </a:r>
            <a:r>
              <a:rPr lang="en-US"/>
              <a:t>фильтры</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Медианный</a:t>
            </a:r>
            <a:r>
              <a:rPr lang="en-US"/>
              <a:t> </a:t>
            </a:r>
            <a:r>
              <a:rPr lang="en-US"/>
              <a:t>фильтр</a:t>
            </a:r>
            <a:endParaRPr lang="en-US"/>
          </a:p>
          <a:p>
            <a:pPr lvl="1">
              <a:defRPr/>
            </a:pPr>
            <a:r>
              <a:rPr lang="en-US"/>
              <a:t>Удаление</a:t>
            </a:r>
            <a:r>
              <a:rPr lang="en-US"/>
              <a:t> </a:t>
            </a:r>
            <a:r>
              <a:rPr lang="en-US"/>
              <a:t>шума</a:t>
            </a:r>
            <a:r>
              <a:rPr lang="en-US"/>
              <a:t> “</a:t>
            </a:r>
            <a:r>
              <a:rPr lang="en-US"/>
              <a:t>соль-перец</a:t>
            </a:r>
            <a:r>
              <a:rPr lang="en-US"/>
              <a:t>”</a:t>
            </a:r>
            <a:endParaRPr/>
          </a:p>
          <a:p>
            <a:pPr>
              <a:defRPr/>
            </a:pPr>
            <a:r>
              <a:rPr lang="en-US"/>
              <a:t>Фильтр</a:t>
            </a:r>
            <a:r>
              <a:rPr lang="en-US"/>
              <a:t> </a:t>
            </a:r>
            <a:r>
              <a:rPr lang="en-US"/>
              <a:t>максимума</a:t>
            </a:r>
            <a:endParaRPr lang="en-US"/>
          </a:p>
          <a:p>
            <a:pPr lvl="1">
              <a:defRPr/>
            </a:pPr>
            <a:r>
              <a:rPr lang="en-US"/>
              <a:t>Удаление</a:t>
            </a:r>
            <a:r>
              <a:rPr lang="en-US"/>
              <a:t> “</a:t>
            </a:r>
            <a:r>
              <a:rPr lang="en-US"/>
              <a:t>черного</a:t>
            </a:r>
            <a:r>
              <a:rPr lang="en-US"/>
              <a:t>” </a:t>
            </a:r>
            <a:r>
              <a:rPr lang="en-US"/>
              <a:t>шума</a:t>
            </a:r>
            <a:endParaRPr lang="en-US"/>
          </a:p>
          <a:p>
            <a:pPr>
              <a:defRPr/>
            </a:pPr>
            <a:r>
              <a:rPr lang="en-US"/>
              <a:t>Фильтр</a:t>
            </a:r>
            <a:r>
              <a:rPr lang="en-US"/>
              <a:t> “</a:t>
            </a:r>
            <a:r>
              <a:rPr lang="en-US"/>
              <a:t>минимума</a:t>
            </a:r>
            <a:r>
              <a:rPr lang="en-US"/>
              <a:t>”</a:t>
            </a:r>
            <a:endParaRPr/>
          </a:p>
          <a:p>
            <a:pPr lvl="1">
              <a:defRPr/>
            </a:pPr>
            <a:r>
              <a:rPr lang="en-US"/>
              <a:t>Удаление</a:t>
            </a:r>
            <a:r>
              <a:rPr lang="en-US"/>
              <a:t> “</a:t>
            </a:r>
            <a:r>
              <a:rPr lang="en-US"/>
              <a:t>белого</a:t>
            </a:r>
            <a:r>
              <a:rPr lang="en-US"/>
              <a:t>” </a:t>
            </a:r>
            <a:r>
              <a:rPr lang="en-US"/>
              <a:t>шума</a:t>
            </a:r>
            <a:endParaRPr lang="en-US"/>
          </a:p>
          <a:p>
            <a:pPr>
              <a:defRPr/>
            </a:pPr>
            <a:r>
              <a:rPr lang="en-US"/>
              <a:t>Фильтр</a:t>
            </a:r>
            <a:r>
              <a:rPr lang="en-US"/>
              <a:t> “</a:t>
            </a:r>
            <a:r>
              <a:rPr lang="en-US"/>
              <a:t>средней</a:t>
            </a:r>
            <a:r>
              <a:rPr lang="en-US"/>
              <a:t> </a:t>
            </a:r>
            <a:r>
              <a:rPr lang="en-US"/>
              <a:t>точки</a:t>
            </a:r>
            <a:r>
              <a:rPr lang="en-US"/>
              <a:t>” </a:t>
            </a:r>
            <a:endParaRPr/>
          </a:p>
          <a:p>
            <a:pPr lvl="1">
              <a:defRPr/>
            </a:pPr>
            <a:r>
              <a:rPr lang="en-US"/>
              <a:t>Удаление</a:t>
            </a:r>
            <a:r>
              <a:rPr lang="en-US"/>
              <a:t> </a:t>
            </a:r>
            <a:r>
              <a:rPr lang="en-US"/>
              <a:t>Гауссова</a:t>
            </a:r>
            <a:r>
              <a:rPr lang="en-US"/>
              <a:t> </a:t>
            </a:r>
            <a:r>
              <a:rPr lang="en-US"/>
              <a:t>шума</a:t>
            </a:r>
            <a:r>
              <a:rPr lang="en-US"/>
              <a:t> и </a:t>
            </a:r>
            <a:endParaRPr/>
          </a:p>
          <a:p>
            <a:pPr lvl="1">
              <a:defRPr/>
            </a:pPr>
            <a:r>
              <a:rPr lang="en-US"/>
              <a:t>Постоянного</a:t>
            </a:r>
            <a:r>
              <a:rPr lang="en-US"/>
              <a:t> </a:t>
            </a:r>
            <a:r>
              <a:rPr lang="en-US"/>
              <a:t>шума</a:t>
            </a:r>
            <a:endParaRPr lang="en-US"/>
          </a:p>
          <a:p>
            <a:pPr>
              <a:defRPr/>
            </a:pPr>
            <a:r>
              <a:rPr lang="en-US"/>
              <a:t>Усреднение</a:t>
            </a:r>
            <a:r>
              <a:rPr lang="en-US"/>
              <a:t> с </a:t>
            </a:r>
            <a:r>
              <a:rPr lang="en-US"/>
              <a:t>альфа-сдвигом</a:t>
            </a:r>
            <a:endParaRPr lang="en-US"/>
          </a:p>
          <a:p>
            <a:pPr lvl="1">
              <a:defRPr/>
            </a:pPr>
            <a:r>
              <a:rPr lang="en-US"/>
              <a:t>Удалить</a:t>
            </a:r>
            <a:r>
              <a:rPr lang="en-US"/>
              <a:t> </a:t>
            </a:r>
            <a:r>
              <a:rPr lang="ru-RU"/>
              <a:t>d</a:t>
            </a:r>
            <a:r>
              <a:rPr lang="ru-RU"/>
              <a:t>/2 </a:t>
            </a:r>
            <a:r>
              <a:rPr lang="en-US"/>
              <a:t>наибольших</a:t>
            </a:r>
            <a:r>
              <a:rPr lang="en-US"/>
              <a:t> и </a:t>
            </a:r>
            <a:r>
              <a:rPr lang="ru-RU"/>
              <a:t>d</a:t>
            </a:r>
            <a:r>
              <a:rPr lang="ru-RU"/>
              <a:t>/2 </a:t>
            </a:r>
            <a:r>
              <a:rPr lang="en-US"/>
              <a:t>наименьших</a:t>
            </a:r>
            <a:r>
              <a:rPr lang="en-US"/>
              <a:t> </a:t>
            </a:r>
            <a:r>
              <a:rPr lang="en-US"/>
              <a:t>значений</a:t>
            </a:r>
            <a:endParaRPr lang="en-US"/>
          </a:p>
          <a:p>
            <a:pPr lvl="1">
              <a:defRPr/>
            </a:pPr>
            <a:endParaRPr lang="ru-RU"/>
          </a:p>
        </p:txBody>
      </p:sp>
      <p:pic>
        <p:nvPicPr>
          <p:cNvPr id="89091" name="Picture 3"/>
          <p:cNvPicPr>
            <a:picLocks noChangeAspect="1" noChangeArrowheads="1"/>
          </p:cNvPicPr>
          <p:nvPr/>
        </p:nvPicPr>
        <p:blipFill>
          <a:blip r:embed="rId2"/>
          <a:stretch/>
        </p:blipFill>
        <p:spPr bwMode="auto">
          <a:xfrm>
            <a:off x="4139952" y="1268760"/>
            <a:ext cx="2676525" cy="552450"/>
          </a:xfrm>
          <a:prstGeom prst="rect">
            <a:avLst/>
          </a:prstGeom>
          <a:noFill/>
          <a:ln w="9525">
            <a:noFill/>
            <a:miter lim="800000"/>
            <a:headEnd/>
            <a:tailEnd/>
          </a:ln>
        </p:spPr>
      </p:pic>
      <p:pic>
        <p:nvPicPr>
          <p:cNvPr id="89092" name="Picture 4"/>
          <p:cNvPicPr>
            <a:picLocks noChangeAspect="1" noChangeArrowheads="1"/>
          </p:cNvPicPr>
          <p:nvPr/>
        </p:nvPicPr>
        <p:blipFill>
          <a:blip r:embed="rId3"/>
          <a:stretch/>
        </p:blipFill>
        <p:spPr bwMode="auto">
          <a:xfrm>
            <a:off x="4644008" y="2276872"/>
            <a:ext cx="2800350" cy="628650"/>
          </a:xfrm>
          <a:prstGeom prst="rect">
            <a:avLst/>
          </a:prstGeom>
          <a:noFill/>
          <a:ln w="9525">
            <a:noFill/>
            <a:miter lim="800000"/>
            <a:headEnd/>
            <a:tailEnd/>
          </a:ln>
        </p:spPr>
      </p:pic>
      <p:pic>
        <p:nvPicPr>
          <p:cNvPr id="89093" name="Picture 5"/>
          <p:cNvPicPr>
            <a:picLocks noChangeAspect="1" noChangeArrowheads="1"/>
          </p:cNvPicPr>
          <p:nvPr/>
        </p:nvPicPr>
        <p:blipFill>
          <a:blip r:embed="rId4"/>
          <a:stretch/>
        </p:blipFill>
        <p:spPr bwMode="auto">
          <a:xfrm>
            <a:off x="5220072" y="3212976"/>
            <a:ext cx="2647949" cy="533400"/>
          </a:xfrm>
          <a:prstGeom prst="rect">
            <a:avLst/>
          </a:prstGeom>
          <a:noFill/>
          <a:ln w="9525">
            <a:noFill/>
            <a:miter lim="800000"/>
            <a:headEnd/>
            <a:tailEnd/>
          </a:ln>
        </p:spPr>
      </p:pic>
      <p:pic>
        <p:nvPicPr>
          <p:cNvPr id="89094" name="Picture 6"/>
          <p:cNvPicPr>
            <a:picLocks noChangeAspect="1" noChangeArrowheads="1"/>
          </p:cNvPicPr>
          <p:nvPr/>
        </p:nvPicPr>
        <p:blipFill>
          <a:blip r:embed="rId5"/>
          <a:stretch/>
        </p:blipFill>
        <p:spPr bwMode="auto">
          <a:xfrm>
            <a:off x="4867274" y="4221088"/>
            <a:ext cx="4276725" cy="666750"/>
          </a:xfrm>
          <a:prstGeom prst="rect">
            <a:avLst/>
          </a:prstGeom>
          <a:noFill/>
          <a:ln w="9525">
            <a:noFill/>
            <a:miter lim="800000"/>
            <a:headEnd/>
            <a:tailEnd/>
          </a:ln>
        </p:spPr>
      </p:pic>
      <p:pic>
        <p:nvPicPr>
          <p:cNvPr id="89095" name="Picture 7"/>
          <p:cNvPicPr>
            <a:picLocks noChangeAspect="1" noChangeArrowheads="1"/>
          </p:cNvPicPr>
          <p:nvPr/>
        </p:nvPicPr>
        <p:blipFill>
          <a:blip r:embed="rId6"/>
          <a:stretch/>
        </p:blipFill>
        <p:spPr bwMode="auto">
          <a:xfrm>
            <a:off x="5508104" y="5157192"/>
            <a:ext cx="2809875" cy="5143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en-US"/>
              <a:t>Упорядочивающие</a:t>
            </a:r>
            <a:r>
              <a:rPr lang="en-US"/>
              <a:t> </a:t>
            </a:r>
            <a:r>
              <a:rPr lang="en-US"/>
              <a:t>фильтры</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90114" name="Picture 2"/>
          <p:cNvPicPr>
            <a:picLocks noChangeAspect="1" noChangeArrowheads="1" noGrp="1"/>
          </p:cNvPicPr>
          <p:nvPr>
            <p:ph sz="quarter" idx="1"/>
          </p:nvPr>
        </p:nvPicPr>
        <p:blipFill>
          <a:blip r:embed="rId2"/>
          <a:stretch/>
        </p:blipFill>
        <p:spPr bwMode="auto">
          <a:xfrm>
            <a:off x="395536" y="1340768"/>
            <a:ext cx="8229600" cy="1520078"/>
          </a:xfrm>
          <a:prstGeom prst="rect">
            <a:avLst/>
          </a:prstGeom>
          <a:noFill/>
          <a:ln w="9525">
            <a:noFill/>
            <a:miter lim="800000"/>
            <a:headEnd/>
            <a:tailEnd/>
          </a:ln>
        </p:spPr>
      </p:pic>
      <p:pic>
        <p:nvPicPr>
          <p:cNvPr id="90116" name="Picture 4"/>
          <p:cNvPicPr>
            <a:picLocks noChangeAspect="1" noChangeArrowheads="1"/>
          </p:cNvPicPr>
          <p:nvPr/>
        </p:nvPicPr>
        <p:blipFill>
          <a:blip r:embed="rId3"/>
          <a:stretch/>
        </p:blipFill>
        <p:spPr bwMode="auto">
          <a:xfrm>
            <a:off x="1259632" y="2996952"/>
            <a:ext cx="6513562" cy="329058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fontScale="90000"/>
          </a:bodyPr>
          <a:lstStyle/>
          <a:p>
            <a:pPr>
              <a:defRPr/>
            </a:pPr>
            <a:r>
              <a:rPr lang="ru-RU"/>
              <a:t>Методы на основе </a:t>
            </a:r>
            <a:r>
              <a:rPr lang="ru-RU"/>
              <a:t>вейвлет-преобразования</a:t>
            </a:r>
            <a:r>
              <a:rPr lang="en-US"/>
              <a:t>. </a:t>
            </a:r>
            <a:r>
              <a:rPr lang="en-US"/>
              <a:t>Фильтр</a:t>
            </a:r>
            <a:r>
              <a:rPr lang="en-US"/>
              <a:t> </a:t>
            </a:r>
            <a:r>
              <a:rPr lang="en-US"/>
              <a:t>Винера</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en-US"/>
              <a:t>Алгоритмы</a:t>
            </a:r>
            <a:r>
              <a:rPr lang="en-US"/>
              <a:t> </a:t>
            </a:r>
            <a:r>
              <a:rPr lang="ru-RU"/>
              <a:t>на основе </a:t>
            </a:r>
            <a:r>
              <a:rPr lang="ru-RU"/>
              <a:t>вейвлет-преобразования</a:t>
            </a:r>
            <a:r>
              <a:rPr lang="ru-RU"/>
              <a:t> и метода главных компонент применяются, в основном, для обработки изображений</a:t>
            </a:r>
            <a:endParaRPr lang="en-US"/>
          </a:p>
          <a:p>
            <a:pPr>
              <a:defRPr/>
            </a:pPr>
            <a:r>
              <a:rPr lang="en-US"/>
              <a:t>Фильр</a:t>
            </a:r>
            <a:r>
              <a:rPr lang="en-US"/>
              <a:t> </a:t>
            </a:r>
            <a:r>
              <a:rPr lang="en-US"/>
              <a:t>Винера</a:t>
            </a:r>
            <a:endParaRPr lang="en-US"/>
          </a:p>
          <a:p>
            <a:pPr>
              <a:defRPr/>
            </a:pPr>
            <a:r>
              <a:rPr lang="ru-RU"/>
              <a:t>О</a:t>
            </a:r>
            <a:r>
              <a:rPr lang="en-US"/>
              <a:t>тличное</a:t>
            </a:r>
            <a:r>
              <a:rPr lang="en-US"/>
              <a:t> </a:t>
            </a:r>
            <a:r>
              <a:rPr lang="ru-RU"/>
              <a:t>качество</a:t>
            </a:r>
            <a:endParaRPr lang="en-US"/>
          </a:p>
          <a:p>
            <a:pPr>
              <a:defRPr/>
            </a:pPr>
            <a:r>
              <a:rPr lang="en-US"/>
              <a:t>М</a:t>
            </a:r>
            <a:r>
              <a:rPr lang="ru-RU"/>
              <a:t>едленно</a:t>
            </a:r>
            <a:r>
              <a:rPr lang="ru-RU"/>
              <a:t> </a:t>
            </a:r>
            <a:r>
              <a:rPr lang="en-US"/>
              <a:t>!!!</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Метод главных компонент</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KLT </a:t>
            </a:r>
            <a:r>
              <a:rPr lang="en-US"/>
              <a:t>–</a:t>
            </a:r>
            <a:r>
              <a:rPr lang="en-US"/>
              <a:t>преобразование</a:t>
            </a:r>
            <a:r>
              <a:rPr lang="en-US"/>
              <a:t> – </a:t>
            </a:r>
            <a:r>
              <a:rPr lang="en-US"/>
              <a:t>на</a:t>
            </a:r>
            <a:r>
              <a:rPr lang="en-US"/>
              <a:t> </a:t>
            </a:r>
            <a:r>
              <a:rPr lang="en-US"/>
              <a:t>следующи</a:t>
            </a:r>
            <a:r>
              <a:rPr lang="ru-RU"/>
              <a:t>х</a:t>
            </a:r>
            <a:r>
              <a:rPr lang="en-US"/>
              <a:t> </a:t>
            </a:r>
            <a:r>
              <a:rPr lang="en-US"/>
              <a:t>лекциях</a:t>
            </a:r>
            <a:r>
              <a:rPr lang="ru-RU"/>
              <a:t>.</a:t>
            </a:r>
            <a:endParaRPr/>
          </a:p>
          <a:p>
            <a:pPr>
              <a:defRPr/>
            </a:pPr>
            <a:endParaRPr lang="ru-RU"/>
          </a:p>
          <a:p>
            <a:pPr>
              <a:defRPr/>
            </a:pPr>
            <a:r>
              <a:rPr lang="ru-RU"/>
              <a:t>Основная идея – найти такой базис, в котором разброс значений будет минимален, проводить фильтрацию в этом базисе.</a:t>
            </a:r>
            <a:endParaRPr lang="en-US"/>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Нейронные сети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По материалам</a:t>
            </a:r>
            <a:endParaRPr/>
          </a:p>
          <a:p>
            <a:pPr>
              <a:defRPr/>
            </a:pPr>
            <a:endParaRPr lang="ru-RU"/>
          </a:p>
          <a:p>
            <a:pPr>
              <a:defRPr/>
            </a:pPr>
            <a:r>
              <a:rPr lang="en-US" u="sng">
                <a:hlinkClick r:id="rId2" tooltip="https://habr.com/ru/company/oleg-bunin/blog/340184/"/>
              </a:rPr>
              <a:t>https://habr.com/ru/company/oleg-bunin/blog/340184/</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Нейронные сети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Математическая модель мозга</a:t>
            </a:r>
            <a:endParaRPr/>
          </a:p>
          <a:p>
            <a:pPr lvl="1">
              <a:defRPr/>
            </a:pPr>
            <a:r>
              <a:rPr lang="ru-RU"/>
              <a:t>Биологическая структура – схема/архитектура сетей</a:t>
            </a:r>
            <a:endParaRPr/>
          </a:p>
          <a:p>
            <a:pPr lvl="1">
              <a:buNone/>
              <a:defRPr/>
            </a:pPr>
            <a:endParaRPr lang="ru-RU"/>
          </a:p>
          <a:p>
            <a:pPr lvl="1">
              <a:defRPr/>
            </a:pPr>
            <a:r>
              <a:rPr lang="ru-RU"/>
              <a:t>Электрические сигналы – числа.</a:t>
            </a:r>
            <a:endParaRPr/>
          </a:p>
          <a:p>
            <a:pPr lvl="1">
              <a:defRPr/>
            </a:pPr>
            <a:r>
              <a:rPr lang="ru-RU"/>
              <a:t>Синапсы – веса. Усиливают или ослабляют проходящий сигнал.</a:t>
            </a:r>
            <a:endParaRPr/>
          </a:p>
          <a:p>
            <a:pPr>
              <a:defRPr/>
            </a:pPr>
            <a:r>
              <a:rPr lang="ru-RU"/>
              <a:t>Задача: по заданному входу выдать ответ.</a:t>
            </a:r>
            <a:endParaRPr/>
          </a:p>
        </p:txBody>
      </p:sp>
      <p:pic>
        <p:nvPicPr>
          <p:cNvPr id="129026" name="Picture 2" descr="C:\Users\nosova.s.a\Desktop\3-scheme.png"/>
          <p:cNvPicPr>
            <a:picLocks noChangeAspect="1" noChangeArrowheads="1"/>
          </p:cNvPicPr>
          <p:nvPr/>
        </p:nvPicPr>
        <p:blipFill>
          <a:blip r:embed="rId2"/>
          <a:stretch/>
        </p:blipFill>
        <p:spPr bwMode="auto">
          <a:xfrm>
            <a:off x="971599" y="4293096"/>
            <a:ext cx="2826344" cy="1872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Искусственный нейрон</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Нейрон должен как-то сформировать адекватный выходной сигнал. Именно для этих целей и используют функцию </a:t>
            </a:r>
            <a:r>
              <a:rPr lang="ru-RU"/>
              <a:t>активации.Она</a:t>
            </a:r>
            <a:r>
              <a:rPr lang="ru-RU"/>
              <a:t> преобразует взвешенную сумму в какое-то число, которое и является выходом нейрона (выход нейрона обозначим переменной ​</a:t>
            </a:r>
            <a:r>
              <a:rPr lang="ru-RU"/>
              <a:t>out</a:t>
            </a:r>
            <a:r>
              <a:rPr lang="ru-RU"/>
              <a:t>​).</a:t>
            </a:r>
            <a:endParaRPr/>
          </a:p>
          <a:p>
            <a:pPr>
              <a:defRPr/>
            </a:pPr>
            <a:endParaRPr lang="ru-RU"/>
          </a:p>
        </p:txBody>
      </p:sp>
      <p:pic>
        <p:nvPicPr>
          <p:cNvPr id="9" name="Рисунок 8" descr="355148987ed68fe7592f074b1e746625.png"/>
          <p:cNvPicPr>
            <a:picLocks noChangeAspect="1"/>
          </p:cNvPicPr>
          <p:nvPr/>
        </p:nvPicPr>
        <p:blipFill>
          <a:blip r:embed="rId2"/>
          <a:stretch/>
        </p:blipFill>
        <p:spPr bwMode="auto">
          <a:xfrm>
            <a:off x="899592" y="3861048"/>
            <a:ext cx="3923928" cy="22077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6300192" y="5373216"/>
            <a:ext cx="2514600" cy="838200"/>
          </a:xfrm>
        </p:spPr>
        <p:txBody>
          <a:bodyPr/>
          <a:lstStyle/>
          <a:p>
            <a:pPr>
              <a:defRPr/>
            </a:pPr>
            <a:r>
              <a:rPr lang="ru-RU"/>
              <a:t>Ядерная медицина</a:t>
            </a:r>
            <a:endParaRPr/>
          </a:p>
        </p:txBody>
      </p:sp>
      <p:sp>
        <p:nvSpPr>
          <p:cNvPr id="4" name="Дата 3"/>
          <p:cNvSpPr>
            <a:spLocks noGrp="1"/>
          </p:cNvSpPr>
          <p:nvPr>
            <p:ph type="dt" sz="half" idx="10"/>
          </p:nvPr>
        </p:nvSpPr>
        <p:spPr bwMode="auto"/>
        <p:txBody>
          <a:bodyPr/>
          <a:lstStyle/>
          <a:p>
            <a:pPr>
              <a:defRPr/>
            </a:pPr>
            <a:fld id="{D4B2645C-C53D-4AC1-A3B0-747DB7FA1349}" type="datetime1">
              <a:rPr lang="ru-RU"/>
              <a:t/>
            </a:fld>
            <a:endParaRPr lang="ru-RU"/>
          </a:p>
        </p:txBody>
      </p:sp>
      <p:sp>
        <p:nvSpPr>
          <p:cNvPr id="5" name="Нижний колонтитул 4"/>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6" name="Номер слайда 5"/>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7" name="Содержимое 6"/>
          <p:cNvSpPr>
            <a:spLocks noGrp="1"/>
          </p:cNvSpPr>
          <p:nvPr>
            <p:ph sz="quarter" idx="1"/>
          </p:nvPr>
        </p:nvSpPr>
        <p:spPr bwMode="auto">
          <a:xfrm>
            <a:off x="304800" y="188640"/>
            <a:ext cx="8443664" cy="3600400"/>
          </a:xfrm>
        </p:spPr>
        <p:txBody>
          <a:bodyPr>
            <a:normAutofit fontScale="25000" lnSpcReduction="20000"/>
          </a:bodyPr>
          <a:lstStyle/>
          <a:p>
            <a:pPr>
              <a:defRPr/>
            </a:pPr>
            <a:r>
              <a:rPr lang="ru-RU" sz="4200"/>
              <a:t>Молекулярная медицина</a:t>
            </a:r>
            <a:endParaRPr/>
          </a:p>
          <a:p>
            <a:pPr>
              <a:defRPr/>
            </a:pPr>
            <a:r>
              <a:rPr lang="ru-RU" sz="4200"/>
              <a:t>Ядерная медицина использует определенные свойства изотопов и частиц, испускаемых от радиоактивного материала для диагностики и лечения различных патологий. </a:t>
            </a:r>
            <a:endParaRPr/>
          </a:p>
          <a:p>
            <a:pPr>
              <a:defRPr/>
            </a:pPr>
            <a:r>
              <a:rPr lang="ru-RU" sz="4200"/>
              <a:t>Для проведения исследования пациенту вводят относительно короткоживущий изотоп, например, </a:t>
            </a:r>
            <a:r>
              <a:rPr lang="ru-RU" sz="4200" u="sng" baseline="30000">
                <a:hlinkClick r:id="rId2" tooltip="Технеций-99"/>
              </a:rPr>
              <a:t>99m</a:t>
            </a:r>
            <a:r>
              <a:rPr lang="ru-RU" sz="4200" u="sng">
                <a:hlinkClick r:id="rId2" tooltip="Технеций-99"/>
              </a:rPr>
              <a:t> Тс</a:t>
            </a:r>
            <a:r>
              <a:rPr lang="ru-RU" sz="4200"/>
              <a:t> . </a:t>
            </a:r>
            <a:endParaRPr/>
          </a:p>
          <a:p>
            <a:pPr>
              <a:defRPr/>
            </a:pPr>
            <a:r>
              <a:rPr lang="ru-RU" sz="4200"/>
              <a:t>Эти изотопы поглощаются преимущественно биологически активной тканью, и могут быть использованы для выявления опухолей или </a:t>
            </a:r>
            <a:r>
              <a:rPr lang="ru-RU" sz="4200" u="sng">
                <a:hlinkClick r:id="rId3" tooltip="Перелом кости"/>
              </a:rPr>
              <a:t>переломов</a:t>
            </a:r>
            <a:r>
              <a:rPr lang="ru-RU" sz="4200"/>
              <a:t> в кости. </a:t>
            </a:r>
            <a:endParaRPr/>
          </a:p>
          <a:p>
            <a:pPr>
              <a:defRPr/>
            </a:pPr>
            <a:r>
              <a:rPr lang="ru-RU" sz="4200"/>
              <a:t>Изображение получается после того как </a:t>
            </a:r>
            <a:r>
              <a:rPr lang="ru-RU" sz="4200"/>
              <a:t>коллимированные</a:t>
            </a:r>
            <a:r>
              <a:rPr lang="ru-RU" sz="4200"/>
              <a:t> фотоны регистрируются кристаллом, испускающим световой сигнал, который, в свою очередь, усиливается и преобразуется в данные для подсчета. </a:t>
            </a:r>
            <a:endParaRPr/>
          </a:p>
          <a:p>
            <a:pPr>
              <a:defRPr/>
            </a:pPr>
            <a:r>
              <a:rPr lang="ru-RU" sz="4200"/>
              <a:t>Ядерная медицина делится на:</a:t>
            </a:r>
            <a:endParaRPr/>
          </a:p>
          <a:p>
            <a:pPr>
              <a:defRPr/>
            </a:pPr>
            <a:r>
              <a:rPr lang="ru-RU" sz="4200"/>
              <a:t>Сцинтиграфия</a:t>
            </a:r>
            <a:r>
              <a:rPr lang="ru-RU" sz="4200"/>
              <a:t> - это форма диагностического теста, в котором радиоизотопы принимаются внутрь, например, внутривенно или </a:t>
            </a:r>
            <a:r>
              <a:rPr lang="ru-RU" sz="4200"/>
              <a:t>перорально</a:t>
            </a:r>
            <a:r>
              <a:rPr lang="ru-RU" sz="4200"/>
              <a:t>. Затем </a:t>
            </a:r>
            <a:r>
              <a:rPr lang="ru-RU" sz="4200"/>
              <a:t>гамма-камеры</a:t>
            </a:r>
            <a:r>
              <a:rPr lang="ru-RU" sz="4200"/>
              <a:t> захватывают сигналы от излучения, испускаемого препаратами, и образуют двумерные изображения.</a:t>
            </a:r>
            <a:endParaRPr/>
          </a:p>
          <a:p>
            <a:pPr>
              <a:defRPr/>
            </a:pPr>
            <a:r>
              <a:rPr lang="ru-RU" sz="4200"/>
              <a:t>ОФЭКТ - трехмерный </a:t>
            </a:r>
            <a:r>
              <a:rPr lang="ru-RU" sz="4200"/>
              <a:t>томографический</a:t>
            </a:r>
            <a:r>
              <a:rPr lang="ru-RU" sz="4200"/>
              <a:t> метод, который использует данные </a:t>
            </a:r>
            <a:r>
              <a:rPr lang="ru-RU" sz="4200"/>
              <a:t>гамма-камеры</a:t>
            </a:r>
            <a:r>
              <a:rPr lang="ru-RU" sz="4200"/>
              <a:t> со многих проекций и реконструирует их в разных плоскостях. Гамма-камера с двумя детекторами в сочетании с КТ-сканером, который обеспечивает локализацию функциональных данных ОФЭКТ, называется </a:t>
            </a:r>
            <a:r>
              <a:rPr lang="ru-RU" sz="4200"/>
              <a:t>ОФЭКТ-КТ-камерой</a:t>
            </a:r>
            <a:r>
              <a:rPr lang="ru-RU" sz="4200"/>
              <a:t>, и показывает полезность в продвижении области молекулярной визуализации. </a:t>
            </a:r>
            <a:endParaRPr/>
          </a:p>
          <a:p>
            <a:pPr>
              <a:defRPr/>
            </a:pPr>
            <a:r>
              <a:rPr lang="ru-RU" sz="4200" i="1"/>
              <a:t>Позитронно-эмиссионная</a:t>
            </a:r>
            <a:r>
              <a:rPr lang="ru-RU" sz="4200" i="1"/>
              <a:t> томография</a:t>
            </a:r>
            <a:r>
              <a:rPr lang="ru-RU" sz="4200"/>
              <a:t> (ПЭТ) использует распознавание совпадений для изображений функциональных процессов. Короткоживущий позитрон, излучаемый изотопом, такой как</a:t>
            </a:r>
            <a:r>
              <a:rPr lang="ru-RU" sz="4200" baseline="30000"/>
              <a:t> 18</a:t>
            </a:r>
            <a:r>
              <a:rPr lang="ru-RU" sz="4200"/>
              <a:t>F , объединяется с органическим веществом, таким как глюкоза, создавая F18-фтордезоксиглюкозы, и может быть использован в качестве маркера метаболических реакций. Изображение распределения активности по всему телу может показать быстро растущую ткань, например, опухоли или инфекцию. ПЭТ-изображения можно просматривать вместе с изображениями компьютерной томографии чтобы определить анатомическую корреляцию. </a:t>
            </a:r>
            <a:endParaRPr/>
          </a:p>
          <a:p>
            <a:pPr>
              <a:defRPr/>
            </a:pPr>
            <a:r>
              <a:rPr lang="ru-RU" sz="4200"/>
              <a:t>Фидуциарные маркеры. Изображения одного и того же объекта, созданного с помощью двух разных систем обработки изображений, могут быть </a:t>
            </a:r>
            <a:r>
              <a:rPr lang="ru-RU" sz="4200"/>
              <a:t>скоррелированы</a:t>
            </a:r>
            <a:r>
              <a:rPr lang="ru-RU" sz="4200"/>
              <a:t>, если поместить фидуциарный маркер в область, отображаемую обеими системами. </a:t>
            </a:r>
            <a:endParaRPr/>
          </a:p>
          <a:p>
            <a:pPr>
              <a:defRPr/>
            </a:pPr>
            <a:endParaRPr lang="ru-RU"/>
          </a:p>
        </p:txBody>
      </p:sp>
      <p:pic>
        <p:nvPicPr>
          <p:cNvPr id="130050" name="Picture 2" descr="C:\Users\nosova.s.a\Desktop\pet-apparat_0.jpg"/>
          <p:cNvPicPr>
            <a:picLocks noChangeAspect="1" noChangeArrowheads="1"/>
          </p:cNvPicPr>
          <p:nvPr/>
        </p:nvPicPr>
        <p:blipFill>
          <a:blip r:embed="rId4"/>
          <a:stretch/>
        </p:blipFill>
        <p:spPr bwMode="auto">
          <a:xfrm>
            <a:off x="251520" y="4365104"/>
            <a:ext cx="5715000" cy="22669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Сети прямого распространения</a:t>
            </a:r>
            <a:endParaRPr/>
          </a:p>
          <a:p>
            <a:pPr>
              <a:defRPr/>
            </a:pPr>
            <a:r>
              <a:rPr lang="ru-RU"/>
              <a:t>Сети обратного распространения</a:t>
            </a:r>
            <a:endParaRPr/>
          </a:p>
          <a:p>
            <a:pPr lvl="1">
              <a:defRPr/>
            </a:pPr>
            <a:r>
              <a:rPr lang="ru-RU"/>
              <a:t>-восстановление и дополнение сигнала</a:t>
            </a:r>
            <a:endParaRPr/>
          </a:p>
          <a:p>
            <a:pPr lvl="1">
              <a:defRPr/>
            </a:pPr>
            <a:r>
              <a:rPr lang="ru-RU"/>
              <a:t> свойства кратковременной памяти (как у человека).</a:t>
            </a:r>
            <a:endParaRPr/>
          </a:p>
          <a:p>
            <a:pPr>
              <a:defRPr/>
            </a:pPr>
            <a:endParaRPr lang="ru-RU"/>
          </a:p>
          <a:p>
            <a:pPr>
              <a:defRPr/>
            </a:pPr>
            <a:endParaRPr lang="ru-RU"/>
          </a:p>
          <a:p>
            <a:pPr>
              <a:defRPr/>
            </a:pPr>
            <a:r>
              <a:rPr lang="ru-RU"/>
              <a:t>Поиск набора весовых коэффициентов, при котором входной сигнал после прохода по сети преобразуется в нужный нам выходной -обучение.</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Архитектуры нейронных сетей</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2098" name="Picture 2" descr="C:\Users\nosova.s.a\Desktop\3c18dfad31738c1b68a9c612f338d468.png"/>
          <p:cNvPicPr>
            <a:picLocks noChangeAspect="1" noChangeArrowheads="1" noGrp="1"/>
          </p:cNvPicPr>
          <p:nvPr>
            <p:ph sz="quarter" idx="1"/>
          </p:nvPr>
        </p:nvPicPr>
        <p:blipFill>
          <a:blip r:embed="rId2"/>
          <a:stretch/>
        </p:blipFill>
        <p:spPr bwMode="auto">
          <a:xfrm>
            <a:off x="457200" y="1372647"/>
            <a:ext cx="8229600" cy="463023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Глубокие и неглубокие сети</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7" name="Содержимое 6" descr="7d888d66cda6787af984befdc025ef78.png"/>
          <p:cNvPicPr>
            <a:picLocks noChangeAspect="1" noGrp="1"/>
          </p:cNvPicPr>
          <p:nvPr>
            <p:ph sz="quarter" idx="1"/>
          </p:nvPr>
        </p:nvPicPr>
        <p:blipFill>
          <a:blip r:embed="rId2"/>
          <a:stretch/>
        </p:blipFill>
        <p:spPr bwMode="auto">
          <a:xfrm>
            <a:off x="457200" y="1372647"/>
            <a:ext cx="8229600" cy="46302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Все растет</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lstStyle/>
          <a:p>
            <a:pPr>
              <a:defRPr/>
            </a:pPr>
            <a:r>
              <a:rPr lang="ru-RU"/>
              <a:t>Точность сетей растет</a:t>
            </a:r>
            <a:endParaRPr/>
          </a:p>
          <a:p>
            <a:pPr>
              <a:defRPr/>
            </a:pPr>
            <a:r>
              <a:rPr lang="ru-RU"/>
              <a:t>Сложность сетей растет</a:t>
            </a:r>
            <a:endParaRPr/>
          </a:p>
          <a:p>
            <a:pPr>
              <a:defRPr/>
            </a:pPr>
            <a:r>
              <a:rPr lang="ru-RU"/>
              <a:t>Объемы данных растут</a:t>
            </a:r>
            <a:endParaRPr/>
          </a:p>
          <a:p>
            <a:pPr>
              <a:defRPr/>
            </a:pPr>
            <a:endParaRPr lang="ru-RU"/>
          </a:p>
          <a:p>
            <a:pPr>
              <a:defRPr/>
            </a:pPr>
            <a:r>
              <a:rPr lang="ru-RU"/>
              <a:t>Класс!</a:t>
            </a:r>
            <a:endParaRPr/>
          </a:p>
          <a:p>
            <a:pPr>
              <a:defRPr/>
            </a:pPr>
            <a:r>
              <a:rPr lang="ru-RU"/>
              <a:t>Больше – лучше (шутка).</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normAutofit/>
          </a:bodyPr>
          <a:lstStyle/>
          <a:p>
            <a:pPr>
              <a:defRPr/>
            </a:pPr>
            <a:r>
              <a:rPr lang="en-US"/>
              <a:t>Convolutional</a:t>
            </a:r>
            <a:r>
              <a:rPr lang="en-US"/>
              <a:t> Neural Networks, CNN</a:t>
            </a: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77500" lnSpcReduction="20000"/>
          </a:bodyPr>
          <a:lstStyle/>
          <a:p>
            <a:pPr>
              <a:defRPr/>
            </a:pPr>
            <a:r>
              <a:rPr lang="ru-RU"/>
              <a:t>Сверточные</a:t>
            </a:r>
            <a:r>
              <a:rPr lang="ru-RU"/>
              <a:t> сети</a:t>
            </a:r>
            <a:endParaRPr/>
          </a:p>
          <a:p>
            <a:pPr>
              <a:defRPr/>
            </a:pPr>
            <a:endParaRPr lang="ru-RU"/>
          </a:p>
          <a:p>
            <a:pPr>
              <a:defRPr/>
            </a:pPr>
            <a:r>
              <a:rPr lang="ru-RU"/>
              <a:t>Сверточные</a:t>
            </a:r>
            <a:r>
              <a:rPr lang="ru-RU"/>
              <a:t> </a:t>
            </a:r>
            <a:r>
              <a:rPr lang="ru-RU"/>
              <a:t>нейросети</a:t>
            </a:r>
            <a:r>
              <a:rPr lang="ru-RU"/>
              <a:t> решают 3 основные задачи:</a:t>
            </a:r>
            <a:br>
              <a:rPr lang="ru-RU"/>
            </a:br>
            <a:br>
              <a:rPr lang="ru-RU"/>
            </a:br>
            <a:r>
              <a:rPr lang="ru-RU" b="1"/>
              <a:t>Классификация.</a:t>
            </a:r>
            <a:r>
              <a:rPr lang="ru-RU"/>
              <a:t> Вы подаете картинку, и </a:t>
            </a:r>
            <a:r>
              <a:rPr lang="ru-RU"/>
              <a:t>нейросеть</a:t>
            </a:r>
            <a:r>
              <a:rPr lang="ru-RU"/>
              <a:t> просто говорит — у вас картинка про собаку, про лошадь, еще про что-то, и выдает класс.</a:t>
            </a:r>
            <a:endParaRPr/>
          </a:p>
          <a:p>
            <a:pPr>
              <a:defRPr/>
            </a:pPr>
            <a:r>
              <a:rPr lang="ru-RU" b="1"/>
              <a:t>Детекция</a:t>
            </a:r>
            <a:r>
              <a:rPr lang="ru-RU" b="1"/>
              <a:t> </a:t>
            </a:r>
            <a:r>
              <a:rPr lang="ru-RU"/>
              <a:t>– это более продвинутая задачка, когда </a:t>
            </a:r>
            <a:r>
              <a:rPr lang="ru-RU"/>
              <a:t>нейросеть</a:t>
            </a:r>
            <a:r>
              <a:rPr lang="ru-RU"/>
              <a:t> не просто говорит, что на картинке есть собака или лошадь, но находит еще </a:t>
            </a:r>
            <a:r>
              <a:rPr lang="ru-RU"/>
              <a:t>Bounding</a:t>
            </a:r>
            <a:r>
              <a:rPr lang="ru-RU"/>
              <a:t> </a:t>
            </a:r>
            <a:r>
              <a:rPr lang="ru-RU"/>
              <a:t>box</a:t>
            </a:r>
            <a:r>
              <a:rPr lang="ru-RU"/>
              <a:t> — где это находится на картинке.</a:t>
            </a:r>
            <a:endParaRPr/>
          </a:p>
          <a:p>
            <a:pPr>
              <a:defRPr/>
            </a:pPr>
            <a:r>
              <a:rPr lang="ru-RU" b="1"/>
              <a:t>Сегментация.</a:t>
            </a:r>
            <a:r>
              <a:rPr lang="ru-RU"/>
              <a:t> На мой взгляд, это самая крутая задача. По сути, это </a:t>
            </a:r>
            <a:r>
              <a:rPr lang="ru-RU"/>
              <a:t>попиксельная</a:t>
            </a:r>
            <a:r>
              <a:rPr lang="ru-RU"/>
              <a:t> классификация. Здесь мы говорим про каждый пиксель изображения: этот пиксель относится к собаке, этот — к лошади, а этот еще к чему-то. На самом деле, если вы умеете решать задачу сегментации, то остальные 2 задачи уже автоматически даны.</a:t>
            </a:r>
            <a:endParaRPr/>
          </a:p>
          <a:p>
            <a:pP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Обучение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5170" name="Picture 2" descr="C:\Users\nosova.s.a\Desktop\backpropagation-e1543313177481.jpeg"/>
          <p:cNvPicPr>
            <a:picLocks noChangeAspect="1" noChangeArrowheads="1" noGrp="1"/>
          </p:cNvPicPr>
          <p:nvPr>
            <p:ph sz="quarter" idx="1"/>
          </p:nvPr>
        </p:nvPicPr>
        <p:blipFill>
          <a:blip r:embed="rId2"/>
          <a:stretch/>
        </p:blipFill>
        <p:spPr bwMode="auto">
          <a:xfrm>
            <a:off x="457200" y="1369758"/>
            <a:ext cx="8229600" cy="46360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Обучение</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sp>
        <p:nvSpPr>
          <p:cNvPr id="6" name="Содержимое 5"/>
          <p:cNvSpPr>
            <a:spLocks noGrp="1"/>
          </p:cNvSpPr>
          <p:nvPr>
            <p:ph sz="quarter" idx="1"/>
          </p:nvPr>
        </p:nvSpPr>
        <p:spPr bwMode="auto"/>
        <p:txBody>
          <a:bodyPr>
            <a:normAutofit fontScale="92500" lnSpcReduction="20000"/>
          </a:bodyPr>
          <a:lstStyle/>
          <a:p>
            <a:pPr>
              <a:defRPr/>
            </a:pPr>
            <a:r>
              <a:rPr lang="en-US"/>
              <a:t>f(x)=A(B(C(x)))</a:t>
            </a:r>
            <a:endParaRPr lang="ru-RU"/>
          </a:p>
          <a:p>
            <a:pPr>
              <a:defRPr/>
            </a:pPr>
            <a:r>
              <a:rPr lang="ru-RU"/>
              <a:t>A, B, и C — </a:t>
            </a:r>
            <a:r>
              <a:rPr lang="ru-RU" u="sng">
                <a:hlinkClick r:id="rId2" tooltip="функции активации"/>
              </a:rPr>
              <a:t>функции активации</a:t>
            </a:r>
            <a:r>
              <a:rPr lang="ru-RU"/>
              <a:t> на различных слоях. </a:t>
            </a:r>
            <a:endParaRPr/>
          </a:p>
          <a:p>
            <a:pPr>
              <a:defRPr/>
            </a:pPr>
            <a:r>
              <a:rPr lang="en-US"/>
              <a:t>f′(x)=f′(A)⋅A′(B)⋅B′(C)⋅C′(x)</a:t>
            </a:r>
            <a:endParaRPr lang="ru-RU"/>
          </a:p>
          <a:p>
            <a:pPr>
              <a:defRPr/>
            </a:pPr>
            <a:r>
              <a:rPr lang="en-US"/>
              <a:t>f′(B)=f′(A)⋅A′(B)</a:t>
            </a:r>
            <a:endParaRPr lang="ru-RU"/>
          </a:p>
          <a:p>
            <a:pPr>
              <a:defRPr/>
            </a:pPr>
            <a:r>
              <a:rPr lang="ru-RU"/>
              <a:t>Этот простой метод распространяется на любую переменную внутри функции, и позволяет нам </a:t>
            </a:r>
            <a:r>
              <a:rPr lang="ru-RU" b="1"/>
              <a:t>в точности определить влияние</a:t>
            </a:r>
            <a:r>
              <a:rPr lang="ru-RU"/>
              <a:t> каждой переменной на общий результат.</a:t>
            </a:r>
            <a:endParaRPr/>
          </a:p>
          <a:p>
            <a:pPr>
              <a:defRPr/>
            </a:pPr>
            <a:r>
              <a:rPr lang="ru-RU"/>
              <a:t>Учитывая сеть, состоящую из одного нейрона, общая потеря </a:t>
            </a:r>
            <a:r>
              <a:rPr lang="ru-RU"/>
              <a:t>нейросети</a:t>
            </a:r>
            <a:r>
              <a:rPr lang="ru-RU"/>
              <a:t> может быть рассчитана как:</a:t>
            </a:r>
            <a:endParaRPr/>
          </a:p>
          <a:p>
            <a:pPr>
              <a:defRPr/>
            </a:pPr>
            <a:r>
              <a:rPr lang="ru-RU"/>
              <a:t>Cost=C</a:t>
            </a:r>
            <a:r>
              <a:rPr lang="ru-RU"/>
              <a:t>(R(Z(XW)))</a:t>
            </a:r>
            <a:endParaRPr/>
          </a:p>
          <a:p>
            <a:pPr>
              <a:defRPr/>
            </a:pPr>
            <a:r>
              <a:rPr lang="ru-RU"/>
              <a:t>Используя правило цепочки, мы легко можем найти производную потери относительно веса W.</a:t>
            </a:r>
            <a:endParaRPr/>
          </a:p>
          <a:p>
            <a:pPr>
              <a:defRPr/>
            </a:pPr>
            <a:r>
              <a:rPr lang="ru-RU"/>
              <a:t>C′(W)=C′(R)⋅R′(Z)⋅Z′(W)=(</a:t>
            </a:r>
            <a:r>
              <a:rPr lang="ru-RU"/>
              <a:t>y^−y</a:t>
            </a:r>
            <a:r>
              <a:rPr lang="ru-RU"/>
              <a:t>)⋅R′(Z)⋅X</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endParaRPr lang="ru-RU"/>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6194" name="Picture 2"/>
          <p:cNvPicPr>
            <a:picLocks noChangeAspect="1" noChangeArrowheads="1" noGrp="1"/>
          </p:cNvPicPr>
          <p:nvPr>
            <p:ph sz="quarter" idx="1"/>
          </p:nvPr>
        </p:nvPicPr>
        <p:blipFill>
          <a:blip r:embed="rId2"/>
          <a:stretch/>
        </p:blipFill>
        <p:spPr bwMode="auto">
          <a:xfrm>
            <a:off x="876299" y="2173287"/>
            <a:ext cx="7391400" cy="3028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lang="ru-RU"/>
              <a:t>Фильтрация</a:t>
            </a:r>
            <a:endParaRPr/>
          </a:p>
        </p:txBody>
      </p:sp>
      <p:sp>
        <p:nvSpPr>
          <p:cNvPr id="3" name="Дата 2"/>
          <p:cNvSpPr>
            <a:spLocks noGrp="1"/>
          </p:cNvSpPr>
          <p:nvPr>
            <p:ph type="dt" sz="half" idx="10"/>
          </p:nvPr>
        </p:nvSpPr>
        <p:spPr bwMode="auto"/>
        <p:txBody>
          <a:bodyPr/>
          <a:lstStyle/>
          <a:p>
            <a:pPr>
              <a:defRPr/>
            </a:pPr>
            <a:fld id="{046447DE-9578-4211-B808-477F96AFC87D}" type="datetime1">
              <a:rPr lang="ru-RU"/>
              <a:t/>
            </a:fld>
            <a:endParaRPr lang="ru-RU"/>
          </a:p>
        </p:txBody>
      </p:sp>
      <p:sp>
        <p:nvSpPr>
          <p:cNvPr id="4" name="Нижний колонтитул 3"/>
          <p:cNvSpPr>
            <a:spLocks noGrp="1"/>
          </p:cNvSpPr>
          <p:nvPr>
            <p:ph type="ftr" sz="quarter" idx="11"/>
          </p:nvPr>
        </p:nvSpPr>
        <p:spPr bwMode="auto"/>
        <p:txBody>
          <a:bodyPr/>
          <a:lstStyle/>
          <a:p>
            <a:pPr>
              <a:defRPr/>
            </a:pPr>
            <a:r>
              <a:rPr lang="ru-RU"/>
              <a:t>Университет Лобачевского</a:t>
            </a:r>
            <a:endParaRPr/>
          </a:p>
          <a:p>
            <a:pPr>
              <a:defRPr/>
            </a:pPr>
            <a:r>
              <a:rPr lang="ru-RU"/>
              <a:t>Обработка изображений</a:t>
            </a:r>
            <a:endParaRPr lang="ru-RU"/>
          </a:p>
        </p:txBody>
      </p:sp>
      <p:sp>
        <p:nvSpPr>
          <p:cNvPr id="5" name="Номер слайда 4"/>
          <p:cNvSpPr>
            <a:spLocks noGrp="1"/>
          </p:cNvSpPr>
          <p:nvPr>
            <p:ph type="sldNum" sz="quarter" idx="12"/>
          </p:nvPr>
        </p:nvSpPr>
        <p:spPr bwMode="auto"/>
        <p:txBody>
          <a:bodyPr/>
          <a:lstStyle/>
          <a:p>
            <a:pPr>
              <a:defRPr/>
            </a:pPr>
            <a:fld id="{725C68B6-61C2-468F-89AB-4B9F7531AA68}" type="slidenum">
              <a:rPr lang="ru-RU"/>
              <a:t/>
            </a:fld>
            <a:endParaRPr lang="ru-RU"/>
          </a:p>
        </p:txBody>
      </p:sp>
      <p:pic>
        <p:nvPicPr>
          <p:cNvPr id="134146" name="Picture 2"/>
          <p:cNvPicPr>
            <a:picLocks noChangeAspect="1" noChangeArrowheads="1" noGrp="1"/>
          </p:cNvPicPr>
          <p:nvPr>
            <p:ph sz="quarter" idx="1"/>
          </p:nvPr>
        </p:nvPicPr>
        <p:blipFill>
          <a:blip r:embed="rId2"/>
          <a:stretch/>
        </p:blipFill>
        <p:spPr bwMode="auto">
          <a:xfrm>
            <a:off x="3522521" y="1196752"/>
            <a:ext cx="5621479" cy="4937125"/>
          </a:xfrm>
          <a:prstGeom prst="rect">
            <a:avLst/>
          </a:prstGeom>
          <a:noFill/>
          <a:ln w="9525">
            <a:noFill/>
            <a:miter lim="800000"/>
            <a:headEnd/>
            <a:tailEnd/>
          </a:ln>
        </p:spPr>
      </p:pic>
      <p:sp>
        <p:nvSpPr>
          <p:cNvPr id="8" name="TextBox 7"/>
          <p:cNvSpPr txBox="1"/>
          <p:nvPr/>
        </p:nvSpPr>
        <p:spPr bwMode="auto">
          <a:xfrm>
            <a:off x="611561" y="1556792"/>
            <a:ext cx="3384375" cy="4801314"/>
          </a:xfrm>
          <a:prstGeom prst="rect">
            <a:avLst/>
          </a:prstGeom>
          <a:noFill/>
        </p:spPr>
        <p:txBody>
          <a:bodyPr wrap="square" rtlCol="0">
            <a:spAutoFit/>
          </a:bodyPr>
          <a:lstStyle/>
          <a:p>
            <a:pPr>
              <a:defRPr/>
            </a:pPr>
            <a:r>
              <a:rPr lang="en-US"/>
              <a:t>H. Chen </a:t>
            </a:r>
            <a:r>
              <a:rPr lang="en-US" i="1"/>
              <a:t>et al</a:t>
            </a:r>
            <a:r>
              <a:rPr lang="en-US"/>
              <a:t>., "Low-dose CT </a:t>
            </a:r>
            <a:r>
              <a:rPr lang="en-US"/>
              <a:t>denoising</a:t>
            </a:r>
            <a:r>
              <a:rPr lang="en-US"/>
              <a:t> with </a:t>
            </a:r>
            <a:r>
              <a:rPr lang="en-US"/>
              <a:t>convolutional</a:t>
            </a:r>
            <a:r>
              <a:rPr lang="en-US"/>
              <a:t> neural network," </a:t>
            </a:r>
            <a:r>
              <a:rPr lang="en-US" i="1"/>
              <a:t>2017 IEEE 14th International Symposium on Biomedical Imaging (ISBI 2017)</a:t>
            </a:r>
            <a:r>
              <a:rPr lang="en-US"/>
              <a:t>, Melbourne, VIC, 2017, pp. 143-146.</a:t>
            </a:r>
            <a:br>
              <a:rPr lang="en-US"/>
            </a:br>
            <a:r>
              <a:rPr lang="en-US"/>
              <a:t>doi</a:t>
            </a:r>
            <a:r>
              <a:rPr lang="en-US"/>
              <a:t>: 10.1109/ISBI.2017.7950488</a:t>
            </a:r>
            <a:endParaRPr lang="ru-RU"/>
          </a:p>
          <a:p>
            <a:pPr>
              <a:defRPr/>
            </a:pPr>
            <a:endParaRPr lang="ru-RU"/>
          </a:p>
          <a:p>
            <a:pPr>
              <a:defRPr/>
            </a:pPr>
            <a:r>
              <a:rPr lang="ru-RU"/>
              <a:t>Свертка- раз (перевод в пространство </a:t>
            </a:r>
            <a:r>
              <a:rPr lang="ru-RU"/>
              <a:t>фич</a:t>
            </a:r>
            <a:r>
              <a:rPr lang="ru-RU"/>
              <a:t>)</a:t>
            </a:r>
            <a:endParaRPr/>
          </a:p>
          <a:p>
            <a:pPr>
              <a:defRPr/>
            </a:pPr>
            <a:r>
              <a:rPr lang="ru-RU"/>
              <a:t>Свертка – два (фильтрация)</a:t>
            </a:r>
            <a:endParaRPr/>
          </a:p>
          <a:p>
            <a:pPr>
              <a:defRPr/>
            </a:pPr>
            <a:r>
              <a:rPr lang="ru-RU"/>
              <a:t>Свертка для восстановления – три</a:t>
            </a:r>
            <a:endParaRPr/>
          </a:p>
          <a:p>
            <a:pPr>
              <a:defRPr/>
            </a:pPr>
            <a:r>
              <a:rPr lang="ru-RU"/>
              <a:t>Придумывайте что угодно, лишь бы возможно было </a:t>
            </a:r>
            <a:r>
              <a:rPr lang="ru-RU"/>
              <a:t>посчитать производную.</a:t>
            </a: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Заголовок 1"/>
          <p:cNvSpPr>
            <a:spLocks noGrp="1"/>
          </p:cNvSpPr>
          <p:nvPr>
            <p:ph type="ctrTitle"/>
          </p:nvPr>
        </p:nvSpPr>
        <p:spPr bwMode="auto">
          <a:xfrm>
            <a:off x="1331640" y="3734544"/>
            <a:ext cx="6858000" cy="990600"/>
          </a:xfrm>
        </p:spPr>
        <p:txBody>
          <a:bodyPr>
            <a:normAutofit/>
          </a:bodyPr>
          <a:lstStyle/>
          <a:p>
            <a:pPr>
              <a:defRPr/>
            </a:pPr>
            <a:r>
              <a:rPr lang="ru-RU"/>
              <a:t>Теория цвета</a:t>
            </a:r>
            <a:endParaRPr/>
          </a:p>
        </p:txBody>
      </p:sp>
      <p:sp>
        <p:nvSpPr>
          <p:cNvPr id="8" name="Подзаголовок 7"/>
          <p:cNvSpPr>
            <a:spLocks noGrp="1"/>
          </p:cNvSpPr>
          <p:nvPr>
            <p:ph type="subTitle" idx="1"/>
          </p:nvPr>
        </p:nvSpPr>
        <p:spPr bwMode="auto"/>
        <p:txBody>
          <a:bodyPr>
            <a:normAutofit/>
          </a:bodyPr>
          <a:lstStyle/>
          <a:p>
            <a:pPr>
              <a:defRPr/>
            </a:pPr>
            <a:endParaRPr lang="ru-RU"/>
          </a:p>
          <a:p>
            <a:pPr>
              <a:defRPr/>
            </a:pPr>
            <a:endParaRPr lang="ru-RU"/>
          </a:p>
        </p:txBody>
      </p:sp>
      <p:sp>
        <p:nvSpPr>
          <p:cNvPr id="5" name="TextBox 4"/>
          <p:cNvSpPr txBox="1"/>
          <p:nvPr/>
        </p:nvSpPr>
        <p:spPr bwMode="auto">
          <a:xfrm>
            <a:off x="4788024" y="5013176"/>
            <a:ext cx="3312367" cy="923330"/>
          </a:xfrm>
          <a:prstGeom prst="rect">
            <a:avLst/>
          </a:prstGeom>
          <a:noFill/>
        </p:spPr>
        <p:txBody>
          <a:bodyPr wrap="square" rtlCol="0">
            <a:spAutoFit/>
          </a:bodyPr>
          <a:lstStyle/>
          <a:p>
            <a:pPr algn="r">
              <a:defRPr/>
            </a:pPr>
            <a:r>
              <a:rPr lang="ru-RU"/>
              <a:t>Светлана Носова</a:t>
            </a:r>
            <a:endParaRPr lang="en-US"/>
          </a:p>
          <a:p>
            <a:pPr algn="r">
              <a:defRPr/>
            </a:pPr>
            <a:r>
              <a:rPr lang="en-US"/>
              <a:t>svetlana.nosova@itmm.unn.ru</a:t>
            </a:r>
            <a:endParaRPr/>
          </a:p>
          <a:p>
            <a:pPr algn="r">
              <a:defRPr/>
            </a:pPr>
            <a:endParaRPr lang="ru-RU"/>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jpg"/></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omputerGraphics">
  <a:themeElements>
    <a:clrScheme name="ннгу">
      <a:dk1>
        <a:srgbClr val="000000"/>
      </a:dk1>
      <a:lt1>
        <a:sysClr val="window" lastClr="FFFFFF"/>
      </a:lt1>
      <a:dk2>
        <a:srgbClr val="0065BD"/>
      </a:dk2>
      <a:lt2>
        <a:srgbClr val="808285"/>
      </a:lt2>
      <a:accent1>
        <a:srgbClr val="009FDA"/>
      </a:accent1>
      <a:accent2>
        <a:srgbClr val="8E258D"/>
      </a:accent2>
      <a:accent3>
        <a:srgbClr val="009B8D"/>
      </a:accent3>
      <a:accent4>
        <a:srgbClr val="FF6319"/>
      </a:accent4>
      <a:accent5>
        <a:srgbClr val="4BACC6"/>
      </a:accent5>
      <a:accent6>
        <a:srgbClr val="F79646"/>
      </a:accent6>
      <a:hlink>
        <a:srgbClr val="339933"/>
      </a:hlink>
      <a:folHlink>
        <a:srgbClr val="800080"/>
      </a:folHlink>
    </a:clrScheme>
    <a:fontScheme name="ННГУ">
      <a:majorFont>
        <a:latin typeface="Segoe UI"/>
        <a:ea typeface="Arial"/>
        <a:cs typeface="Arial"/>
      </a:majorFont>
      <a:minorFont>
        <a:latin typeface="Segoe UI"/>
        <a:ea typeface="Arial"/>
        <a:cs typeface="Arial"/>
      </a:minorFont>
    </a:fontScheme>
    <a:fmtScheme name="Начальная">
      <a:fillStyleLst>
        <a:solidFill>
          <a:schemeClr val="phClr"/>
        </a:solidFill>
        <a:gradFill>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r:embed="rId1">
            <a:duotone>
              <a:schemeClr val="phClr">
                <a:shade val="6000"/>
                <a:satMod val="120000"/>
              </a:schemeClr>
              <a:schemeClr val="phClr">
                <a:tint val="90000"/>
              </a:schemeClr>
            </a:duotone>
          </a:blip>
          <a:tile algn="tl" flip="x" sx="35000" sy="40000" tx="0" ty="0"/>
        </a:blip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Arial"/>
        <a:cs typeface="Arial"/>
      </a:majorFont>
      <a:minorFont>
        <a:latin typeface="Calibri"/>
        <a:ea typeface="Arial"/>
        <a:cs typeface="Arial"/>
      </a:minorFont>
    </a:fontScheme>
    <a:fmtScheme name="Стандартная">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Oriel</Template>
  <TotalTime>0</TotalTime>
  <Words>0</Words>
  <Application>R7-Office/2024.1.1.375</Application>
  <DocSecurity>0</DocSecurity>
  <PresentationFormat>Экран (4:3)</PresentationFormat>
  <Paragraphs>0</Paragraphs>
  <Slides>469</Slides>
  <Notes>469</Notes>
  <HiddenSlides>0</HiddenSlides>
  <MMClips>2</MMClips>
  <ScaleCrop>0</ScaleCrop>
  <HeadingPairs>
    <vt:vector size="4" baseType="variant">
      <vt:variant>
        <vt:lpstr>Theme</vt:lpstr>
      </vt:variant>
      <vt:variant>
        <vt:i4>1</vt:i4>
      </vt:variant>
      <vt:variant>
        <vt:lpstr>Slide Titles</vt:lpstr>
      </vt:variant>
      <vt:variant>
        <vt:i4>469</vt:i4>
      </vt:variant>
    </vt:vector>
  </HeadingPairs>
  <TitlesOfParts>
    <vt:vector size="47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Introduction. Lecture 3. Binary Images Analysis</dc:title>
  <dc:subject/>
  <dc:creator>nosova.s.a</dc:creator>
  <cp:keywords/>
  <dc:description/>
  <dc:identifier/>
  <dc:language/>
  <cp:lastModifiedBy>Носова Светлана</cp:lastModifiedBy>
  <cp:revision>887</cp:revision>
  <dcterms:created xsi:type="dcterms:W3CDTF">2014-10-09T06:36:53Z</dcterms:created>
  <dcterms:modified xsi:type="dcterms:W3CDTF">2024-11-30T17:04:52Z</dcterms:modified>
  <cp:category/>
  <cp:contentStatus/>
  <cp:version/>
</cp:coreProperties>
</file>